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68" r:id="rId4"/>
    <p:sldId id="269" r:id="rId5"/>
    <p:sldId id="270" r:id="rId6"/>
    <p:sldId id="260" r:id="rId7"/>
    <p:sldId id="261" r:id="rId8"/>
    <p:sldId id="262" r:id="rId9"/>
    <p:sldId id="263" r:id="rId10"/>
    <p:sldId id="264" r:id="rId11"/>
    <p:sldId id="265"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734" autoAdjust="0"/>
  </p:normalViewPr>
  <p:slideViewPr>
    <p:cSldViewPr>
      <p:cViewPr>
        <p:scale>
          <a:sx n="60" d="100"/>
          <a:sy n="60" d="100"/>
        </p:scale>
        <p:origin x="-582" y="-6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674350-5DE6-444E-AFAF-ED40621B6039}" type="datetimeFigureOut">
              <a:rPr lang="en-US" smtClean="0"/>
              <a:t>10/19/2015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2E919D-C944-4E2E-AF2E-BC807C14A2F2}" type="slidenum">
              <a:rPr lang="en-US" smtClean="0"/>
              <a:t>‹#›</a:t>
            </a:fld>
            <a:endParaRPr lang="en-US"/>
          </a:p>
        </p:txBody>
      </p:sp>
    </p:spTree>
    <p:extLst>
      <p:ext uri="{BB962C8B-B14F-4D97-AF65-F5344CB8AC3E}">
        <p14:creationId xmlns:p14="http://schemas.microsoft.com/office/powerpoint/2010/main" val="3753005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objective of this workshop is to get the youth thinking about their own communication style and learning how and why to become a self-advocate. Learning how to speak up for themselves (in whatever mode of communication they use), having the ability to communicate their needs and wants, understanding their rights and responsibilities, and having input in their life decisions are all important aspects of being a self-advocate. It is also important to show how self-advocacy and communication play an important role in successful employment. </a:t>
            </a:r>
          </a:p>
          <a:p>
            <a:endParaRPr lang="en-US" dirty="0"/>
          </a:p>
        </p:txBody>
      </p:sp>
      <p:sp>
        <p:nvSpPr>
          <p:cNvPr id="4" name="Slide Number Placeholder 3"/>
          <p:cNvSpPr>
            <a:spLocks noGrp="1"/>
          </p:cNvSpPr>
          <p:nvPr>
            <p:ph type="sldNum" sz="quarter" idx="10"/>
          </p:nvPr>
        </p:nvSpPr>
        <p:spPr/>
        <p:txBody>
          <a:bodyPr/>
          <a:lstStyle/>
          <a:p>
            <a:fld id="{B22E919D-C944-4E2E-AF2E-BC807C14A2F2}" type="slidenum">
              <a:rPr lang="en-US" smtClean="0"/>
              <a:t>1</a:t>
            </a:fld>
            <a:endParaRPr lang="en-US"/>
          </a:p>
        </p:txBody>
      </p:sp>
    </p:spTree>
    <p:extLst>
      <p:ext uri="{BB962C8B-B14F-4D97-AF65-F5344CB8AC3E}">
        <p14:creationId xmlns:p14="http://schemas.microsoft.com/office/powerpoint/2010/main" val="29927305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We discuss Social Media a bit more in depth in Workshop 9 when discussion Networking and Searching for a job. You will discuss the pros and cons of social media</a:t>
            </a:r>
            <a:r>
              <a:rPr lang="en-US" sz="1200" kern="1200" baseline="0" dirty="0" smtClean="0">
                <a:solidFill>
                  <a:schemeClr val="tx1"/>
                </a:solidFill>
                <a:effectLst/>
                <a:latin typeface="+mn-lt"/>
                <a:ea typeface="+mn-ea"/>
                <a:cs typeface="+mn-cs"/>
              </a:rPr>
              <a:t> as well as job searching online.</a:t>
            </a:r>
          </a:p>
          <a:p>
            <a:pPr lvl="0"/>
            <a:endParaRPr lang="en-US" sz="1200" kern="1200" baseline="0" dirty="0" smtClean="0">
              <a:solidFill>
                <a:schemeClr val="tx1"/>
              </a:solidFill>
              <a:effectLst/>
              <a:latin typeface="+mn-lt"/>
              <a:ea typeface="+mn-ea"/>
              <a:cs typeface="+mn-cs"/>
            </a:endParaRPr>
          </a:p>
          <a:p>
            <a:pPr lvl="0"/>
            <a:r>
              <a:rPr lang="en-US" sz="1200" kern="1200" baseline="0" dirty="0" smtClean="0">
                <a:solidFill>
                  <a:schemeClr val="tx1"/>
                </a:solidFill>
                <a:effectLst/>
                <a:latin typeface="+mn-lt"/>
                <a:ea typeface="+mn-ea"/>
                <a:cs typeface="+mn-cs"/>
              </a:rPr>
              <a:t>Here we briefly want to bring up the idea of self-advocacy online and how difficult communication can be in written formats, or follow the discussion wherever the students take it. </a:t>
            </a:r>
            <a:endParaRPr lang="en-US" dirty="0"/>
          </a:p>
        </p:txBody>
      </p:sp>
      <p:sp>
        <p:nvSpPr>
          <p:cNvPr id="4" name="Slide Number Placeholder 3"/>
          <p:cNvSpPr>
            <a:spLocks noGrp="1"/>
          </p:cNvSpPr>
          <p:nvPr>
            <p:ph type="sldNum" sz="quarter" idx="10"/>
          </p:nvPr>
        </p:nvSpPr>
        <p:spPr/>
        <p:txBody>
          <a:bodyPr/>
          <a:lstStyle/>
          <a:p>
            <a:fld id="{B22E919D-C944-4E2E-AF2E-BC807C14A2F2}" type="slidenum">
              <a:rPr lang="en-US" smtClean="0"/>
              <a:t>10</a:t>
            </a:fld>
            <a:endParaRPr lang="en-US"/>
          </a:p>
        </p:txBody>
      </p:sp>
    </p:spTree>
    <p:extLst>
      <p:ext uri="{BB962C8B-B14F-4D97-AF65-F5344CB8AC3E}">
        <p14:creationId xmlns:p14="http://schemas.microsoft.com/office/powerpoint/2010/main" val="19805686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2E919D-C944-4E2E-AF2E-BC807C14A2F2}" type="slidenum">
              <a:rPr lang="en-US" smtClean="0"/>
              <a:t>11</a:t>
            </a:fld>
            <a:endParaRPr lang="en-US"/>
          </a:p>
        </p:txBody>
      </p:sp>
    </p:spTree>
    <p:extLst>
      <p:ext uri="{BB962C8B-B14F-4D97-AF65-F5344CB8AC3E}">
        <p14:creationId xmlns:p14="http://schemas.microsoft.com/office/powerpoint/2010/main" val="17143006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next week so they know what to expect. </a:t>
            </a:r>
          </a:p>
        </p:txBody>
      </p:sp>
      <p:sp>
        <p:nvSpPr>
          <p:cNvPr id="4" name="Slide Number Placeholder 3"/>
          <p:cNvSpPr>
            <a:spLocks noGrp="1"/>
          </p:cNvSpPr>
          <p:nvPr>
            <p:ph type="sldNum" sz="quarter" idx="10"/>
          </p:nvPr>
        </p:nvSpPr>
        <p:spPr/>
        <p:txBody>
          <a:bodyPr/>
          <a:lstStyle/>
          <a:p>
            <a:fld id="{B22E919D-C944-4E2E-AF2E-BC807C14A2F2}" type="slidenum">
              <a:rPr lang="en-US" smtClean="0"/>
              <a:t>12</a:t>
            </a:fld>
            <a:endParaRPr lang="en-US"/>
          </a:p>
        </p:txBody>
      </p:sp>
    </p:spTree>
    <p:extLst>
      <p:ext uri="{BB962C8B-B14F-4D97-AF65-F5344CB8AC3E}">
        <p14:creationId xmlns:p14="http://schemas.microsoft.com/office/powerpoint/2010/main" val="2385913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 the definition and idea of self-advocacy.</a:t>
            </a:r>
            <a:r>
              <a:rPr lang="en-US" baseline="0" dirty="0" smtClean="0"/>
              <a:t> Consider showing a video if the class is not understanding or needs a visual.</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accent3"/>
                </a:solidFill>
              </a:rPr>
              <a:t>Self-Advocacy Means: Learning how to speak up for yourself, having the ability to communicate your needs and wants, understanding your rights and responsibilities, and having as much input about your life decisions are all part of being a self-advocate</a:t>
            </a:r>
            <a:r>
              <a:rPr lang="en-US" sz="1200" i="1" dirty="0" smtClean="0">
                <a:solidFill>
                  <a:schemeClr val="accent3"/>
                </a:solidFill>
              </a:rPr>
              <a:t>’</a:t>
            </a:r>
            <a:endParaRPr lang="en-US" dirty="0"/>
          </a:p>
        </p:txBody>
      </p:sp>
      <p:sp>
        <p:nvSpPr>
          <p:cNvPr id="4" name="Slide Number Placeholder 3"/>
          <p:cNvSpPr>
            <a:spLocks noGrp="1"/>
          </p:cNvSpPr>
          <p:nvPr>
            <p:ph type="sldNum" sz="quarter" idx="10"/>
          </p:nvPr>
        </p:nvSpPr>
        <p:spPr/>
        <p:txBody>
          <a:bodyPr/>
          <a:lstStyle/>
          <a:p>
            <a:fld id="{B22E919D-C944-4E2E-AF2E-BC807C14A2F2}" type="slidenum">
              <a:rPr lang="en-US" smtClean="0"/>
              <a:t>2</a:t>
            </a:fld>
            <a:endParaRPr lang="en-US"/>
          </a:p>
        </p:txBody>
      </p:sp>
    </p:spTree>
    <p:extLst>
      <p:ext uri="{BB962C8B-B14F-4D97-AF65-F5344CB8AC3E}">
        <p14:creationId xmlns:p14="http://schemas.microsoft.com/office/powerpoint/2010/main" val="20037892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Self-Awareness:</a:t>
            </a:r>
            <a:r>
              <a:rPr lang="en-US" baseline="0" dirty="0" smtClean="0"/>
              <a:t> </a:t>
            </a:r>
            <a:r>
              <a:rPr lang="en-US" sz="1200" kern="1200" dirty="0" smtClean="0">
                <a:solidFill>
                  <a:schemeClr val="tx1"/>
                </a:solidFill>
                <a:effectLst/>
                <a:latin typeface="+mn-lt"/>
                <a:ea typeface="+mn-ea"/>
                <a:cs typeface="+mn-cs"/>
              </a:rPr>
              <a:t>Exploring our individual personalities, value systems, and beliefs. We are all different in how we learn, how we obtain and process information, and how we behave in situations. Culture, environment, and disability can play a role in self-awareness.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Self-Esteem: Personal judgment in regard to our own worth and competence. Belief of capabilities, significance and success. Having confidence and satisfaction in oneself.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Self-Determination: Having the skills, beliefs and knowledge to express or ask for what is wanted or needed. Free choice of one’s actions and ability to make decisions for one’s self.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Communication: Includes conversation skills, listening skills, body language, and expression of ideas, thoughts and feelings, as well as understanding exchanges of information between other individuals.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Rights &amp; Responsibilities: </a:t>
            </a:r>
            <a:r>
              <a:rPr lang="en-US" sz="1200" i="1" kern="1200" dirty="0" smtClean="0">
                <a:solidFill>
                  <a:schemeClr val="tx1"/>
                </a:solidFill>
                <a:effectLst/>
                <a:latin typeface="+mn-lt"/>
                <a:ea typeface="+mn-ea"/>
                <a:cs typeface="+mn-cs"/>
              </a:rPr>
              <a:t>Rights</a:t>
            </a:r>
            <a:r>
              <a:rPr lang="en-US" sz="1200" kern="1200" dirty="0" smtClean="0">
                <a:solidFill>
                  <a:schemeClr val="tx1"/>
                </a:solidFill>
                <a:effectLst/>
                <a:latin typeface="+mn-lt"/>
                <a:ea typeface="+mn-ea"/>
                <a:cs typeface="+mn-cs"/>
              </a:rPr>
              <a:t> are what the law says you should get and </a:t>
            </a:r>
            <a:r>
              <a:rPr lang="en-US" sz="1200" i="1" kern="1200" dirty="0" smtClean="0">
                <a:solidFill>
                  <a:schemeClr val="tx1"/>
                </a:solidFill>
                <a:effectLst/>
                <a:latin typeface="+mn-lt"/>
                <a:ea typeface="+mn-ea"/>
                <a:cs typeface="+mn-cs"/>
              </a:rPr>
              <a:t>Responsibility</a:t>
            </a:r>
            <a:r>
              <a:rPr lang="en-US" sz="1200" kern="1200" dirty="0" smtClean="0">
                <a:solidFill>
                  <a:schemeClr val="tx1"/>
                </a:solidFill>
                <a:effectLst/>
                <a:latin typeface="+mn-lt"/>
                <a:ea typeface="+mn-ea"/>
                <a:cs typeface="+mn-cs"/>
              </a:rPr>
              <a:t> is what you are supposed to do. Both refer to your making an informed and reasonable choice. Knowing your rights and responsibilities includes seeking information and support, conflict resolution, and education.</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Leadership: The position or function of a leader. A person who guides or directs a group. The ability to lead an act or instance of leading direction.</a:t>
            </a:r>
            <a:endParaRPr lang="en-US" dirty="0"/>
          </a:p>
        </p:txBody>
      </p:sp>
      <p:sp>
        <p:nvSpPr>
          <p:cNvPr id="4" name="Slide Number Placeholder 3"/>
          <p:cNvSpPr>
            <a:spLocks noGrp="1"/>
          </p:cNvSpPr>
          <p:nvPr>
            <p:ph type="sldNum" sz="quarter" idx="10"/>
          </p:nvPr>
        </p:nvSpPr>
        <p:spPr/>
        <p:txBody>
          <a:bodyPr/>
          <a:lstStyle/>
          <a:p>
            <a:fld id="{72F5DA5A-7252-4C84-B8D9-EA77DD296634}" type="slidenum">
              <a:rPr lang="en-US" smtClean="0"/>
              <a:t>3</a:t>
            </a:fld>
            <a:endParaRPr lang="en-US"/>
          </a:p>
        </p:txBody>
      </p:sp>
    </p:spTree>
    <p:extLst>
      <p:ext uri="{BB962C8B-B14F-4D97-AF65-F5344CB8AC3E}">
        <p14:creationId xmlns:p14="http://schemas.microsoft.com/office/powerpoint/2010/main" val="22411576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 the</a:t>
            </a:r>
            <a:r>
              <a:rPr lang="en-US" baseline="0" dirty="0" smtClean="0"/>
              <a:t> importance of needing to build this skill and areas where they will have the opportunity. The class will likely have many ideas.</a:t>
            </a:r>
          </a:p>
          <a:p>
            <a:endParaRPr lang="en-US" baseline="0" dirty="0" smtClean="0"/>
          </a:p>
          <a:p>
            <a:r>
              <a:rPr lang="en-US" baseline="0" dirty="0" smtClean="0"/>
              <a:t>Don’t forget an activity</a:t>
            </a:r>
            <a:endParaRPr lang="en-US" dirty="0"/>
          </a:p>
        </p:txBody>
      </p:sp>
      <p:sp>
        <p:nvSpPr>
          <p:cNvPr id="4" name="Slide Number Placeholder 3"/>
          <p:cNvSpPr>
            <a:spLocks noGrp="1"/>
          </p:cNvSpPr>
          <p:nvPr>
            <p:ph type="sldNum" sz="quarter" idx="10"/>
          </p:nvPr>
        </p:nvSpPr>
        <p:spPr/>
        <p:txBody>
          <a:bodyPr/>
          <a:lstStyle/>
          <a:p>
            <a:fld id="{72F5DA5A-7252-4C84-B8D9-EA77DD296634}" type="slidenum">
              <a:rPr lang="en-US" smtClean="0"/>
              <a:t>4</a:t>
            </a:fld>
            <a:endParaRPr lang="en-US"/>
          </a:p>
        </p:txBody>
      </p:sp>
    </p:spTree>
    <p:extLst>
      <p:ext uri="{BB962C8B-B14F-4D97-AF65-F5344CB8AC3E}">
        <p14:creationId xmlns:p14="http://schemas.microsoft.com/office/powerpoint/2010/main" val="2618333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 rights and responsibility. How do these apply to self-advocacy as well as </a:t>
            </a:r>
            <a:r>
              <a:rPr lang="en-US" dirty="0" err="1" smtClean="0"/>
              <a:t>Voc</a:t>
            </a:r>
            <a:r>
              <a:rPr lang="en-US" dirty="0" smtClean="0"/>
              <a:t> Rehab and school? Consider using the activity ‘Protecting your rights through Self-Advocacy’ to teach this concept.</a:t>
            </a:r>
            <a:endParaRPr lang="en-US" dirty="0"/>
          </a:p>
        </p:txBody>
      </p:sp>
      <p:sp>
        <p:nvSpPr>
          <p:cNvPr id="4" name="Slide Number Placeholder 3"/>
          <p:cNvSpPr>
            <a:spLocks noGrp="1"/>
          </p:cNvSpPr>
          <p:nvPr>
            <p:ph type="sldNum" sz="quarter" idx="10"/>
          </p:nvPr>
        </p:nvSpPr>
        <p:spPr/>
        <p:txBody>
          <a:bodyPr/>
          <a:lstStyle/>
          <a:p>
            <a:fld id="{72F5DA5A-7252-4C84-B8D9-EA77DD296634}" type="slidenum">
              <a:rPr lang="en-US" smtClean="0"/>
              <a:t>5</a:t>
            </a:fld>
            <a:endParaRPr lang="en-US"/>
          </a:p>
        </p:txBody>
      </p:sp>
    </p:spTree>
    <p:extLst>
      <p:ext uri="{BB962C8B-B14F-4D97-AF65-F5344CB8AC3E}">
        <p14:creationId xmlns:p14="http://schemas.microsoft.com/office/powerpoint/2010/main" val="6526962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Discussion on what is communication.</a:t>
            </a:r>
          </a:p>
          <a:p>
            <a:r>
              <a:rPr lang="en-US" dirty="0" smtClean="0"/>
              <a:t>-listening</a:t>
            </a:r>
          </a:p>
          <a:p>
            <a:r>
              <a:rPr lang="en-US" dirty="0" smtClean="0"/>
              <a:t>-body language</a:t>
            </a:r>
          </a:p>
          <a:p>
            <a:r>
              <a:rPr lang="en-US" dirty="0" smtClean="0"/>
              <a:t>-conversations</a:t>
            </a:r>
          </a:p>
          <a:p>
            <a:r>
              <a:rPr lang="en-US" dirty="0" smtClean="0"/>
              <a:t>-expression</a:t>
            </a:r>
            <a:r>
              <a:rPr lang="en-US" baseline="0" dirty="0" smtClean="0"/>
              <a:t> of ideas</a:t>
            </a:r>
          </a:p>
          <a:p>
            <a:r>
              <a:rPr lang="en-US" baseline="0" dirty="0" smtClean="0"/>
              <a:t>-thoughts and beliefs</a:t>
            </a:r>
          </a:p>
          <a:p>
            <a:r>
              <a:rPr lang="en-US" baseline="0" dirty="0" smtClean="0"/>
              <a:t>-silence</a:t>
            </a:r>
            <a:endParaRPr lang="en-US" dirty="0" smtClean="0"/>
          </a:p>
          <a:p>
            <a:endParaRPr lang="en-US" dirty="0"/>
          </a:p>
        </p:txBody>
      </p:sp>
      <p:sp>
        <p:nvSpPr>
          <p:cNvPr id="4" name="Slide Number Placeholder 3"/>
          <p:cNvSpPr>
            <a:spLocks noGrp="1"/>
          </p:cNvSpPr>
          <p:nvPr>
            <p:ph type="sldNum" sz="quarter" idx="10"/>
          </p:nvPr>
        </p:nvSpPr>
        <p:spPr/>
        <p:txBody>
          <a:bodyPr/>
          <a:lstStyle/>
          <a:p>
            <a:fld id="{B22E919D-C944-4E2E-AF2E-BC807C14A2F2}" type="slidenum">
              <a:rPr lang="en-US" smtClean="0"/>
              <a:t>6</a:t>
            </a:fld>
            <a:endParaRPr lang="en-US"/>
          </a:p>
        </p:txBody>
      </p:sp>
    </p:spTree>
    <p:extLst>
      <p:ext uri="{BB962C8B-B14F-4D97-AF65-F5344CB8AC3E}">
        <p14:creationId xmlns:p14="http://schemas.microsoft.com/office/powerpoint/2010/main" val="17940980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Discuss with the class their communication styles at school and at home</a:t>
            </a:r>
          </a:p>
          <a:p>
            <a:endParaRPr lang="en-US" dirty="0"/>
          </a:p>
        </p:txBody>
      </p:sp>
      <p:sp>
        <p:nvSpPr>
          <p:cNvPr id="4" name="Slide Number Placeholder 3"/>
          <p:cNvSpPr>
            <a:spLocks noGrp="1"/>
          </p:cNvSpPr>
          <p:nvPr>
            <p:ph type="sldNum" sz="quarter" idx="10"/>
          </p:nvPr>
        </p:nvSpPr>
        <p:spPr/>
        <p:txBody>
          <a:bodyPr/>
          <a:lstStyle/>
          <a:p>
            <a:fld id="{B22E919D-C944-4E2E-AF2E-BC807C14A2F2}" type="slidenum">
              <a:rPr lang="en-US" smtClean="0"/>
              <a:t>7</a:t>
            </a:fld>
            <a:endParaRPr lang="en-US"/>
          </a:p>
        </p:txBody>
      </p:sp>
    </p:spTree>
    <p:extLst>
      <p:ext uri="{BB962C8B-B14F-4D97-AF65-F5344CB8AC3E}">
        <p14:creationId xmlns:p14="http://schemas.microsoft.com/office/powerpoint/2010/main" val="20313818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lgn="l"/>
            <a:r>
              <a:rPr lang="en-US" sz="1200" kern="1200" dirty="0" smtClean="0">
                <a:solidFill>
                  <a:schemeClr val="tx1"/>
                </a:solidFill>
                <a:effectLst/>
                <a:latin typeface="+mn-lt"/>
                <a:ea typeface="+mn-ea"/>
                <a:cs typeface="+mn-cs"/>
              </a:rPr>
              <a:t>Do we have to communicate differently at work than at home?</a:t>
            </a:r>
          </a:p>
          <a:p>
            <a:pPr lvl="2" algn="l"/>
            <a:r>
              <a:rPr lang="en-US" sz="1200" kern="1200" dirty="0" smtClean="0">
                <a:solidFill>
                  <a:schemeClr val="tx1"/>
                </a:solidFill>
                <a:effectLst/>
                <a:latin typeface="+mn-lt"/>
                <a:ea typeface="+mn-ea"/>
                <a:cs typeface="+mn-cs"/>
              </a:rPr>
              <a:t>Is it ok to talk to your boss the same way you talk to your friends?</a:t>
            </a:r>
          </a:p>
          <a:p>
            <a:pPr lvl="3" algn="l"/>
            <a:r>
              <a:rPr lang="en-US" sz="1200" kern="1200" dirty="0" smtClean="0">
                <a:solidFill>
                  <a:schemeClr val="tx1"/>
                </a:solidFill>
                <a:effectLst/>
                <a:latin typeface="+mn-lt"/>
                <a:ea typeface="+mn-ea"/>
                <a:cs typeface="+mn-cs"/>
              </a:rPr>
              <a:t>Case example using slang and friendly jargon.</a:t>
            </a:r>
          </a:p>
          <a:p>
            <a:pPr lvl="2" algn="l"/>
            <a:r>
              <a:rPr lang="en-US" sz="1200" kern="1200" dirty="0" smtClean="0">
                <a:solidFill>
                  <a:schemeClr val="tx1"/>
                </a:solidFill>
                <a:effectLst/>
                <a:latin typeface="+mn-lt"/>
                <a:ea typeface="+mn-ea"/>
                <a:cs typeface="+mn-cs"/>
              </a:rPr>
              <a:t>When your boss or co-worker does something you don’t like, can you treat them the same as when your sibling does something you don’t like?</a:t>
            </a:r>
          </a:p>
          <a:p>
            <a:pPr lvl="3" algn="l"/>
            <a:r>
              <a:rPr lang="en-US" sz="1200" kern="1200" dirty="0" smtClean="0">
                <a:solidFill>
                  <a:schemeClr val="tx1"/>
                </a:solidFill>
                <a:effectLst/>
                <a:latin typeface="+mn-lt"/>
                <a:ea typeface="+mn-ea"/>
                <a:cs typeface="+mn-cs"/>
              </a:rPr>
              <a:t>Case example using sibling interactions.</a:t>
            </a:r>
          </a:p>
          <a:p>
            <a:endParaRPr lang="en-US" dirty="0"/>
          </a:p>
        </p:txBody>
      </p:sp>
      <p:sp>
        <p:nvSpPr>
          <p:cNvPr id="4" name="Slide Number Placeholder 3"/>
          <p:cNvSpPr>
            <a:spLocks noGrp="1"/>
          </p:cNvSpPr>
          <p:nvPr>
            <p:ph type="sldNum" sz="quarter" idx="10"/>
          </p:nvPr>
        </p:nvSpPr>
        <p:spPr/>
        <p:txBody>
          <a:bodyPr/>
          <a:lstStyle/>
          <a:p>
            <a:fld id="{B22E919D-C944-4E2E-AF2E-BC807C14A2F2}" type="slidenum">
              <a:rPr lang="en-US" smtClean="0"/>
              <a:t>8</a:t>
            </a:fld>
            <a:endParaRPr lang="en-US"/>
          </a:p>
        </p:txBody>
      </p:sp>
    </p:spTree>
    <p:extLst>
      <p:ext uri="{BB962C8B-B14F-4D97-AF65-F5344CB8AC3E}">
        <p14:creationId xmlns:p14="http://schemas.microsoft.com/office/powerpoint/2010/main" val="16972421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Skills to Pay the Bills Activities</a:t>
            </a:r>
            <a:r>
              <a:rPr lang="en-US" baseline="0" dirty="0" smtClean="0"/>
              <a:t> on </a:t>
            </a:r>
            <a:r>
              <a:rPr lang="en-US" baseline="0" dirty="0" smtClean="0"/>
              <a:t>communication. Any of these activities could work, but try roleplaying if at all possible, since we are talking about communication.</a:t>
            </a:r>
            <a:endParaRPr lang="en-US" baseline="0" dirty="0" smtClean="0"/>
          </a:p>
          <a:p>
            <a:endParaRPr lang="en-US" baseline="0" dirty="0" smtClean="0"/>
          </a:p>
          <a:p>
            <a:r>
              <a:rPr lang="en-US" baseline="0" dirty="0" smtClean="0"/>
              <a:t>Have students Role Play a conversation between them and their boss. Do one role play in a bad communication style (as if they were talking to friends) and then do the same role play more appropriately.</a:t>
            </a:r>
          </a:p>
          <a:p>
            <a:endParaRPr lang="en-US" baseline="0" dirty="0" smtClean="0"/>
          </a:p>
          <a:p>
            <a:r>
              <a:rPr lang="en-US" baseline="0" dirty="0" smtClean="0"/>
              <a:t>Have the class discuss the differences and why they are important</a:t>
            </a:r>
            <a:endParaRPr lang="en-US" dirty="0" smtClean="0"/>
          </a:p>
          <a:p>
            <a:endParaRPr lang="en-US" dirty="0"/>
          </a:p>
        </p:txBody>
      </p:sp>
      <p:sp>
        <p:nvSpPr>
          <p:cNvPr id="4" name="Slide Number Placeholder 3"/>
          <p:cNvSpPr>
            <a:spLocks noGrp="1"/>
          </p:cNvSpPr>
          <p:nvPr>
            <p:ph type="sldNum" sz="quarter" idx="10"/>
          </p:nvPr>
        </p:nvSpPr>
        <p:spPr/>
        <p:txBody>
          <a:bodyPr/>
          <a:lstStyle/>
          <a:p>
            <a:fld id="{B22E919D-C944-4E2E-AF2E-BC807C14A2F2}" type="slidenum">
              <a:rPr lang="en-US" smtClean="0"/>
              <a:t>9</a:t>
            </a:fld>
            <a:endParaRPr lang="en-US"/>
          </a:p>
        </p:txBody>
      </p:sp>
    </p:spTree>
    <p:extLst>
      <p:ext uri="{BB962C8B-B14F-4D97-AF65-F5344CB8AC3E}">
        <p14:creationId xmlns:p14="http://schemas.microsoft.com/office/powerpoint/2010/main" val="31064246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 descr="IMG_21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09613"/>
            <a:ext cx="9144000" cy="7567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Rectangle 2"/>
          <p:cNvSpPr>
            <a:spLocks noGrp="1" noChangeArrowheads="1"/>
          </p:cNvSpPr>
          <p:nvPr>
            <p:ph type="ctrTitle"/>
          </p:nvPr>
        </p:nvSpPr>
        <p:spPr>
          <a:xfrm>
            <a:off x="685800" y="849313"/>
            <a:ext cx="7772400" cy="1143000"/>
          </a:xfrm>
        </p:spPr>
        <p:txBody>
          <a:bodyPr/>
          <a:lstStyle>
            <a:lvl1pPr>
              <a:defRPr/>
            </a:lvl1pPr>
          </a:lstStyle>
          <a:p>
            <a:pPr lvl="0"/>
            <a:r>
              <a:rPr lang="en-US" noProof="0" smtClean="0"/>
              <a:t>Click to edit Master title style</a:t>
            </a:r>
          </a:p>
        </p:txBody>
      </p:sp>
      <p:sp>
        <p:nvSpPr>
          <p:cNvPr id="25603" name="Rectangle 3"/>
          <p:cNvSpPr>
            <a:spLocks noGrp="1" noChangeArrowheads="1"/>
          </p:cNvSpPr>
          <p:nvPr>
            <p:ph type="subTitle" idx="1"/>
          </p:nvPr>
        </p:nvSpPr>
        <p:spPr>
          <a:xfrm>
            <a:off x="1371600" y="2449513"/>
            <a:ext cx="6400800" cy="1752600"/>
          </a:xfrm>
        </p:spPr>
        <p:txBody>
          <a:bodyPr/>
          <a:lstStyle>
            <a:lvl1pPr marL="0" indent="0" algn="ctr">
              <a:buFontTx/>
              <a:buNone/>
              <a:defRPr/>
            </a:lvl1pPr>
          </a:lstStyle>
          <a:p>
            <a:pPr lvl="0"/>
            <a:r>
              <a:rPr lang="en-US" noProof="0" smtClean="0"/>
              <a:t>Click to edit Master subtitle style</a:t>
            </a:r>
          </a:p>
        </p:txBody>
      </p:sp>
      <p:sp>
        <p:nvSpPr>
          <p:cNvPr id="5" name="Rectangle 4"/>
          <p:cNvSpPr>
            <a:spLocks noGrp="1" noChangeArrowheads="1"/>
          </p:cNvSpPr>
          <p:nvPr>
            <p:ph type="dt" sz="half" idx="10"/>
          </p:nvPr>
        </p:nvSpPr>
        <p:spPr>
          <a:xfrm>
            <a:off x="685800" y="6248400"/>
            <a:ext cx="1905000" cy="457200"/>
          </a:xfrm>
        </p:spPr>
        <p:txBody>
          <a:bodyPr/>
          <a:lstStyle>
            <a:lvl1pPr>
              <a:defRPr smtClean="0"/>
            </a:lvl1pPr>
          </a:lstStyle>
          <a:p>
            <a:fld id="{BA387429-778E-48C9-B777-05C3B2C4208A}" type="datetimeFigureOut">
              <a:rPr lang="en-US" smtClean="0"/>
              <a:t>10/19/2015</a:t>
            </a:fld>
            <a:endParaRPr lang="en-US"/>
          </a:p>
        </p:txBody>
      </p:sp>
      <p:sp>
        <p:nvSpPr>
          <p:cNvPr id="6" name="Rectangle 5"/>
          <p:cNvSpPr>
            <a:spLocks noGrp="1" noChangeArrowheads="1"/>
          </p:cNvSpPr>
          <p:nvPr>
            <p:ph type="ftr" sz="quarter" idx="11"/>
          </p:nvPr>
        </p:nvSpPr>
        <p:spPr>
          <a:xfrm>
            <a:off x="3124200" y="6248400"/>
            <a:ext cx="2895600" cy="457200"/>
          </a:xfrm>
        </p:spPr>
        <p:txBody>
          <a:bodyPr/>
          <a:lstStyle>
            <a:lvl1pPr>
              <a:defRPr smtClean="0"/>
            </a:lvl1pPr>
          </a:lstStyle>
          <a:p>
            <a:endParaRPr lang="en-US"/>
          </a:p>
        </p:txBody>
      </p:sp>
      <p:sp>
        <p:nvSpPr>
          <p:cNvPr id="7" name="Rectangle 6"/>
          <p:cNvSpPr>
            <a:spLocks noGrp="1" noChangeArrowheads="1"/>
          </p:cNvSpPr>
          <p:nvPr>
            <p:ph type="sldNum" sz="quarter" idx="12"/>
          </p:nvPr>
        </p:nvSpPr>
        <p:spPr>
          <a:xfrm>
            <a:off x="6553200" y="6248400"/>
            <a:ext cx="1905000" cy="457200"/>
          </a:xfrm>
        </p:spPr>
        <p:txBody>
          <a:bodyPr/>
          <a:lstStyle>
            <a:lvl1pPr>
              <a:defRPr smtClean="0"/>
            </a:lvl1pPr>
          </a:lstStyle>
          <a:p>
            <a:fld id="{AA35D023-D4D5-4188-BCF3-5F6F29041F77}" type="slidenum">
              <a:rPr lang="en-US" smtClean="0"/>
              <a:t>‹#›</a:t>
            </a:fld>
            <a:endParaRPr lang="en-US"/>
          </a:p>
        </p:txBody>
      </p:sp>
    </p:spTree>
    <p:extLst>
      <p:ext uri="{BB962C8B-B14F-4D97-AF65-F5344CB8AC3E}">
        <p14:creationId xmlns:p14="http://schemas.microsoft.com/office/powerpoint/2010/main" val="2668831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fld id="{BA387429-778E-48C9-B777-05C3B2C4208A}" type="datetimeFigureOut">
              <a:rPr lang="en-US" smtClean="0"/>
              <a:t>10/19/2015</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AA35D023-D4D5-4188-BCF3-5F6F29041F77}" type="slidenum">
              <a:rPr lang="en-US" smtClean="0"/>
              <a:t>‹#›</a:t>
            </a:fld>
            <a:endParaRPr lang="en-US"/>
          </a:p>
        </p:txBody>
      </p:sp>
    </p:spTree>
    <p:extLst>
      <p:ext uri="{BB962C8B-B14F-4D97-AF65-F5344CB8AC3E}">
        <p14:creationId xmlns:p14="http://schemas.microsoft.com/office/powerpoint/2010/main" val="546129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fld id="{BA387429-778E-48C9-B777-05C3B2C4208A}" type="datetimeFigureOut">
              <a:rPr lang="en-US" smtClean="0"/>
              <a:t>10/19/2015</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AA35D023-D4D5-4188-BCF3-5F6F29041F77}" type="slidenum">
              <a:rPr lang="en-US" smtClean="0"/>
              <a:t>‹#›</a:t>
            </a:fld>
            <a:endParaRPr lang="en-US"/>
          </a:p>
        </p:txBody>
      </p:sp>
    </p:spTree>
    <p:extLst>
      <p:ext uri="{BB962C8B-B14F-4D97-AF65-F5344CB8AC3E}">
        <p14:creationId xmlns:p14="http://schemas.microsoft.com/office/powerpoint/2010/main" val="5498594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r>
              <a:rPr lang="en-US" noProof="0" smtClean="0"/>
              <a:t>Click icon to add table</a:t>
            </a:r>
            <a:endParaRPr lang="en-GB" noProof="0" smtClean="0"/>
          </a:p>
        </p:txBody>
      </p:sp>
      <p:sp>
        <p:nvSpPr>
          <p:cNvPr id="4" name="Rectangle 4"/>
          <p:cNvSpPr>
            <a:spLocks noGrp="1" noChangeArrowheads="1"/>
          </p:cNvSpPr>
          <p:nvPr>
            <p:ph type="dt" sz="half" idx="10"/>
          </p:nvPr>
        </p:nvSpPr>
        <p:spPr>
          <a:ln/>
        </p:spPr>
        <p:txBody>
          <a:bodyPr/>
          <a:lstStyle>
            <a:lvl1pPr>
              <a:defRPr/>
            </a:lvl1pPr>
          </a:lstStyle>
          <a:p>
            <a:fld id="{BA387429-778E-48C9-B777-05C3B2C4208A}" type="datetimeFigureOut">
              <a:rPr lang="en-US" smtClean="0"/>
              <a:t>10/19/2015</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AA35D023-D4D5-4188-BCF3-5F6F29041F77}" type="slidenum">
              <a:rPr lang="en-US" smtClean="0"/>
              <a:t>‹#›</a:t>
            </a:fld>
            <a:endParaRPr lang="en-US"/>
          </a:p>
        </p:txBody>
      </p:sp>
    </p:spTree>
    <p:extLst>
      <p:ext uri="{BB962C8B-B14F-4D97-AF65-F5344CB8AC3E}">
        <p14:creationId xmlns:p14="http://schemas.microsoft.com/office/powerpoint/2010/main" val="33531906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fld id="{BA387429-778E-48C9-B777-05C3B2C4208A}" type="datetimeFigureOut">
              <a:rPr lang="en-US" smtClean="0"/>
              <a:t>10/19/2015</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AA35D023-D4D5-4188-BCF3-5F6F29041F77}" type="slidenum">
              <a:rPr lang="en-US" smtClean="0"/>
              <a:t>‹#›</a:t>
            </a:fld>
            <a:endParaRPr lang="en-US"/>
          </a:p>
        </p:txBody>
      </p:sp>
    </p:spTree>
    <p:extLst>
      <p:ext uri="{BB962C8B-B14F-4D97-AF65-F5344CB8AC3E}">
        <p14:creationId xmlns:p14="http://schemas.microsoft.com/office/powerpoint/2010/main" val="2977603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fld id="{BA387429-778E-48C9-B777-05C3B2C4208A}" type="datetimeFigureOut">
              <a:rPr lang="en-US" smtClean="0"/>
              <a:t>10/19/2015</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AA35D023-D4D5-4188-BCF3-5F6F29041F77}" type="slidenum">
              <a:rPr lang="en-US" smtClean="0"/>
              <a:t>‹#›</a:t>
            </a:fld>
            <a:endParaRPr lang="en-US"/>
          </a:p>
        </p:txBody>
      </p:sp>
    </p:spTree>
    <p:extLst>
      <p:ext uri="{BB962C8B-B14F-4D97-AF65-F5344CB8AC3E}">
        <p14:creationId xmlns:p14="http://schemas.microsoft.com/office/powerpoint/2010/main" val="1012198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BA387429-778E-48C9-B777-05C3B2C4208A}" type="datetimeFigureOut">
              <a:rPr lang="en-US" smtClean="0"/>
              <a:t>10/19/2015</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AA35D023-D4D5-4188-BCF3-5F6F29041F77}" type="slidenum">
              <a:rPr lang="en-US" smtClean="0"/>
              <a:t>‹#›</a:t>
            </a:fld>
            <a:endParaRPr lang="en-US"/>
          </a:p>
        </p:txBody>
      </p:sp>
    </p:spTree>
    <p:extLst>
      <p:ext uri="{BB962C8B-B14F-4D97-AF65-F5344CB8AC3E}">
        <p14:creationId xmlns:p14="http://schemas.microsoft.com/office/powerpoint/2010/main" val="3999217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fld id="{BA387429-778E-48C9-B777-05C3B2C4208A}" type="datetimeFigureOut">
              <a:rPr lang="en-US" smtClean="0"/>
              <a:t>10/19/2015</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AA35D023-D4D5-4188-BCF3-5F6F29041F77}" type="slidenum">
              <a:rPr lang="en-US" smtClean="0"/>
              <a:t>‹#›</a:t>
            </a:fld>
            <a:endParaRPr lang="en-US"/>
          </a:p>
        </p:txBody>
      </p:sp>
    </p:spTree>
    <p:extLst>
      <p:ext uri="{BB962C8B-B14F-4D97-AF65-F5344CB8AC3E}">
        <p14:creationId xmlns:p14="http://schemas.microsoft.com/office/powerpoint/2010/main" val="3696327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fld id="{BA387429-778E-48C9-B777-05C3B2C4208A}" type="datetimeFigureOut">
              <a:rPr lang="en-US" smtClean="0"/>
              <a:t>10/19/2015</a:t>
            </a:fld>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AA35D023-D4D5-4188-BCF3-5F6F29041F77}" type="slidenum">
              <a:rPr lang="en-US" smtClean="0"/>
              <a:t>‹#›</a:t>
            </a:fld>
            <a:endParaRPr lang="en-US"/>
          </a:p>
        </p:txBody>
      </p:sp>
    </p:spTree>
    <p:extLst>
      <p:ext uri="{BB962C8B-B14F-4D97-AF65-F5344CB8AC3E}">
        <p14:creationId xmlns:p14="http://schemas.microsoft.com/office/powerpoint/2010/main" val="1581962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fld id="{BA387429-778E-48C9-B777-05C3B2C4208A}" type="datetimeFigureOut">
              <a:rPr lang="en-US" smtClean="0"/>
              <a:t>10/19/2015</a:t>
            </a:fld>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AA35D023-D4D5-4188-BCF3-5F6F29041F77}" type="slidenum">
              <a:rPr lang="en-US" smtClean="0"/>
              <a:t>‹#›</a:t>
            </a:fld>
            <a:endParaRPr lang="en-US"/>
          </a:p>
        </p:txBody>
      </p:sp>
    </p:spTree>
    <p:extLst>
      <p:ext uri="{BB962C8B-B14F-4D97-AF65-F5344CB8AC3E}">
        <p14:creationId xmlns:p14="http://schemas.microsoft.com/office/powerpoint/2010/main" val="441694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BA387429-778E-48C9-B777-05C3B2C4208A}" type="datetimeFigureOut">
              <a:rPr lang="en-US" smtClean="0"/>
              <a:t>10/19/2015</a:t>
            </a:fld>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AA35D023-D4D5-4188-BCF3-5F6F29041F77}" type="slidenum">
              <a:rPr lang="en-US" smtClean="0"/>
              <a:t>‹#›</a:t>
            </a:fld>
            <a:endParaRPr lang="en-US"/>
          </a:p>
        </p:txBody>
      </p:sp>
    </p:spTree>
    <p:extLst>
      <p:ext uri="{BB962C8B-B14F-4D97-AF65-F5344CB8AC3E}">
        <p14:creationId xmlns:p14="http://schemas.microsoft.com/office/powerpoint/2010/main" val="1681687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BA387429-778E-48C9-B777-05C3B2C4208A}" type="datetimeFigureOut">
              <a:rPr lang="en-US" smtClean="0"/>
              <a:t>10/19/2015</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AA35D023-D4D5-4188-BCF3-5F6F29041F77}" type="slidenum">
              <a:rPr lang="en-US" smtClean="0"/>
              <a:t>‹#›</a:t>
            </a:fld>
            <a:endParaRPr lang="en-US"/>
          </a:p>
        </p:txBody>
      </p:sp>
    </p:spTree>
    <p:extLst>
      <p:ext uri="{BB962C8B-B14F-4D97-AF65-F5344CB8AC3E}">
        <p14:creationId xmlns:p14="http://schemas.microsoft.com/office/powerpoint/2010/main" val="2997683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BA387429-778E-48C9-B777-05C3B2C4208A}" type="datetimeFigureOut">
              <a:rPr lang="en-US" smtClean="0"/>
              <a:t>10/19/2015</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AA35D023-D4D5-4188-BCF3-5F6F29041F77}" type="slidenum">
              <a:rPr lang="en-US" smtClean="0"/>
              <a:t>‹#›</a:t>
            </a:fld>
            <a:endParaRPr lang="en-US"/>
          </a:p>
        </p:txBody>
      </p:sp>
    </p:spTree>
    <p:extLst>
      <p:ext uri="{BB962C8B-B14F-4D97-AF65-F5344CB8AC3E}">
        <p14:creationId xmlns:p14="http://schemas.microsoft.com/office/powerpoint/2010/main" val="815293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descr="IMG_2115v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414338"/>
            <a:ext cx="9144000" cy="7566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fld id="{BA387429-778E-48C9-B777-05C3B2C4208A}" type="datetimeFigureOut">
              <a:rPr lang="en-US" smtClean="0"/>
              <a:t>10/19/2015</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fld id="{AA35D023-D4D5-4188-BCF3-5F6F29041F7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849313"/>
            <a:ext cx="8763000" cy="1143000"/>
          </a:xfrm>
        </p:spPr>
        <p:txBody>
          <a:bodyPr/>
          <a:lstStyle/>
          <a:p>
            <a:r>
              <a:rPr lang="en-US" dirty="0" smtClean="0">
                <a:solidFill>
                  <a:srgbClr val="FF0000"/>
                </a:solidFill>
              </a:rPr>
              <a:t>Self-Advocacy &amp; Communication</a:t>
            </a:r>
            <a:endParaRPr lang="en-US" dirty="0">
              <a:solidFill>
                <a:srgbClr val="FF0000"/>
              </a:solidFill>
            </a:endParaRPr>
          </a:p>
        </p:txBody>
      </p:sp>
      <p:sp>
        <p:nvSpPr>
          <p:cNvPr id="3" name="Subtitle 2"/>
          <p:cNvSpPr>
            <a:spLocks noGrp="1"/>
          </p:cNvSpPr>
          <p:nvPr>
            <p:ph type="subTitle" idx="1"/>
          </p:nvPr>
        </p:nvSpPr>
        <p:spPr/>
        <p:txBody>
          <a:bodyPr/>
          <a:lstStyle/>
          <a:p>
            <a:r>
              <a:rPr lang="en-US" dirty="0" smtClean="0"/>
              <a:t>Job Readiness Workshop </a:t>
            </a:r>
            <a:r>
              <a:rPr lang="en-US" dirty="0" smtClean="0"/>
              <a:t>2</a:t>
            </a:r>
            <a:endParaRPr lang="en-US" dirty="0"/>
          </a:p>
        </p:txBody>
      </p:sp>
    </p:spTree>
    <p:extLst>
      <p:ext uri="{BB962C8B-B14F-4D97-AF65-F5344CB8AC3E}">
        <p14:creationId xmlns:p14="http://schemas.microsoft.com/office/powerpoint/2010/main" val="34534404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87766" y="4648200"/>
            <a:ext cx="4259064" cy="1143000"/>
          </a:xfrm>
        </p:spPr>
        <p:txBody>
          <a:bodyPr/>
          <a:lstStyle/>
          <a:p>
            <a:r>
              <a:rPr lang="en-US" dirty="0" smtClean="0"/>
              <a:t>SOCIAL MEDIA</a:t>
            </a:r>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81000"/>
            <a:ext cx="9144000" cy="2444852"/>
          </a:xfrm>
          <a:prstGeom prst="rect">
            <a:avLst/>
          </a:prstGeom>
          <a:ln>
            <a:solidFill>
              <a:schemeClr val="accent4"/>
            </a:solidFill>
          </a:ln>
        </p:spPr>
      </p:pic>
      <p:sp>
        <p:nvSpPr>
          <p:cNvPr id="7" name="TextBox 6"/>
          <p:cNvSpPr txBox="1"/>
          <p:nvPr/>
        </p:nvSpPr>
        <p:spPr>
          <a:xfrm>
            <a:off x="3276600" y="2838271"/>
            <a:ext cx="5867400" cy="1200329"/>
          </a:xfrm>
          <a:prstGeom prst="rect">
            <a:avLst/>
          </a:prstGeom>
          <a:noFill/>
        </p:spPr>
        <p:txBody>
          <a:bodyPr wrap="square" rtlCol="0">
            <a:spAutoFit/>
          </a:bodyPr>
          <a:lstStyle/>
          <a:p>
            <a:pPr lvl="1"/>
            <a:endParaRPr lang="en-US" sz="2400" dirty="0"/>
          </a:p>
          <a:p>
            <a:pPr marL="285750" indent="-285750">
              <a:buFont typeface="Arial" panose="020B0604020202020204" pitchFamily="34" charset="0"/>
              <a:buChar char="•"/>
            </a:pPr>
            <a:r>
              <a:rPr lang="en-US" sz="2400" dirty="0" smtClean="0">
                <a:solidFill>
                  <a:srgbClr val="7030A0"/>
                </a:solidFill>
              </a:rPr>
              <a:t>How can we use the sites that we love to self-advocate &amp; communicate?</a:t>
            </a:r>
            <a:endParaRPr lang="en-US" sz="2400" dirty="0">
              <a:solidFill>
                <a:srgbClr val="7030A0"/>
              </a:solidFill>
            </a:endParaRPr>
          </a:p>
        </p:txBody>
      </p:sp>
      <p:grpSp>
        <p:nvGrpSpPr>
          <p:cNvPr id="8" name="Group 7"/>
          <p:cNvGrpSpPr/>
          <p:nvPr/>
        </p:nvGrpSpPr>
        <p:grpSpPr>
          <a:xfrm>
            <a:off x="440687" y="2590800"/>
            <a:ext cx="3293113" cy="3086928"/>
            <a:chOff x="228600" y="2919359"/>
            <a:chExt cx="3293113" cy="3086928"/>
          </a:xfrm>
        </p:grpSpPr>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454" y="2919359"/>
              <a:ext cx="1379979" cy="1379979"/>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11138" y="4495712"/>
              <a:ext cx="1510575" cy="1510575"/>
            </a:xfrm>
            <a:prstGeom prst="rect">
              <a:avLst/>
            </a:prstGeom>
          </p:spPr>
        </p:pic>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8600" y="4412579"/>
              <a:ext cx="1593708" cy="1593708"/>
            </a:xfrm>
            <a:prstGeom prst="rect">
              <a:avLst/>
            </a:prstGeom>
          </p:spPr>
        </p:pic>
      </p:grpSp>
    </p:spTree>
    <p:extLst>
      <p:ext uri="{BB962C8B-B14F-4D97-AF65-F5344CB8AC3E}">
        <p14:creationId xmlns:p14="http://schemas.microsoft.com/office/powerpoint/2010/main" val="380608329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1600200"/>
          </a:xfrm>
        </p:spPr>
        <p:txBody>
          <a:bodyPr/>
          <a:lstStyle/>
          <a:p>
            <a:r>
              <a:rPr lang="en-US" sz="3600" dirty="0" smtClean="0">
                <a:solidFill>
                  <a:srgbClr val="C00000"/>
                </a:solidFill>
              </a:rPr>
              <a:t>How can my VR Counselor help me </a:t>
            </a:r>
            <a:r>
              <a:rPr lang="en-US" sz="3600" dirty="0" smtClean="0">
                <a:solidFill>
                  <a:srgbClr val="C00000"/>
                </a:solidFill>
              </a:rPr>
              <a:t>become a </a:t>
            </a:r>
            <a:r>
              <a:rPr lang="en-US" sz="3600" b="1" dirty="0" smtClean="0">
                <a:solidFill>
                  <a:srgbClr val="C00000"/>
                </a:solidFill>
              </a:rPr>
              <a:t>self-advocate</a:t>
            </a:r>
            <a:r>
              <a:rPr lang="en-US" sz="3600" dirty="0" smtClean="0">
                <a:solidFill>
                  <a:srgbClr val="C00000"/>
                </a:solidFill>
              </a:rPr>
              <a:t> &amp; improve my </a:t>
            </a:r>
            <a:r>
              <a:rPr lang="en-US" sz="3600" b="1" dirty="0" smtClean="0">
                <a:solidFill>
                  <a:srgbClr val="C00000"/>
                </a:solidFill>
              </a:rPr>
              <a:t>communication</a:t>
            </a:r>
            <a:r>
              <a:rPr lang="en-US" sz="3600" dirty="0" smtClean="0">
                <a:solidFill>
                  <a:srgbClr val="C00000"/>
                </a:solidFill>
              </a:rPr>
              <a:t> skills</a:t>
            </a:r>
            <a:r>
              <a:rPr lang="en-US" sz="3600" dirty="0" smtClean="0">
                <a:solidFill>
                  <a:srgbClr val="C00000"/>
                </a:solidFill>
              </a:rPr>
              <a:t>?</a:t>
            </a:r>
            <a:endParaRPr lang="en-US" sz="3600" dirty="0">
              <a:solidFill>
                <a:srgbClr val="C00000"/>
              </a:solidFill>
            </a:endParaRPr>
          </a:p>
        </p:txBody>
      </p:sp>
      <p:sp>
        <p:nvSpPr>
          <p:cNvPr id="3" name="Subtitle 2"/>
          <p:cNvSpPr>
            <a:spLocks noGrp="1"/>
          </p:cNvSpPr>
          <p:nvPr>
            <p:ph type="subTitle" idx="1"/>
          </p:nvPr>
        </p:nvSpPr>
        <p:spPr>
          <a:xfrm>
            <a:off x="838200" y="1981200"/>
            <a:ext cx="6172200" cy="2514600"/>
          </a:xfrm>
        </p:spPr>
        <p:txBody>
          <a:bodyPr/>
          <a:lstStyle/>
          <a:p>
            <a:pPr marL="342900" indent="-342900" algn="l">
              <a:buFont typeface="Arial" panose="020B0604020202020204" pitchFamily="34" charset="0"/>
              <a:buChar char="•"/>
            </a:pPr>
            <a:r>
              <a:rPr lang="en-US" sz="2400" kern="1200" dirty="0" smtClean="0">
                <a:latin typeface="+mj-lt"/>
              </a:rPr>
              <a:t>Help finding a job to practice my skills</a:t>
            </a:r>
          </a:p>
          <a:p>
            <a:pPr marL="342900" indent="-342900" algn="l">
              <a:buFont typeface="Arial" panose="020B0604020202020204" pitchFamily="34" charset="0"/>
              <a:buChar char="•"/>
            </a:pPr>
            <a:r>
              <a:rPr lang="en-US" sz="2400" kern="1200" dirty="0" smtClean="0">
                <a:latin typeface="+mj-lt"/>
              </a:rPr>
              <a:t>Provide activities that can help me understand </a:t>
            </a:r>
            <a:r>
              <a:rPr lang="en-US" sz="2400" kern="1200" dirty="0" smtClean="0">
                <a:latin typeface="+mj-lt"/>
              </a:rPr>
              <a:t>self-advocacy</a:t>
            </a:r>
            <a:endParaRPr lang="en-US" sz="2400" kern="1200" dirty="0" smtClean="0">
              <a:latin typeface="+mj-lt"/>
            </a:endParaRPr>
          </a:p>
          <a:p>
            <a:pPr marL="342900" indent="-342900" algn="l">
              <a:buFont typeface="Arial" panose="020B0604020202020204" pitchFamily="34" charset="0"/>
              <a:buChar char="•"/>
            </a:pPr>
            <a:r>
              <a:rPr lang="en-US" sz="2400" kern="1200" dirty="0" smtClean="0">
                <a:latin typeface="+mj-lt"/>
              </a:rPr>
              <a:t>Meet one on one with me to </a:t>
            </a:r>
            <a:r>
              <a:rPr lang="en-US" sz="2400" kern="1200" dirty="0" smtClean="0">
                <a:latin typeface="+mj-lt"/>
              </a:rPr>
              <a:t>determine where </a:t>
            </a:r>
            <a:r>
              <a:rPr lang="en-US" sz="2400" kern="1200" dirty="0" smtClean="0">
                <a:latin typeface="+mj-lt"/>
              </a:rPr>
              <a:t>I </a:t>
            </a:r>
            <a:r>
              <a:rPr lang="en-US" sz="2400" kern="1200" dirty="0" smtClean="0">
                <a:latin typeface="+mj-lt"/>
              </a:rPr>
              <a:t>may need </a:t>
            </a:r>
            <a:r>
              <a:rPr lang="en-US" sz="2400" kern="1200" dirty="0" smtClean="0">
                <a:latin typeface="+mj-lt"/>
              </a:rPr>
              <a:t>help</a:t>
            </a:r>
            <a:endParaRPr lang="en-US" sz="2400" kern="1200" dirty="0" smtClean="0">
              <a:latin typeface="+mj-lt"/>
            </a:endParaRPr>
          </a:p>
          <a:p>
            <a:pPr marL="342900" indent="-342900" algn="l">
              <a:buFont typeface="Arial" panose="020B0604020202020204" pitchFamily="34" charset="0"/>
              <a:buChar char="•"/>
            </a:pPr>
            <a:r>
              <a:rPr lang="en-US" sz="2400" kern="1200" dirty="0" smtClean="0">
                <a:solidFill>
                  <a:schemeClr val="tx2"/>
                </a:solidFill>
                <a:latin typeface="+mj-lt"/>
              </a:rPr>
              <a:t>Practice my </a:t>
            </a:r>
            <a:r>
              <a:rPr lang="en-US" sz="2400" kern="1200" dirty="0">
                <a:solidFill>
                  <a:schemeClr val="tx2"/>
                </a:solidFill>
                <a:latin typeface="+mj-lt"/>
              </a:rPr>
              <a:t>c</a:t>
            </a:r>
            <a:r>
              <a:rPr lang="en-US" sz="2400" kern="1200" dirty="0" smtClean="0">
                <a:solidFill>
                  <a:schemeClr val="tx2"/>
                </a:solidFill>
                <a:latin typeface="+mj-lt"/>
              </a:rPr>
              <a:t>ommunication skills</a:t>
            </a:r>
            <a:endParaRPr lang="en-US" dirty="0">
              <a:solidFill>
                <a:schemeClr val="tx2"/>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05600" y="2362200"/>
            <a:ext cx="2084479" cy="2286000"/>
          </a:xfrm>
          <a:prstGeom prst="rect">
            <a:avLst/>
          </a:prstGeom>
        </p:spPr>
      </p:pic>
    </p:spTree>
    <p:extLst>
      <p:ext uri="{BB962C8B-B14F-4D97-AF65-F5344CB8AC3E}">
        <p14:creationId xmlns:p14="http://schemas.microsoft.com/office/powerpoint/2010/main" val="2951849659"/>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543800" cy="1557338"/>
          </a:xfrm>
        </p:spPr>
        <p:txBody>
          <a:bodyPr/>
          <a:lstStyle/>
          <a:p>
            <a:pPr algn="ctr"/>
            <a:r>
              <a:rPr lang="en-US" sz="3600" dirty="0" smtClean="0">
                <a:solidFill>
                  <a:srgbClr val="C00000"/>
                </a:solidFill>
              </a:rPr>
              <a:t/>
            </a:r>
            <a:br>
              <a:rPr lang="en-US" sz="3600" dirty="0" smtClean="0">
                <a:solidFill>
                  <a:srgbClr val="C00000"/>
                </a:solidFill>
              </a:rPr>
            </a:br>
            <a:r>
              <a:rPr lang="en-US" sz="3600" dirty="0" smtClean="0">
                <a:solidFill>
                  <a:srgbClr val="C00000"/>
                </a:solidFill>
              </a:rPr>
              <a:t/>
            </a:r>
            <a:br>
              <a:rPr lang="en-US" sz="3600" dirty="0" smtClean="0">
                <a:solidFill>
                  <a:srgbClr val="C00000"/>
                </a:solidFill>
              </a:rPr>
            </a:br>
            <a:r>
              <a:rPr lang="en-US" sz="3600" dirty="0" smtClean="0">
                <a:solidFill>
                  <a:srgbClr val="C00000"/>
                </a:solidFill>
              </a:rPr>
              <a:t>Workshop </a:t>
            </a:r>
            <a:r>
              <a:rPr lang="en-US" sz="3600" dirty="0" smtClean="0">
                <a:solidFill>
                  <a:srgbClr val="C00000"/>
                </a:solidFill>
              </a:rPr>
              <a:t>2:</a:t>
            </a:r>
            <a:r>
              <a:rPr lang="en-US" sz="3600" dirty="0" smtClean="0">
                <a:solidFill>
                  <a:srgbClr val="C00000"/>
                </a:solidFill>
              </a:rPr>
              <a:t/>
            </a:r>
            <a:br>
              <a:rPr lang="en-US" sz="3600" dirty="0" smtClean="0">
                <a:solidFill>
                  <a:srgbClr val="C00000"/>
                </a:solidFill>
              </a:rPr>
            </a:br>
            <a:r>
              <a:rPr lang="en-US" sz="3600" dirty="0" smtClean="0">
                <a:solidFill>
                  <a:srgbClr val="C00000"/>
                </a:solidFill>
              </a:rPr>
              <a:t>REFLECTION QUESTIONS:</a:t>
            </a:r>
            <a:endParaRPr lang="en-US" sz="3600" dirty="0">
              <a:solidFill>
                <a:srgbClr val="C00000"/>
              </a:solidFill>
            </a:endParaRPr>
          </a:p>
        </p:txBody>
      </p:sp>
      <p:pic>
        <p:nvPicPr>
          <p:cNvPr id="5" name="Picture Placeholder 4"/>
          <p:cNvPicPr>
            <a:picLocks noGrp="1" noChangeAspect="1"/>
          </p:cNvPicPr>
          <p:nvPr>
            <p:ph type="pic" idx="1"/>
          </p:nvPr>
        </p:nvPicPr>
        <p:blipFill rotWithShape="1">
          <a:blip r:embed="rId3">
            <a:extLst>
              <a:ext uri="{28A0092B-C50C-407E-A947-70E740481C1C}">
                <a14:useLocalDpi xmlns:a14="http://schemas.microsoft.com/office/drawing/2010/main" val="0"/>
              </a:ext>
            </a:extLst>
          </a:blip>
          <a:srcRect t="-112" b="-432"/>
          <a:stretch/>
        </p:blipFill>
        <p:spPr>
          <a:xfrm>
            <a:off x="1905000" y="3886200"/>
            <a:ext cx="1981200" cy="1959946"/>
          </a:xfrm>
        </p:spPr>
      </p:pic>
      <p:sp>
        <p:nvSpPr>
          <p:cNvPr id="4" name="Text Placeholder 3"/>
          <p:cNvSpPr>
            <a:spLocks noGrp="1"/>
          </p:cNvSpPr>
          <p:nvPr>
            <p:ph type="body" sz="half" idx="2"/>
          </p:nvPr>
        </p:nvSpPr>
        <p:spPr>
          <a:xfrm>
            <a:off x="914400" y="2057400"/>
            <a:ext cx="7772400" cy="1905000"/>
          </a:xfrm>
        </p:spPr>
        <p:txBody>
          <a:bodyPr/>
          <a:lstStyle/>
          <a:p>
            <a:pPr marL="285750" indent="-285750">
              <a:buFont typeface="Arial" panose="020B0604020202020204" pitchFamily="34" charset="0"/>
              <a:buChar char="•"/>
            </a:pPr>
            <a:r>
              <a:rPr lang="en-US" sz="1800" dirty="0">
                <a:solidFill>
                  <a:srgbClr val="0070C0"/>
                </a:solidFill>
              </a:rPr>
              <a:t>Do I understand self-Advocacy?</a:t>
            </a:r>
          </a:p>
          <a:p>
            <a:pPr marL="285750" indent="-285750">
              <a:buFont typeface="Arial" panose="020B0604020202020204" pitchFamily="34" charset="0"/>
              <a:buChar char="•"/>
            </a:pPr>
            <a:r>
              <a:rPr lang="en-US" sz="1800" dirty="0">
                <a:solidFill>
                  <a:srgbClr val="0070C0"/>
                </a:solidFill>
              </a:rPr>
              <a:t>Are there areas of my life where I could become a stronger self-advocate?</a:t>
            </a:r>
          </a:p>
          <a:p>
            <a:pPr marL="285750" indent="-285750">
              <a:buFont typeface="Arial" panose="020B0604020202020204" pitchFamily="34" charset="0"/>
              <a:buChar char="•"/>
            </a:pPr>
            <a:r>
              <a:rPr lang="en-US" sz="1800" dirty="0">
                <a:solidFill>
                  <a:srgbClr val="0070C0"/>
                </a:solidFill>
              </a:rPr>
              <a:t>What is my communication style and are there areas of communicating I need to develop</a:t>
            </a:r>
            <a:r>
              <a:rPr lang="en-US" sz="1800" dirty="0" smtClean="0">
                <a:solidFill>
                  <a:srgbClr val="0070C0"/>
                </a:solidFill>
              </a:rPr>
              <a:t>?</a:t>
            </a:r>
            <a:endParaRPr lang="en-US" sz="1800" dirty="0">
              <a:solidFill>
                <a:srgbClr val="0070C0"/>
              </a:solidFill>
            </a:endParaRPr>
          </a:p>
        </p:txBody>
      </p:sp>
      <p:sp>
        <p:nvSpPr>
          <p:cNvPr id="6" name="Text Placeholder 2"/>
          <p:cNvSpPr txBox="1">
            <a:spLocks/>
          </p:cNvSpPr>
          <p:nvPr/>
        </p:nvSpPr>
        <p:spPr>
          <a:xfrm>
            <a:off x="4876800" y="5334000"/>
            <a:ext cx="4419600" cy="9144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800"/>
              </a:spcBef>
              <a:buFont typeface="Arial" panose="020B0604020202020204"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Font typeface="Arial" panose="020B0604020202020204" pitchFamily="34" charset="0"/>
              <a:buChar char="•"/>
              <a:defRPr sz="1800" kern="1200">
                <a:solidFill>
                  <a:schemeClr val="tx1"/>
                </a:solidFill>
                <a:latin typeface="+mn-lt"/>
                <a:ea typeface="+mn-ea"/>
                <a:cs typeface="+mn-cs"/>
              </a:defRPr>
            </a:lvl2pPr>
            <a:lvl3pPr marL="685800" indent="-182880" algn="l" defTabSz="914400" rtl="0" eaLnBrk="1" latinLnBrk="0" hangingPunct="1">
              <a:lnSpc>
                <a:spcPct val="90000"/>
              </a:lnSpc>
              <a:spcBef>
                <a:spcPts val="600"/>
              </a:spcBef>
              <a:buFont typeface="Arial" panose="020B0604020202020204"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4pPr>
            <a:lvl5pPr marL="11430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6pPr>
            <a:lvl7pPr marL="16002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8pPr>
            <a:lvl9pPr marL="2057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US" dirty="0" smtClean="0">
                <a:solidFill>
                  <a:srgbClr val="00B050"/>
                </a:solidFill>
              </a:rPr>
              <a:t>What to expect for Workshop </a:t>
            </a:r>
            <a:r>
              <a:rPr lang="en-US" dirty="0" smtClean="0">
                <a:solidFill>
                  <a:srgbClr val="00B050"/>
                </a:solidFill>
              </a:rPr>
              <a:t>3…</a:t>
            </a:r>
            <a:endParaRPr lang="en-US" dirty="0">
              <a:solidFill>
                <a:srgbClr val="00B050"/>
              </a:solidFill>
            </a:endParaRPr>
          </a:p>
        </p:txBody>
      </p:sp>
    </p:spTree>
    <p:extLst>
      <p:ext uri="{BB962C8B-B14F-4D97-AF65-F5344CB8AC3E}">
        <p14:creationId xmlns:p14="http://schemas.microsoft.com/office/powerpoint/2010/main" val="31573673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4995862"/>
            <a:ext cx="5486400" cy="566738"/>
          </a:xfrm>
        </p:spPr>
        <p:txBody>
          <a:bodyPr/>
          <a:lstStyle/>
          <a:p>
            <a:pPr algn="ctr"/>
            <a:r>
              <a:rPr lang="en-US" sz="3200" dirty="0" smtClean="0"/>
              <a:t>What is ‘Self-</a:t>
            </a:r>
            <a:r>
              <a:rPr lang="en-US" sz="3200" dirty="0"/>
              <a:t>A</a:t>
            </a:r>
            <a:r>
              <a:rPr lang="en-US" sz="3200" dirty="0" smtClean="0"/>
              <a:t>dvocacy’?</a:t>
            </a:r>
            <a:endParaRPr lang="en-US" sz="3200" dirty="0"/>
          </a:p>
        </p:txBody>
      </p:sp>
      <p:pic>
        <p:nvPicPr>
          <p:cNvPr id="7" name="Picture Placeholder 6"/>
          <p:cNvPicPr>
            <a:picLocks noGrp="1" noChangeAspect="1"/>
          </p:cNvPicPr>
          <p:nvPr>
            <p:ph type="pic" idx="1"/>
          </p:nvPr>
        </p:nvPicPr>
        <p:blipFill rotWithShape="1">
          <a:blip r:embed="rId3">
            <a:extLst>
              <a:ext uri="{28A0092B-C50C-407E-A947-70E740481C1C}">
                <a14:useLocalDpi xmlns:a14="http://schemas.microsoft.com/office/drawing/2010/main" val="0"/>
              </a:ext>
            </a:extLst>
          </a:blip>
          <a:srcRect l="4505" t="3575" r="4505" b="1860"/>
          <a:stretch/>
        </p:blipFill>
        <p:spPr>
          <a:prstGeom prst="rect">
            <a:avLst/>
          </a:prstGeom>
          <a:ln w="76200" cap="sq">
            <a:solidFill>
              <a:srgbClr val="00B05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788049162"/>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Essential Self-Advocacy Skills</a:t>
            </a:r>
            <a:endParaRPr lang="en-US" dirty="0"/>
          </a:p>
        </p:txBody>
      </p:sp>
      <p:sp>
        <p:nvSpPr>
          <p:cNvPr id="3" name="Content Placeholder 2"/>
          <p:cNvSpPr>
            <a:spLocks noGrp="1"/>
          </p:cNvSpPr>
          <p:nvPr>
            <p:ph sz="half" idx="1"/>
          </p:nvPr>
        </p:nvSpPr>
        <p:spPr>
          <a:xfrm>
            <a:off x="990600" y="1951037"/>
            <a:ext cx="4038600" cy="4525963"/>
          </a:xfrm>
        </p:spPr>
        <p:txBody>
          <a:bodyPr/>
          <a:lstStyle/>
          <a:p>
            <a:r>
              <a:rPr lang="en-US" dirty="0" smtClean="0">
                <a:solidFill>
                  <a:srgbClr val="C00000"/>
                </a:solidFill>
              </a:rPr>
              <a:t>Self-Awareness</a:t>
            </a:r>
          </a:p>
          <a:p>
            <a:r>
              <a:rPr lang="en-US" dirty="0" smtClean="0">
                <a:solidFill>
                  <a:srgbClr val="00B050"/>
                </a:solidFill>
              </a:rPr>
              <a:t>Self-Esteem</a:t>
            </a:r>
          </a:p>
          <a:p>
            <a:r>
              <a:rPr lang="en-US" dirty="0" smtClean="0">
                <a:solidFill>
                  <a:srgbClr val="0070C0"/>
                </a:solidFill>
              </a:rPr>
              <a:t>Self-Determination</a:t>
            </a:r>
          </a:p>
          <a:p>
            <a:r>
              <a:rPr lang="en-US" dirty="0" smtClean="0">
                <a:solidFill>
                  <a:srgbClr val="7030A0"/>
                </a:solidFill>
              </a:rPr>
              <a:t>Communication</a:t>
            </a:r>
          </a:p>
          <a:p>
            <a:r>
              <a:rPr lang="en-US" dirty="0" smtClean="0">
                <a:solidFill>
                  <a:srgbClr val="00B0F0"/>
                </a:solidFill>
              </a:rPr>
              <a:t>Rights &amp; Responsibilities</a:t>
            </a:r>
          </a:p>
          <a:p>
            <a:r>
              <a:rPr lang="en-US" dirty="0" smtClean="0">
                <a:solidFill>
                  <a:srgbClr val="FF9900"/>
                </a:solidFill>
              </a:rPr>
              <a:t>Leadership</a:t>
            </a:r>
            <a:endParaRPr lang="en-US" dirty="0">
              <a:solidFill>
                <a:srgbClr val="FF9900"/>
              </a:solidFill>
            </a:endParaRPr>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048250" y="1524000"/>
            <a:ext cx="2876550" cy="384271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61271738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839200" cy="1082674"/>
          </a:xfrm>
        </p:spPr>
        <p:txBody>
          <a:bodyPr/>
          <a:lstStyle/>
          <a:p>
            <a:pPr algn="ctr"/>
            <a:r>
              <a:rPr lang="en-US" sz="4000" dirty="0" smtClean="0">
                <a:solidFill>
                  <a:srgbClr val="0070C0"/>
                </a:solidFill>
              </a:rPr>
              <a:t>Where can I practice self-advocacy?</a:t>
            </a:r>
            <a:endParaRPr lang="en-US" sz="4000" dirty="0">
              <a:solidFill>
                <a:srgbClr val="0070C0"/>
              </a:solidFill>
            </a:endParaRPr>
          </a:p>
        </p:txBody>
      </p:sp>
      <p:sp>
        <p:nvSpPr>
          <p:cNvPr id="3" name="Content Placeholder 2"/>
          <p:cNvSpPr>
            <a:spLocks noGrp="1"/>
          </p:cNvSpPr>
          <p:nvPr>
            <p:ph idx="1"/>
          </p:nvPr>
        </p:nvSpPr>
        <p:spPr>
          <a:xfrm>
            <a:off x="609600" y="1371600"/>
            <a:ext cx="8534400" cy="4343400"/>
          </a:xfrm>
        </p:spPr>
        <p:txBody>
          <a:bodyPr>
            <a:normAutofit fontScale="92500" lnSpcReduction="10000"/>
          </a:bodyPr>
          <a:lstStyle/>
          <a:p>
            <a:r>
              <a:rPr lang="en-US" dirty="0" smtClean="0">
                <a:solidFill>
                  <a:srgbClr val="00B050"/>
                </a:solidFill>
              </a:rPr>
              <a:t>A great place to start practicing self-advocacy is while you are at school. Any meeting that is about you is where you can start speaking up about your wants and needs.</a:t>
            </a:r>
          </a:p>
          <a:p>
            <a:pPr lvl="1"/>
            <a:r>
              <a:rPr lang="en-US" sz="1600" i="1" dirty="0" smtClean="0">
                <a:solidFill>
                  <a:srgbClr val="0070C0"/>
                </a:solidFill>
              </a:rPr>
              <a:t>Individualized Education Program (IEP) meeting</a:t>
            </a:r>
          </a:p>
          <a:p>
            <a:pPr lvl="1"/>
            <a:r>
              <a:rPr lang="en-US" sz="1600" i="1" dirty="0" smtClean="0">
                <a:solidFill>
                  <a:srgbClr val="0070C0"/>
                </a:solidFill>
              </a:rPr>
              <a:t>School </a:t>
            </a:r>
            <a:r>
              <a:rPr lang="en-US" sz="1600" i="1" dirty="0">
                <a:solidFill>
                  <a:srgbClr val="0070C0"/>
                </a:solidFill>
              </a:rPr>
              <a:t>c</a:t>
            </a:r>
            <a:r>
              <a:rPr lang="en-US" sz="1600" i="1" dirty="0" smtClean="0">
                <a:solidFill>
                  <a:srgbClr val="0070C0"/>
                </a:solidFill>
              </a:rPr>
              <a:t>ounselor meeting</a:t>
            </a:r>
          </a:p>
          <a:p>
            <a:pPr lvl="1"/>
            <a:r>
              <a:rPr lang="en-US" sz="1600" i="1" dirty="0" smtClean="0">
                <a:solidFill>
                  <a:srgbClr val="0070C0"/>
                </a:solidFill>
              </a:rPr>
              <a:t>Any meeting with your teacher and parent</a:t>
            </a:r>
          </a:p>
          <a:p>
            <a:pPr lvl="1"/>
            <a:r>
              <a:rPr lang="en-US" sz="1600" i="1" dirty="0" err="1" smtClean="0">
                <a:solidFill>
                  <a:srgbClr val="0070C0"/>
                </a:solidFill>
              </a:rPr>
              <a:t>Voc</a:t>
            </a:r>
            <a:r>
              <a:rPr lang="en-US" sz="1600" i="1" dirty="0" smtClean="0">
                <a:solidFill>
                  <a:srgbClr val="0070C0"/>
                </a:solidFill>
              </a:rPr>
              <a:t> Rehab meeting</a:t>
            </a:r>
          </a:p>
          <a:p>
            <a:r>
              <a:rPr lang="en-US" dirty="0" smtClean="0">
                <a:solidFill>
                  <a:srgbClr val="C00000"/>
                </a:solidFill>
              </a:rPr>
              <a:t>You can learn ways to:</a:t>
            </a:r>
          </a:p>
          <a:p>
            <a:pPr lvl="1"/>
            <a:r>
              <a:rPr lang="en-US" sz="1600" i="1" dirty="0" smtClean="0">
                <a:solidFill>
                  <a:srgbClr val="0070C0"/>
                </a:solidFill>
              </a:rPr>
              <a:t>Set goals for yourself</a:t>
            </a:r>
          </a:p>
          <a:p>
            <a:pPr lvl="1"/>
            <a:r>
              <a:rPr lang="en-US" sz="1600" i="1" dirty="0" smtClean="0">
                <a:solidFill>
                  <a:srgbClr val="0070C0"/>
                </a:solidFill>
              </a:rPr>
              <a:t>Tell others what you want</a:t>
            </a:r>
          </a:p>
          <a:p>
            <a:pPr lvl="1"/>
            <a:r>
              <a:rPr lang="en-US" sz="1600" i="1" dirty="0" smtClean="0">
                <a:solidFill>
                  <a:srgbClr val="0070C0"/>
                </a:solidFill>
              </a:rPr>
              <a:t>Share with others what works and does not work for you</a:t>
            </a:r>
          </a:p>
          <a:p>
            <a:pPr lvl="1"/>
            <a:r>
              <a:rPr lang="en-US" sz="1600" i="1" dirty="0" smtClean="0">
                <a:solidFill>
                  <a:srgbClr val="0070C0"/>
                </a:solidFill>
              </a:rPr>
              <a:t>Others?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10400" y="3200400"/>
            <a:ext cx="1295400" cy="2112065"/>
          </a:xfrm>
          <a:prstGeom prst="rect">
            <a:avLst/>
          </a:prstGeom>
        </p:spPr>
      </p:pic>
    </p:spTree>
    <p:extLst>
      <p:ext uri="{BB962C8B-B14F-4D97-AF65-F5344CB8AC3E}">
        <p14:creationId xmlns:p14="http://schemas.microsoft.com/office/powerpoint/2010/main" val="212271603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274638"/>
            <a:ext cx="8991600" cy="1143000"/>
          </a:xfrm>
        </p:spPr>
        <p:txBody>
          <a:bodyPr/>
          <a:lstStyle/>
          <a:p>
            <a:r>
              <a:rPr lang="en-US" sz="4000" dirty="0" smtClean="0">
                <a:solidFill>
                  <a:schemeClr val="tx2">
                    <a:lumMod val="50000"/>
                  </a:schemeClr>
                </a:solidFill>
              </a:rPr>
              <a:t>What Are My </a:t>
            </a:r>
            <a:br>
              <a:rPr lang="en-US" sz="4000" dirty="0" smtClean="0">
                <a:solidFill>
                  <a:schemeClr val="tx2">
                    <a:lumMod val="50000"/>
                  </a:schemeClr>
                </a:solidFill>
              </a:rPr>
            </a:br>
            <a:r>
              <a:rPr lang="en-US" sz="4000" dirty="0" smtClean="0">
                <a:solidFill>
                  <a:srgbClr val="FF9900"/>
                </a:solidFill>
              </a:rPr>
              <a:t>‘Rights &amp; Responsibilities’</a:t>
            </a:r>
            <a:r>
              <a:rPr lang="en-US" sz="4000" dirty="0" smtClean="0">
                <a:solidFill>
                  <a:schemeClr val="tx2">
                    <a:lumMod val="50000"/>
                  </a:schemeClr>
                </a:solidFill>
              </a:rPr>
              <a:t>? </a:t>
            </a:r>
            <a:endParaRPr lang="en-US" sz="4000" dirty="0">
              <a:solidFill>
                <a:schemeClr val="tx2">
                  <a:lumMod val="50000"/>
                </a:schemeClr>
              </a:solidFill>
            </a:endParaRPr>
          </a:p>
        </p:txBody>
      </p:sp>
      <p:pic>
        <p:nvPicPr>
          <p:cNvPr id="8" name="Picture Placeholder 7"/>
          <p:cNvPicPr>
            <a:picLocks noGrp="1" noChangeAspect="1"/>
          </p:cNvPicPr>
          <p:nvPr>
            <p:ph sz="half" idx="1"/>
          </p:nvPr>
        </p:nvPicPr>
        <p:blipFill rotWithShape="1">
          <a:blip r:embed="rId3">
            <a:extLst>
              <a:ext uri="{28A0092B-C50C-407E-A947-70E740481C1C}">
                <a14:useLocalDpi xmlns:a14="http://schemas.microsoft.com/office/drawing/2010/main" val="0"/>
              </a:ext>
            </a:extLst>
          </a:blip>
          <a:stretch/>
        </p:blipFill>
        <p:spPr>
          <a:xfrm>
            <a:off x="838200" y="2057400"/>
            <a:ext cx="2971800" cy="297180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7" name="Text Placeholder 6"/>
          <p:cNvSpPr>
            <a:spLocks noGrp="1"/>
          </p:cNvSpPr>
          <p:nvPr>
            <p:ph sz="half" idx="2"/>
          </p:nvPr>
        </p:nvSpPr>
        <p:spPr>
          <a:xfrm>
            <a:off x="4876800" y="2027237"/>
            <a:ext cx="4038600" cy="4525963"/>
          </a:xfrm>
        </p:spPr>
        <p:txBody>
          <a:bodyPr/>
          <a:lstStyle/>
          <a:p>
            <a:pPr marL="0" indent="0">
              <a:buNone/>
            </a:pPr>
            <a:r>
              <a:rPr lang="en-US" dirty="0" smtClean="0">
                <a:solidFill>
                  <a:srgbClr val="00B0F0"/>
                </a:solidFill>
              </a:rPr>
              <a:t>Rights: </a:t>
            </a:r>
          </a:p>
          <a:p>
            <a:pPr marL="0" indent="0">
              <a:buNone/>
            </a:pPr>
            <a:r>
              <a:rPr lang="en-US" sz="2000" dirty="0" smtClean="0">
                <a:solidFill>
                  <a:schemeClr val="tx2">
                    <a:lumMod val="50000"/>
                  </a:schemeClr>
                </a:solidFill>
              </a:rPr>
              <a:t>Socially correct or responsible behavior, facts or truth, law based, etc.</a:t>
            </a:r>
          </a:p>
          <a:p>
            <a:pPr marL="0" indent="0">
              <a:buNone/>
            </a:pPr>
            <a:endParaRPr lang="en-US" sz="2000" dirty="0" smtClean="0"/>
          </a:p>
          <a:p>
            <a:pPr marL="0" indent="0">
              <a:buNone/>
            </a:pPr>
            <a:r>
              <a:rPr lang="en-US" dirty="0" smtClean="0">
                <a:solidFill>
                  <a:srgbClr val="00B0F0"/>
                </a:solidFill>
              </a:rPr>
              <a:t>Responsibility: </a:t>
            </a:r>
          </a:p>
          <a:p>
            <a:pPr marL="0" indent="0">
              <a:buNone/>
            </a:pPr>
            <a:r>
              <a:rPr lang="en-US" sz="2000" dirty="0" smtClean="0">
                <a:solidFill>
                  <a:schemeClr val="tx2">
                    <a:lumMod val="50000"/>
                  </a:schemeClr>
                </a:solidFill>
              </a:rPr>
              <a:t>Duty or task that you are expected or required to do.</a:t>
            </a:r>
            <a:endParaRPr lang="en-US" sz="2000" dirty="0">
              <a:solidFill>
                <a:schemeClr val="tx2">
                  <a:lumMod val="50000"/>
                </a:schemeClr>
              </a:solidFill>
            </a:endParaRPr>
          </a:p>
        </p:txBody>
      </p:sp>
    </p:spTree>
    <p:extLst>
      <p:ext uri="{BB962C8B-B14F-4D97-AF65-F5344CB8AC3E}">
        <p14:creationId xmlns:p14="http://schemas.microsoft.com/office/powerpoint/2010/main" val="336026483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1+#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14925"/>
            <a:ext cx="7772400" cy="1362075"/>
          </a:xfrm>
        </p:spPr>
        <p:txBody>
          <a:bodyPr/>
          <a:lstStyle/>
          <a:p>
            <a:pPr algn="ctr"/>
            <a:r>
              <a:rPr lang="en-US" dirty="0" smtClean="0"/>
              <a:t>Communication!</a:t>
            </a:r>
            <a:endParaRPr lang="en-US" dirty="0"/>
          </a:p>
        </p:txBody>
      </p:sp>
      <p:sp>
        <p:nvSpPr>
          <p:cNvPr id="3" name="Text Placeholder 2"/>
          <p:cNvSpPr>
            <a:spLocks noGrp="1"/>
          </p:cNvSpPr>
          <p:nvPr>
            <p:ph type="body" idx="1"/>
          </p:nvPr>
        </p:nvSpPr>
        <p:spPr>
          <a:xfrm>
            <a:off x="914400" y="1752600"/>
            <a:ext cx="7354887" cy="1500187"/>
          </a:xfrm>
          <a:ln w="38100">
            <a:solidFill>
              <a:srgbClr val="FFFF00"/>
            </a:solidFill>
          </a:ln>
        </p:spPr>
        <p:txBody>
          <a:bodyPr anchor="ctr"/>
          <a:lstStyle/>
          <a:p>
            <a:pPr algn="ctr"/>
            <a:r>
              <a:rPr lang="en-US" sz="2800" i="1" dirty="0" smtClean="0">
                <a:solidFill>
                  <a:srgbClr val="00B050"/>
                </a:solidFill>
              </a:rPr>
              <a:t>How do we communicate with each other?</a:t>
            </a:r>
            <a:endParaRPr lang="en-US" sz="2800" i="1" dirty="0">
              <a:solidFill>
                <a:srgbClr val="00B050"/>
              </a:solidFill>
            </a:endParaRPr>
          </a:p>
        </p:txBody>
      </p:sp>
    </p:spTree>
    <p:extLst>
      <p:ext uri="{BB962C8B-B14F-4D97-AF65-F5344CB8AC3E}">
        <p14:creationId xmlns:p14="http://schemas.microsoft.com/office/powerpoint/2010/main" val="179922079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 at Home…</a:t>
            </a:r>
            <a:endParaRPr lang="en-US" dirty="0"/>
          </a:p>
        </p:txBody>
      </p:sp>
      <p:sp>
        <p:nvSpPr>
          <p:cNvPr id="3" name="Text Placeholder 2"/>
          <p:cNvSpPr>
            <a:spLocks noGrp="1"/>
          </p:cNvSpPr>
          <p:nvPr>
            <p:ph type="body" sz="half" idx="1"/>
          </p:nvPr>
        </p:nvSpPr>
        <p:spPr>
          <a:xfrm>
            <a:off x="609600" y="1600200"/>
            <a:ext cx="4572000" cy="4525963"/>
          </a:xfrm>
        </p:spPr>
        <p:txBody>
          <a:bodyPr/>
          <a:lstStyle/>
          <a:p>
            <a:r>
              <a:rPr lang="en-US" sz="2400" dirty="0" smtClean="0">
                <a:solidFill>
                  <a:srgbClr val="FF9900"/>
                </a:solidFill>
              </a:rPr>
              <a:t>How do we communicate with our Friends and Family?</a:t>
            </a:r>
          </a:p>
          <a:p>
            <a:pPr marL="0" indent="0">
              <a:buNone/>
            </a:pPr>
            <a:endParaRPr lang="en-US" sz="1200" dirty="0" smtClean="0"/>
          </a:p>
          <a:p>
            <a:pPr lvl="1"/>
            <a:r>
              <a:rPr lang="en-US" sz="2000" dirty="0" smtClean="0">
                <a:solidFill>
                  <a:srgbClr val="00B0F0"/>
                </a:solidFill>
              </a:rPr>
              <a:t>Talking nice</a:t>
            </a:r>
          </a:p>
          <a:p>
            <a:pPr lvl="1"/>
            <a:r>
              <a:rPr lang="en-US" sz="2000" dirty="0" smtClean="0">
                <a:solidFill>
                  <a:srgbClr val="00B0F0"/>
                </a:solidFill>
              </a:rPr>
              <a:t>Fighting</a:t>
            </a:r>
          </a:p>
          <a:p>
            <a:pPr lvl="1"/>
            <a:r>
              <a:rPr lang="en-US" sz="2000" dirty="0" smtClean="0">
                <a:solidFill>
                  <a:srgbClr val="00B0F0"/>
                </a:solidFill>
              </a:rPr>
              <a:t>Joking or Teasing</a:t>
            </a:r>
          </a:p>
          <a:p>
            <a:pPr lvl="1"/>
            <a:r>
              <a:rPr lang="en-US" sz="2000" dirty="0" smtClean="0">
                <a:solidFill>
                  <a:srgbClr val="00B0F0"/>
                </a:solidFill>
              </a:rPr>
              <a:t>Texting</a:t>
            </a:r>
          </a:p>
          <a:p>
            <a:pPr lvl="1"/>
            <a:r>
              <a:rPr lang="en-US" sz="2000" dirty="0" smtClean="0">
                <a:solidFill>
                  <a:srgbClr val="00B0F0"/>
                </a:solidFill>
              </a:rPr>
              <a:t>Using Slang “OMG”</a:t>
            </a:r>
          </a:p>
          <a:p>
            <a:pPr lvl="1"/>
            <a:r>
              <a:rPr lang="en-US" sz="2000" dirty="0" smtClean="0">
                <a:solidFill>
                  <a:srgbClr val="00B0F0"/>
                </a:solidFill>
              </a:rPr>
              <a:t>Hugging and Kissing</a:t>
            </a:r>
          </a:p>
          <a:p>
            <a:pPr lvl="1"/>
            <a:r>
              <a:rPr lang="en-US" sz="2000" dirty="0" smtClean="0">
                <a:solidFill>
                  <a:srgbClr val="00B0F0"/>
                </a:solidFill>
              </a:rPr>
              <a:t>Ignoring</a:t>
            </a:r>
            <a:endParaRPr lang="en-US" sz="2000" dirty="0">
              <a:solidFill>
                <a:srgbClr val="00B0F0"/>
              </a:solidFill>
            </a:endParaRPr>
          </a:p>
        </p:txBody>
      </p:sp>
      <p:pic>
        <p:nvPicPr>
          <p:cNvPr id="5" name="Content Placeholder 4"/>
          <p:cNvPicPr>
            <a:picLocks noGrp="1" noChangeAspect="1"/>
          </p:cNvPicPr>
          <p:nvPr>
            <p:ph sz="half" idx="2"/>
          </p:nvPr>
        </p:nvPicPr>
        <p:blipFill rotWithShape="1">
          <a:blip r:embed="rId3">
            <a:extLst>
              <a:ext uri="{28A0092B-C50C-407E-A947-70E740481C1C}">
                <a14:useLocalDpi xmlns:a14="http://schemas.microsoft.com/office/drawing/2010/main" val="0"/>
              </a:ext>
            </a:extLst>
          </a:blip>
          <a:srcRect l="-66" t="15031" r="1" b="20127"/>
          <a:stretch/>
        </p:blipFill>
        <p:spPr>
          <a:xfrm>
            <a:off x="4648200" y="2019300"/>
            <a:ext cx="4038600" cy="2794000"/>
          </a:xfrm>
        </p:spPr>
      </p:pic>
    </p:spTree>
    <p:extLst>
      <p:ext uri="{BB962C8B-B14F-4D97-AF65-F5344CB8AC3E}">
        <p14:creationId xmlns:p14="http://schemas.microsoft.com/office/powerpoint/2010/main" val="2111569678"/>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 at Work…</a:t>
            </a:r>
            <a:endParaRPr lang="en-US" dirty="0"/>
          </a:p>
        </p:txBody>
      </p:sp>
      <p:sp>
        <p:nvSpPr>
          <p:cNvPr id="3" name="Text Placeholder 2"/>
          <p:cNvSpPr>
            <a:spLocks noGrp="1"/>
          </p:cNvSpPr>
          <p:nvPr>
            <p:ph type="body" sz="half" idx="1"/>
          </p:nvPr>
        </p:nvSpPr>
        <p:spPr>
          <a:xfrm>
            <a:off x="457200" y="1600200"/>
            <a:ext cx="4572000" cy="4525963"/>
          </a:xfrm>
        </p:spPr>
        <p:txBody>
          <a:bodyPr/>
          <a:lstStyle/>
          <a:p>
            <a:r>
              <a:rPr lang="en-US" sz="2400" dirty="0" smtClean="0">
                <a:solidFill>
                  <a:srgbClr val="C00000"/>
                </a:solidFill>
              </a:rPr>
              <a:t>How do we communicate with our boss or co-workers?</a:t>
            </a:r>
          </a:p>
          <a:p>
            <a:pPr marL="0" indent="0">
              <a:buNone/>
            </a:pPr>
            <a:endParaRPr lang="en-US" sz="2400" dirty="0" smtClean="0"/>
          </a:p>
          <a:p>
            <a:pPr lvl="1"/>
            <a:r>
              <a:rPr lang="en-US" sz="2000" dirty="0" smtClean="0">
                <a:solidFill>
                  <a:srgbClr val="00B050"/>
                </a:solidFill>
              </a:rPr>
              <a:t>Handshakes</a:t>
            </a:r>
          </a:p>
          <a:p>
            <a:pPr lvl="1"/>
            <a:r>
              <a:rPr lang="en-US" sz="2000" dirty="0" smtClean="0">
                <a:solidFill>
                  <a:srgbClr val="00B050"/>
                </a:solidFill>
              </a:rPr>
              <a:t>Friendly</a:t>
            </a:r>
          </a:p>
          <a:p>
            <a:pPr lvl="1"/>
            <a:r>
              <a:rPr lang="en-US" sz="2000" dirty="0" smtClean="0">
                <a:solidFill>
                  <a:srgbClr val="00B050"/>
                </a:solidFill>
              </a:rPr>
              <a:t>Appropriate Language</a:t>
            </a:r>
          </a:p>
          <a:p>
            <a:pPr lvl="1"/>
            <a:r>
              <a:rPr lang="en-US" sz="2000" dirty="0" smtClean="0">
                <a:solidFill>
                  <a:srgbClr val="00B050"/>
                </a:solidFill>
              </a:rPr>
              <a:t>Pay Attention</a:t>
            </a:r>
          </a:p>
          <a:p>
            <a:pPr lvl="1"/>
            <a:r>
              <a:rPr lang="en-US" sz="2000" dirty="0" smtClean="0">
                <a:solidFill>
                  <a:srgbClr val="00B050"/>
                </a:solidFill>
              </a:rPr>
              <a:t>No Fighting</a:t>
            </a:r>
          </a:p>
          <a:p>
            <a:pPr lvl="1"/>
            <a:r>
              <a:rPr lang="en-US" sz="2000" dirty="0" smtClean="0">
                <a:solidFill>
                  <a:srgbClr val="00B050"/>
                </a:solidFill>
              </a:rPr>
              <a:t>Keep Personal Stuff at Home</a:t>
            </a:r>
            <a:endParaRPr lang="en-US" sz="2000" dirty="0">
              <a:solidFill>
                <a:srgbClr val="00B050"/>
              </a:solidFill>
            </a:endParaRPr>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181600" y="1524000"/>
            <a:ext cx="3581400" cy="3984752"/>
          </a:xfrm>
        </p:spPr>
      </p:pic>
    </p:spTree>
    <p:extLst>
      <p:ext uri="{BB962C8B-B14F-4D97-AF65-F5344CB8AC3E}">
        <p14:creationId xmlns:p14="http://schemas.microsoft.com/office/powerpoint/2010/main" val="159296447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11362"/>
          </a:xfrm>
        </p:spPr>
        <p:txBody>
          <a:bodyPr/>
          <a:lstStyle/>
          <a:p>
            <a:r>
              <a:rPr lang="en-US" dirty="0" smtClean="0">
                <a:solidFill>
                  <a:schemeClr val="tx1"/>
                </a:solidFill>
              </a:rPr>
              <a:t>How do I learn how to communicate at work, when I have never had a job?</a:t>
            </a:r>
            <a:endParaRPr lang="en-US" dirty="0">
              <a:solidFill>
                <a:schemeClr val="tx1"/>
              </a:solidFill>
            </a:endParaRPr>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2992866" y="2514600"/>
            <a:ext cx="3103134" cy="32766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Tree>
    <p:extLst>
      <p:ext uri="{BB962C8B-B14F-4D97-AF65-F5344CB8AC3E}">
        <p14:creationId xmlns:p14="http://schemas.microsoft.com/office/powerpoint/2010/main" val="28849076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heme Color Pencils">
  <a:themeElements>
    <a:clrScheme name="Default Design 13">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AB57"/>
      </a:hlink>
      <a:folHlink>
        <a:srgbClr val="007B7E"/>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AB57"/>
        </a:hlink>
        <a:folHlink>
          <a:srgbClr val="007B7E"/>
        </a:folHlink>
      </a:clrScheme>
      <a:clrMap bg1="lt1" tx1="dk1" bg2="lt2" tx2="dk2" accent1="accent1" accent2="accent2" accent3="accent3" accent4="accent4" accent5="accent5" accent6="accent6" hlink="hlink" folHlink="folHlink"/>
    </a:extraClrScheme>
    <a:extraClrScheme>
      <a:clrScheme name="Default Design 14">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9D3B"/>
        </a:hlink>
        <a:folHlink>
          <a:srgbClr val="007B7E"/>
        </a:folHlink>
      </a:clrScheme>
      <a:clrMap bg1="lt1" tx1="dk1" bg2="lt2" tx2="dk2" accent1="accent1" accent2="accent2" accent3="accent3" accent4="accent4" accent5="accent5" accent6="accent6" hlink="hlink" folHlink="folHlink"/>
    </a:extraClrScheme>
    <a:extraClrScheme>
      <a:clrScheme name="Default Design 15">
        <a:dk1>
          <a:srgbClr val="0E2F67"/>
        </a:dk1>
        <a:lt1>
          <a:srgbClr val="FFFFFF"/>
        </a:lt1>
        <a:dk2>
          <a:srgbClr val="0E6224"/>
        </a:dk2>
        <a:lt2>
          <a:srgbClr val="7ACCE6"/>
        </a:lt2>
        <a:accent1>
          <a:srgbClr val="745D4A"/>
        </a:accent1>
        <a:accent2>
          <a:srgbClr val="E28000"/>
        </a:accent2>
        <a:accent3>
          <a:srgbClr val="FFFFFF"/>
        </a:accent3>
        <a:accent4>
          <a:srgbClr val="0A2757"/>
        </a:accent4>
        <a:accent5>
          <a:srgbClr val="BCB6B1"/>
        </a:accent5>
        <a:accent6>
          <a:srgbClr val="CD7300"/>
        </a:accent6>
        <a:hlink>
          <a:srgbClr val="FFAB2D"/>
        </a:hlink>
        <a:folHlink>
          <a:srgbClr val="007B7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 Color Pencils</Template>
  <TotalTime>259</TotalTime>
  <Words>1064</Words>
  <Application>Microsoft Office PowerPoint</Application>
  <PresentationFormat>On-screen Show (4:3)</PresentationFormat>
  <Paragraphs>115</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Theme Color Pencils</vt:lpstr>
      <vt:lpstr>Self-Advocacy &amp; Communication</vt:lpstr>
      <vt:lpstr>What is ‘Self-Advocacy’?</vt:lpstr>
      <vt:lpstr>Essential Self-Advocacy Skills</vt:lpstr>
      <vt:lpstr>Where can I practice self-advocacy?</vt:lpstr>
      <vt:lpstr>What Are My  ‘Rights &amp; Responsibilities’? </vt:lpstr>
      <vt:lpstr>Communication!</vt:lpstr>
      <vt:lpstr>Communication at Home…</vt:lpstr>
      <vt:lpstr>Communication at Work…</vt:lpstr>
      <vt:lpstr>How do I learn how to communicate at work, when I have never had a job?</vt:lpstr>
      <vt:lpstr>SOCIAL MEDIA</vt:lpstr>
      <vt:lpstr>How can my VR Counselor help me become a self-advocate &amp; improve my communication skills?</vt:lpstr>
      <vt:lpstr>  Workshop 2: REFLECTION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 Ethic</dc:title>
  <dc:creator>Admin</dc:creator>
  <cp:lastModifiedBy>Rachel Anderson</cp:lastModifiedBy>
  <cp:revision>23</cp:revision>
  <dcterms:created xsi:type="dcterms:W3CDTF">2014-06-06T21:54:36Z</dcterms:created>
  <dcterms:modified xsi:type="dcterms:W3CDTF">2015-10-19T19:27:35Z</dcterms:modified>
</cp:coreProperties>
</file>