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91" r:id="rId2"/>
  </p:sldMasterIdLst>
  <p:notesMasterIdLst>
    <p:notesMasterId r:id="rId17"/>
  </p:notesMasterIdLst>
  <p:sldIdLst>
    <p:sldId id="256"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763" autoAdjust="0"/>
  </p:normalViewPr>
  <p:slideViewPr>
    <p:cSldViewPr>
      <p:cViewPr>
        <p:scale>
          <a:sx n="60" d="100"/>
          <a:sy n="60" d="100"/>
        </p:scale>
        <p:origin x="-582" y="-5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89DEBB-1D07-410B-91F6-17496C315901}" type="datetimeFigureOut">
              <a:rPr lang="en-US" smtClean="0"/>
              <a:t>10/16/2015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6D2ACB-1C49-4F68-A878-1BFAF7D69037}" type="slidenum">
              <a:rPr lang="en-US" smtClean="0"/>
              <a:t>‹#›</a:t>
            </a:fld>
            <a:endParaRPr lang="en-US"/>
          </a:p>
        </p:txBody>
      </p:sp>
    </p:spTree>
    <p:extLst>
      <p:ext uri="{BB962C8B-B14F-4D97-AF65-F5344CB8AC3E}">
        <p14:creationId xmlns:p14="http://schemas.microsoft.com/office/powerpoint/2010/main" val="4263718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not as many slides for this workshop. Plan for the appropriate amount</a:t>
            </a:r>
            <a:r>
              <a:rPr lang="en-US" baseline="0" dirty="0" smtClean="0"/>
              <a:t> of activities and discussion for the class period that you have</a:t>
            </a:r>
            <a:r>
              <a:rPr lang="en-US" baseline="0" dirty="0" smtClean="0"/>
              <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objective of this workshop is to introduce the idea of career exploration. Everyone has their own hobbies, interests, and values that can direct the kind of career path best for them. This workshop teaches the youth to understand how personal aspects relate to employment and what training they may need. Money is also an important aspect to consider when discovering a career path. Giving the youth some real life information about cost of living will help begin the discussion of wages and career paths. </a:t>
            </a:r>
          </a:p>
          <a:p>
            <a:endParaRPr lang="en-US" dirty="0"/>
          </a:p>
        </p:txBody>
      </p:sp>
      <p:sp>
        <p:nvSpPr>
          <p:cNvPr id="4" name="Slide Number Placeholder 3"/>
          <p:cNvSpPr>
            <a:spLocks noGrp="1"/>
          </p:cNvSpPr>
          <p:nvPr>
            <p:ph type="sldNum" sz="quarter" idx="10"/>
          </p:nvPr>
        </p:nvSpPr>
        <p:spPr/>
        <p:txBody>
          <a:bodyPr/>
          <a:lstStyle/>
          <a:p>
            <a:fld id="{546D2ACB-1C49-4F68-A878-1BFAF7D69037}" type="slidenum">
              <a:rPr lang="en-US" smtClean="0"/>
              <a:t>1</a:t>
            </a:fld>
            <a:endParaRPr lang="en-US"/>
          </a:p>
        </p:txBody>
      </p:sp>
    </p:spTree>
    <p:extLst>
      <p:ext uri="{BB962C8B-B14F-4D97-AF65-F5344CB8AC3E}">
        <p14:creationId xmlns:p14="http://schemas.microsoft.com/office/powerpoint/2010/main" val="4169866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Apartment/Housing:</a:t>
            </a:r>
            <a:r>
              <a:rPr lang="en-US" dirty="0" smtClean="0"/>
              <a:t> 2 – Bedroom Apartment $800 to $850.00 per month</a:t>
            </a:r>
          </a:p>
          <a:p>
            <a:pPr>
              <a:defRPr/>
            </a:pPr>
            <a:r>
              <a:rPr lang="en-US" b="1" dirty="0" smtClean="0"/>
              <a:t>Utilities: </a:t>
            </a:r>
            <a:r>
              <a:rPr lang="en-US" dirty="0" smtClean="0"/>
              <a:t>Electricity, Heat &amp; Water</a:t>
            </a:r>
            <a:r>
              <a:rPr lang="en-US" baseline="0" dirty="0" smtClean="0"/>
              <a:t> </a:t>
            </a:r>
            <a:r>
              <a:rPr lang="en-US" dirty="0" smtClean="0"/>
              <a:t>$125.00 per month, Cable T.V.</a:t>
            </a:r>
            <a:r>
              <a:rPr lang="en-US" baseline="0" dirty="0" smtClean="0"/>
              <a:t> </a:t>
            </a:r>
            <a:r>
              <a:rPr lang="en-US" dirty="0" smtClean="0"/>
              <a:t>$50.00 per month (Basic Service Only - </a:t>
            </a:r>
            <a:r>
              <a:rPr lang="en-US" b="0" dirty="0" smtClean="0"/>
              <a:t>NO HBO!)</a:t>
            </a:r>
          </a:p>
          <a:p>
            <a:r>
              <a:rPr lang="en-US" b="1" dirty="0" smtClean="0"/>
              <a:t>Food:</a:t>
            </a:r>
            <a:r>
              <a:rPr lang="en-US" b="1" baseline="0" dirty="0" smtClean="0"/>
              <a:t> </a:t>
            </a:r>
            <a:r>
              <a:rPr lang="en-US" altLang="en-US" dirty="0" smtClean="0"/>
              <a:t>Average Monthly Food Cost</a:t>
            </a:r>
            <a:r>
              <a:rPr lang="en-US" altLang="en-US" baseline="0" dirty="0" smtClean="0"/>
              <a:t> </a:t>
            </a:r>
            <a:r>
              <a:rPr lang="en-US" altLang="en-US" dirty="0" smtClean="0"/>
              <a:t>$250.00 – Food not including paper products,</a:t>
            </a:r>
            <a:r>
              <a:rPr lang="en-US" altLang="en-US" baseline="0" dirty="0" smtClean="0"/>
              <a:t> </a:t>
            </a:r>
            <a:r>
              <a:rPr lang="en-US" altLang="en-US" dirty="0" smtClean="0"/>
              <a:t>$75.00 – Rock Stars, McDonald’s, Pizza, Starbucks, 5- Hour Energy Drink,</a:t>
            </a:r>
            <a:r>
              <a:rPr lang="en-US" altLang="en-US" baseline="0" dirty="0" smtClean="0"/>
              <a:t> etc.</a:t>
            </a:r>
          </a:p>
          <a:p>
            <a:r>
              <a:rPr lang="en-US" altLang="en-US" b="1" baseline="0" dirty="0" smtClean="0"/>
              <a:t>Transportation: </a:t>
            </a:r>
            <a:r>
              <a:rPr lang="en-US" altLang="en-US" dirty="0" smtClean="0"/>
              <a:t>What about car payments?</a:t>
            </a:r>
            <a:r>
              <a:rPr lang="en-US" altLang="en-US" baseline="0" dirty="0" smtClean="0"/>
              <a:t> </a:t>
            </a:r>
            <a:r>
              <a:rPr lang="en-US" altLang="en-US" sz="2400" dirty="0" smtClean="0"/>
              <a:t>Average car payment $300-$500 per month</a:t>
            </a:r>
          </a:p>
          <a:p>
            <a:r>
              <a:rPr lang="en-US" altLang="en-US" dirty="0" smtClean="0"/>
              <a:t>Monthly Fuel Costs</a:t>
            </a:r>
            <a:r>
              <a:rPr lang="en-US" altLang="en-US" baseline="0" dirty="0" smtClean="0"/>
              <a:t> </a:t>
            </a:r>
            <a:r>
              <a:rPr lang="en-US" altLang="en-US" sz="2400" dirty="0" smtClean="0"/>
              <a:t>$3.50 per gallon – 20mpg – 1250 miles per month,</a:t>
            </a:r>
            <a:r>
              <a:rPr lang="en-US" altLang="en-US" sz="2400" baseline="0" dirty="0" smtClean="0"/>
              <a:t> </a:t>
            </a:r>
            <a:r>
              <a:rPr lang="en-US" altLang="en-US" dirty="0" smtClean="0"/>
              <a:t>62.5 gallons per month = $218.75</a:t>
            </a:r>
          </a:p>
          <a:p>
            <a:r>
              <a:rPr lang="en-US" altLang="en-US" dirty="0" smtClean="0"/>
              <a:t>Insurance</a:t>
            </a:r>
            <a:r>
              <a:rPr lang="en-US" altLang="en-US" baseline="0" dirty="0" smtClean="0"/>
              <a:t> w</a:t>
            </a:r>
            <a:r>
              <a:rPr lang="en-US" altLang="en-US" sz="2400" dirty="0" smtClean="0"/>
              <a:t>ill depend on what your driving!! Under 25 years old….</a:t>
            </a:r>
            <a:r>
              <a:rPr lang="en-US" altLang="en-US" sz="2400" dirty="0" err="1" smtClean="0"/>
              <a:t>ugghhh</a:t>
            </a:r>
            <a:r>
              <a:rPr lang="en-US" altLang="en-US" sz="2400" baseline="0" dirty="0" smtClean="0"/>
              <a:t> </a:t>
            </a:r>
            <a:r>
              <a:rPr lang="en-US" altLang="en-US" sz="2400" dirty="0" smtClean="0"/>
              <a:t>Are you a male…even </a:t>
            </a:r>
            <a:r>
              <a:rPr lang="en-US" altLang="en-US" sz="2400" b="0" dirty="0" smtClean="0"/>
              <a:t>Monthly average - $100.00 - $300.0</a:t>
            </a:r>
            <a:r>
              <a:rPr lang="en-US" altLang="en-US" sz="2400" b="1" dirty="0" smtClean="0"/>
              <a:t>0,</a:t>
            </a:r>
            <a:r>
              <a:rPr lang="en-US" altLang="en-US" sz="2400" b="1" baseline="0" dirty="0" smtClean="0"/>
              <a:t> </a:t>
            </a:r>
            <a:r>
              <a:rPr lang="en-US" altLang="en-US" dirty="0" smtClean="0"/>
              <a:t>Bus Pass</a:t>
            </a:r>
            <a:r>
              <a:rPr lang="en-US" altLang="en-US" baseline="0" dirty="0" smtClean="0"/>
              <a:t> </a:t>
            </a:r>
            <a:r>
              <a:rPr lang="en-US" altLang="en-US" sz="2400" dirty="0" smtClean="0"/>
              <a:t>$85.00 per month</a:t>
            </a:r>
          </a:p>
          <a:p>
            <a:r>
              <a:rPr lang="en-US" altLang="en-US" sz="2400" b="1" dirty="0" smtClean="0"/>
              <a:t>Cell, Internet, Clothes</a:t>
            </a:r>
            <a:r>
              <a:rPr lang="en-US" altLang="en-US" sz="2400" b="1" baseline="0" dirty="0" smtClean="0"/>
              <a:t> etc. </a:t>
            </a:r>
            <a:r>
              <a:rPr lang="en-US" dirty="0" smtClean="0"/>
              <a:t>Average Monthly Cell Phone Cost</a:t>
            </a:r>
            <a:r>
              <a:rPr lang="en-US" baseline="0" dirty="0" smtClean="0"/>
              <a:t> </a:t>
            </a:r>
            <a:r>
              <a:rPr lang="en-US" dirty="0" smtClean="0"/>
              <a:t>$50.00 - $350.00 per month</a:t>
            </a:r>
            <a:r>
              <a:rPr lang="en-US" baseline="0" dirty="0" smtClean="0"/>
              <a:t>. </a:t>
            </a:r>
            <a:r>
              <a:rPr lang="en-US" dirty="0" smtClean="0"/>
              <a:t>Home Internet</a:t>
            </a:r>
            <a:r>
              <a:rPr lang="en-US" baseline="0" dirty="0" smtClean="0"/>
              <a:t> </a:t>
            </a:r>
            <a:r>
              <a:rPr lang="en-US" dirty="0" smtClean="0"/>
              <a:t>$45.00 - $65.00 per month. Possible extras: </a:t>
            </a:r>
            <a:r>
              <a:rPr lang="en-US" altLang="en-US" dirty="0" smtClean="0"/>
              <a:t>Prescriptions,</a:t>
            </a:r>
            <a:r>
              <a:rPr lang="en-US" altLang="en-US" baseline="0" dirty="0" smtClean="0"/>
              <a:t> </a:t>
            </a:r>
            <a:r>
              <a:rPr lang="en-US" altLang="en-US" dirty="0" smtClean="0"/>
              <a:t>Clothing,</a:t>
            </a:r>
            <a:r>
              <a:rPr lang="en-US" altLang="en-US" baseline="0" dirty="0" smtClean="0"/>
              <a:t> </a:t>
            </a:r>
            <a:r>
              <a:rPr lang="en-US" altLang="en-US" dirty="0" smtClean="0"/>
              <a:t>Hair Products,</a:t>
            </a:r>
            <a:r>
              <a:rPr lang="en-US" altLang="en-US" baseline="0" dirty="0" smtClean="0"/>
              <a:t> </a:t>
            </a:r>
            <a:r>
              <a:rPr lang="en-US" altLang="en-US" dirty="0" smtClean="0"/>
              <a:t>Car</a:t>
            </a:r>
            <a:r>
              <a:rPr lang="en-US" altLang="en-US" baseline="0" dirty="0" smtClean="0"/>
              <a:t> </a:t>
            </a:r>
            <a:r>
              <a:rPr lang="en-US" altLang="en-US" dirty="0" smtClean="0"/>
              <a:t>Maintenance &amp; Yearly Registration,</a:t>
            </a:r>
            <a:r>
              <a:rPr lang="en-US" altLang="en-US" baseline="0" dirty="0" smtClean="0"/>
              <a:t> </a:t>
            </a:r>
            <a:r>
              <a:rPr lang="en-US" altLang="en-US" dirty="0" smtClean="0"/>
              <a:t>Emergency Savings Fund, Entertainment</a:t>
            </a:r>
          </a:p>
          <a:p>
            <a:pPr>
              <a:defRPr/>
            </a:pPr>
            <a:r>
              <a:rPr lang="en-US" baseline="0" dirty="0" smtClean="0"/>
              <a:t>How will you pay bills that add up to 2,368.75 a month?</a:t>
            </a:r>
          </a:p>
          <a:p>
            <a:endParaRPr lang="en-US" dirty="0"/>
          </a:p>
        </p:txBody>
      </p:sp>
      <p:sp>
        <p:nvSpPr>
          <p:cNvPr id="4" name="Slide Number Placeholder 3"/>
          <p:cNvSpPr>
            <a:spLocks noGrp="1"/>
          </p:cNvSpPr>
          <p:nvPr>
            <p:ph type="sldNum" sz="quarter" idx="10"/>
          </p:nvPr>
        </p:nvSpPr>
        <p:spPr/>
        <p:txBody>
          <a:bodyPr/>
          <a:lstStyle/>
          <a:p>
            <a:fld id="{546D2ACB-1C49-4F68-A878-1BFAF7D69037}" type="slidenum">
              <a:rPr lang="en-US" smtClean="0"/>
              <a:t>10</a:t>
            </a:fld>
            <a:endParaRPr lang="en-US"/>
          </a:p>
        </p:txBody>
      </p:sp>
    </p:spTree>
    <p:extLst>
      <p:ext uri="{BB962C8B-B14F-4D97-AF65-F5344CB8AC3E}">
        <p14:creationId xmlns:p14="http://schemas.microsoft.com/office/powerpoint/2010/main" val="2703198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Counselor: How about finding</a:t>
            </a:r>
            <a:r>
              <a:rPr lang="en-US" baseline="0" dirty="0" smtClean="0"/>
              <a:t> a part-time or volunteer position while you are at school?  It will be good experience and give you something for your resume and help you get on that career path.</a:t>
            </a:r>
            <a:endParaRPr lang="en-US" dirty="0"/>
          </a:p>
        </p:txBody>
      </p:sp>
      <p:sp>
        <p:nvSpPr>
          <p:cNvPr id="4" name="Slide Number Placeholder 3"/>
          <p:cNvSpPr>
            <a:spLocks noGrp="1"/>
          </p:cNvSpPr>
          <p:nvPr>
            <p:ph type="sldNum" sz="quarter" idx="10"/>
          </p:nvPr>
        </p:nvSpPr>
        <p:spPr/>
        <p:txBody>
          <a:bodyPr/>
          <a:lstStyle/>
          <a:p>
            <a:fld id="{546D2ACB-1C49-4F68-A878-1BFAF7D69037}" type="slidenum">
              <a:rPr lang="en-US" smtClean="0"/>
              <a:t>11</a:t>
            </a:fld>
            <a:endParaRPr lang="en-US"/>
          </a:p>
        </p:txBody>
      </p:sp>
    </p:spTree>
    <p:extLst>
      <p:ext uri="{BB962C8B-B14F-4D97-AF65-F5344CB8AC3E}">
        <p14:creationId xmlns:p14="http://schemas.microsoft.com/office/powerpoint/2010/main" val="2005591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Post School and College Options. How does college and training play a part in career</a:t>
            </a:r>
            <a:r>
              <a:rPr lang="en-US" baseline="0" dirty="0" smtClean="0"/>
              <a:t> exploration?</a:t>
            </a:r>
            <a:r>
              <a:rPr lang="en-US" dirty="0" smtClean="0"/>
              <a:t> </a:t>
            </a:r>
            <a:endParaRPr lang="en-US" dirty="0"/>
          </a:p>
        </p:txBody>
      </p:sp>
      <p:sp>
        <p:nvSpPr>
          <p:cNvPr id="4" name="Slide Number Placeholder 3"/>
          <p:cNvSpPr>
            <a:spLocks noGrp="1"/>
          </p:cNvSpPr>
          <p:nvPr>
            <p:ph type="sldNum" sz="quarter" idx="10"/>
          </p:nvPr>
        </p:nvSpPr>
        <p:spPr/>
        <p:txBody>
          <a:bodyPr/>
          <a:lstStyle/>
          <a:p>
            <a:fld id="{546D2ACB-1C49-4F68-A878-1BFAF7D69037}" type="slidenum">
              <a:rPr lang="en-US" smtClean="0"/>
              <a:t>12</a:t>
            </a:fld>
            <a:endParaRPr lang="en-US"/>
          </a:p>
        </p:txBody>
      </p:sp>
    </p:spTree>
    <p:extLst>
      <p:ext uri="{BB962C8B-B14F-4D97-AF65-F5344CB8AC3E}">
        <p14:creationId xmlns:p14="http://schemas.microsoft.com/office/powerpoint/2010/main" val="263669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Make an appointment with your counselor to talk about your interests and hobbies</a:t>
            </a:r>
            <a:r>
              <a:rPr lang="en-US" baseline="0" dirty="0" smtClean="0"/>
              <a:t> and how they might work with employment.  Meet with your counselor on a regular basis.  They are there to listen and guide you to employment. </a:t>
            </a:r>
            <a:endParaRPr lang="en-US" dirty="0"/>
          </a:p>
        </p:txBody>
      </p:sp>
      <p:sp>
        <p:nvSpPr>
          <p:cNvPr id="4" name="Slide Number Placeholder 3"/>
          <p:cNvSpPr>
            <a:spLocks noGrp="1"/>
          </p:cNvSpPr>
          <p:nvPr>
            <p:ph type="sldNum" sz="quarter" idx="10"/>
          </p:nvPr>
        </p:nvSpPr>
        <p:spPr/>
        <p:txBody>
          <a:bodyPr/>
          <a:lstStyle/>
          <a:p>
            <a:fld id="{546D2ACB-1C49-4F68-A878-1BFAF7D69037}" type="slidenum">
              <a:rPr lang="en-US" smtClean="0"/>
              <a:t>13</a:t>
            </a:fld>
            <a:endParaRPr lang="en-US"/>
          </a:p>
        </p:txBody>
      </p:sp>
    </p:spTree>
    <p:extLst>
      <p:ext uri="{BB962C8B-B14F-4D97-AF65-F5344CB8AC3E}">
        <p14:creationId xmlns:p14="http://schemas.microsoft.com/office/powerpoint/2010/main" val="3391161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them to their Student Workbooks and go over the Reflection Questions…..</a:t>
            </a:r>
          </a:p>
          <a:p>
            <a:endParaRPr lang="en-US" dirty="0" smtClean="0"/>
          </a:p>
          <a:p>
            <a:r>
              <a:rPr lang="en-US" dirty="0" smtClean="0"/>
              <a:t>*Prepare them for next week: Topic, time, location, bring books etc. </a:t>
            </a:r>
          </a:p>
        </p:txBody>
      </p:sp>
      <p:sp>
        <p:nvSpPr>
          <p:cNvPr id="4" name="Slide Number Placeholder 3"/>
          <p:cNvSpPr>
            <a:spLocks noGrp="1"/>
          </p:cNvSpPr>
          <p:nvPr>
            <p:ph type="sldNum" sz="quarter" idx="10"/>
          </p:nvPr>
        </p:nvSpPr>
        <p:spPr/>
        <p:txBody>
          <a:bodyPr/>
          <a:lstStyle/>
          <a:p>
            <a:fld id="{546D2ACB-1C49-4F68-A878-1BFAF7D69037}" type="slidenum">
              <a:rPr lang="en-US" smtClean="0"/>
              <a:t>14</a:t>
            </a:fld>
            <a:endParaRPr lang="en-US"/>
          </a:p>
        </p:txBody>
      </p:sp>
    </p:spTree>
    <p:extLst>
      <p:ext uri="{BB962C8B-B14F-4D97-AF65-F5344CB8AC3E}">
        <p14:creationId xmlns:p14="http://schemas.microsoft.com/office/powerpoint/2010/main" val="883608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look at this map it shows how learning about your values,</a:t>
            </a:r>
            <a:r>
              <a:rPr lang="en-US" baseline="0" dirty="0" smtClean="0"/>
              <a:t> skills and strengths all relate to what you would like to do in life.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Start the workshop by disclosing the jobs you have held throughout your life before arriving at the job now. VR is all about getting someone on a career path, so explaining how you get in the job of your dreams will help students understand entry level vs dream job.</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Invite the educator/teacher in the classroom to disclose their employment history.</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46D2ACB-1C49-4F68-A878-1BFAF7D69037}" type="slidenum">
              <a:rPr lang="en-US" smtClean="0"/>
              <a:t>2</a:t>
            </a:fld>
            <a:endParaRPr lang="en-US"/>
          </a:p>
        </p:txBody>
      </p:sp>
    </p:spTree>
    <p:extLst>
      <p:ext uri="{BB962C8B-B14F-4D97-AF65-F5344CB8AC3E}">
        <p14:creationId xmlns:p14="http://schemas.microsoft.com/office/powerpoint/2010/main" val="1309000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Guide for the counselor: (possible Activity) Give Interest Worksheet out to Students.</a:t>
            </a:r>
            <a:endParaRPr lang="en-US" dirty="0"/>
          </a:p>
        </p:txBody>
      </p:sp>
      <p:sp>
        <p:nvSpPr>
          <p:cNvPr id="4" name="Slide Number Placeholder 3"/>
          <p:cNvSpPr>
            <a:spLocks noGrp="1"/>
          </p:cNvSpPr>
          <p:nvPr>
            <p:ph type="sldNum" sz="quarter" idx="10"/>
          </p:nvPr>
        </p:nvSpPr>
        <p:spPr/>
        <p:txBody>
          <a:bodyPr/>
          <a:lstStyle/>
          <a:p>
            <a:fld id="{546D2ACB-1C49-4F68-A878-1BFAF7D69037}" type="slidenum">
              <a:rPr lang="en-US" smtClean="0"/>
              <a:t>3</a:t>
            </a:fld>
            <a:endParaRPr lang="en-US"/>
          </a:p>
        </p:txBody>
      </p:sp>
    </p:spTree>
    <p:extLst>
      <p:ext uri="{BB962C8B-B14F-4D97-AF65-F5344CB8AC3E}">
        <p14:creationId xmlns:p14="http://schemas.microsoft.com/office/powerpoint/2010/main" val="1762663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Hobby and Interest examples: Puzzles, Reading or writing, Listening to or playing music, shopping or shoes, Surfing and swimming.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Counselor Discussion: </a:t>
            </a:r>
            <a:r>
              <a:rPr lang="en-US" dirty="0" smtClean="0"/>
              <a:t>Discussion</a:t>
            </a:r>
            <a:r>
              <a:rPr lang="en-US" baseline="0" dirty="0" smtClean="0"/>
              <a:t> ideas about thinking outside the box.  Is there employment that might contain some of your hobbies and interests?  Jumping rope, for instance , could lead you to volunteering to Jump Roping for Heart with the American Heart Foundation.  Or you might start out by cleaning exercise machines in a gym.  What else can we think of?</a:t>
            </a:r>
            <a:endParaRPr lang="en-US" dirty="0" smtClean="0"/>
          </a:p>
          <a:p>
            <a:endParaRPr lang="en-US" dirty="0"/>
          </a:p>
        </p:txBody>
      </p:sp>
      <p:sp>
        <p:nvSpPr>
          <p:cNvPr id="4" name="Slide Number Placeholder 3"/>
          <p:cNvSpPr>
            <a:spLocks noGrp="1"/>
          </p:cNvSpPr>
          <p:nvPr>
            <p:ph type="sldNum" sz="quarter" idx="10"/>
          </p:nvPr>
        </p:nvSpPr>
        <p:spPr/>
        <p:txBody>
          <a:bodyPr/>
          <a:lstStyle/>
          <a:p>
            <a:fld id="{546D2ACB-1C49-4F68-A878-1BFAF7D69037}" type="slidenum">
              <a:rPr lang="en-US" smtClean="0"/>
              <a:t>4</a:t>
            </a:fld>
            <a:endParaRPr lang="en-US"/>
          </a:p>
        </p:txBody>
      </p:sp>
    </p:spTree>
    <p:extLst>
      <p:ext uri="{BB962C8B-B14F-4D97-AF65-F5344CB8AC3E}">
        <p14:creationId xmlns:p14="http://schemas.microsoft.com/office/powerpoint/2010/main" val="2715232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started the discussion about Values during Week 1. Providing an activity to discover</a:t>
            </a:r>
            <a:r>
              <a:rPr lang="en-US" baseline="0" dirty="0" smtClean="0"/>
              <a:t> what their personal values are can help them match up jobs that meet their interests and values.</a:t>
            </a:r>
            <a:endParaRPr lang="en-US" dirty="0" smtClean="0"/>
          </a:p>
          <a:p>
            <a:endParaRPr lang="en-US" dirty="0" smtClean="0"/>
          </a:p>
          <a:p>
            <a:r>
              <a:rPr lang="en-US" dirty="0" smtClean="0"/>
              <a:t>Guideline</a:t>
            </a:r>
            <a:r>
              <a:rPr lang="en-US" baseline="0" dirty="0" smtClean="0"/>
              <a:t> for counselor. Discuss what a value is as you handout value sheets.  Have students mark the 10 values most important to them.  Then hand out Holland Code and demonstrate how to circle their 10 values. Which of the 6 choices has the most circled, second, third?  Discuss the personality type that this activity has shown for them and look at the different occupations for each type.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Debrief with the participants. Ask for volunteers to disclose what they discovered about themselves. </a:t>
            </a:r>
          </a:p>
          <a:p>
            <a:endParaRPr lang="en-US" baseline="0" dirty="0" smtClean="0"/>
          </a:p>
        </p:txBody>
      </p:sp>
      <p:sp>
        <p:nvSpPr>
          <p:cNvPr id="4" name="Slide Number Placeholder 3"/>
          <p:cNvSpPr>
            <a:spLocks noGrp="1"/>
          </p:cNvSpPr>
          <p:nvPr>
            <p:ph type="sldNum" sz="quarter" idx="10"/>
          </p:nvPr>
        </p:nvSpPr>
        <p:spPr/>
        <p:txBody>
          <a:bodyPr/>
          <a:lstStyle/>
          <a:p>
            <a:fld id="{546D2ACB-1C49-4F68-A878-1BFAF7D69037}" type="slidenum">
              <a:rPr lang="en-US" smtClean="0"/>
              <a:t>5</a:t>
            </a:fld>
            <a:endParaRPr lang="en-US"/>
          </a:p>
        </p:txBody>
      </p:sp>
    </p:spTree>
    <p:extLst>
      <p:ext uri="{BB962C8B-B14F-4D97-AF65-F5344CB8AC3E}">
        <p14:creationId xmlns:p14="http://schemas.microsoft.com/office/powerpoint/2010/main" val="2529766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 are investigative you might enjoy working with computers.  If you are social you may enjoy working in a social service agency.  Conventional people like order and accuracy as in assembling parts or administrative offices.  Those who are enterprising would more likely enjoy a competitive environment.  Artistic people might enjoy working in a museum or art gallery.  Those who are more realistic like jobs that are more hands on such as manufacturing. </a:t>
            </a:r>
            <a:endParaRPr lang="en-US" dirty="0"/>
          </a:p>
        </p:txBody>
      </p:sp>
      <p:sp>
        <p:nvSpPr>
          <p:cNvPr id="4" name="Slide Number Placeholder 3"/>
          <p:cNvSpPr>
            <a:spLocks noGrp="1"/>
          </p:cNvSpPr>
          <p:nvPr>
            <p:ph type="sldNum" sz="quarter" idx="10"/>
          </p:nvPr>
        </p:nvSpPr>
        <p:spPr/>
        <p:txBody>
          <a:bodyPr/>
          <a:lstStyle/>
          <a:p>
            <a:fld id="{546D2ACB-1C49-4F68-A878-1BFAF7D69037}" type="slidenum">
              <a:rPr lang="en-US" smtClean="0"/>
              <a:t>6</a:t>
            </a:fld>
            <a:endParaRPr lang="en-US"/>
          </a:p>
        </p:txBody>
      </p:sp>
    </p:spTree>
    <p:extLst>
      <p:ext uri="{BB962C8B-B14F-4D97-AF65-F5344CB8AC3E}">
        <p14:creationId xmlns:p14="http://schemas.microsoft.com/office/powerpoint/2010/main" val="42814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Working with the teacher find video clips (example: Dirty</a:t>
            </a:r>
            <a:r>
              <a:rPr lang="en-US" sz="1200" kern="1200" baseline="0" dirty="0" smtClean="0">
                <a:solidFill>
                  <a:schemeClr val="tx1"/>
                </a:solidFill>
                <a:effectLst/>
                <a:latin typeface="+mn-lt"/>
                <a:ea typeface="+mn-ea"/>
                <a:cs typeface="+mn-cs"/>
              </a:rPr>
              <a:t> Jobs Mike Rowe) </a:t>
            </a:r>
            <a:r>
              <a:rPr lang="en-US" sz="1200" kern="1200" dirty="0" smtClean="0">
                <a:solidFill>
                  <a:schemeClr val="tx1"/>
                </a:solidFill>
                <a:effectLst/>
                <a:latin typeface="+mn-lt"/>
                <a:ea typeface="+mn-ea"/>
                <a:cs typeface="+mn-cs"/>
              </a:rPr>
              <a:t>or magazine</a:t>
            </a:r>
            <a:r>
              <a:rPr lang="en-US" sz="1200" kern="1200" baseline="0" dirty="0" smtClean="0">
                <a:solidFill>
                  <a:schemeClr val="tx1"/>
                </a:solidFill>
                <a:effectLst/>
                <a:latin typeface="+mn-lt"/>
                <a:ea typeface="+mn-ea"/>
                <a:cs typeface="+mn-cs"/>
              </a:rPr>
              <a:t> pictures that you can hand out </a:t>
            </a:r>
            <a:r>
              <a:rPr lang="en-US" sz="1200" kern="1200" dirty="0" smtClean="0">
                <a:solidFill>
                  <a:schemeClr val="tx1"/>
                </a:solidFill>
                <a:effectLst/>
                <a:latin typeface="+mn-lt"/>
                <a:ea typeface="+mn-ea"/>
                <a:cs typeface="+mn-cs"/>
              </a:rPr>
              <a:t>on a variety of jobs where students can see people working in the field. Have a discussion on the pros and cons of these jobs. The teacher may be able to identify particular jobs that the students will be interested in. You could also discuss entry level work and pay levels for these jobs</a:t>
            </a:r>
            <a:endParaRPr lang="en-US" dirty="0"/>
          </a:p>
        </p:txBody>
      </p:sp>
      <p:sp>
        <p:nvSpPr>
          <p:cNvPr id="4" name="Slide Number Placeholder 3"/>
          <p:cNvSpPr>
            <a:spLocks noGrp="1"/>
          </p:cNvSpPr>
          <p:nvPr>
            <p:ph type="sldNum" sz="quarter" idx="10"/>
          </p:nvPr>
        </p:nvSpPr>
        <p:spPr/>
        <p:txBody>
          <a:bodyPr/>
          <a:lstStyle/>
          <a:p>
            <a:fld id="{546D2ACB-1C49-4F68-A878-1BFAF7D69037}" type="slidenum">
              <a:rPr lang="en-US" smtClean="0"/>
              <a:t>7</a:t>
            </a:fld>
            <a:endParaRPr lang="en-US"/>
          </a:p>
        </p:txBody>
      </p:sp>
    </p:spTree>
    <p:extLst>
      <p:ext uri="{BB962C8B-B14F-4D97-AF65-F5344CB8AC3E}">
        <p14:creationId xmlns:p14="http://schemas.microsoft.com/office/powerpoint/2010/main" val="4241350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sit around</a:t>
            </a:r>
            <a:r>
              <a:rPr lang="en-US" baseline="0" dirty="0" smtClean="0"/>
              <a:t> and hope one day it comes to you? Discussion.  You may not find your dream job however you can usually find something you like in any job you do find. </a:t>
            </a:r>
          </a:p>
          <a:p>
            <a:endParaRPr lang="en-US" baseline="0" dirty="0" smtClean="0"/>
          </a:p>
          <a:p>
            <a:r>
              <a:rPr lang="en-US" baseline="0" dirty="0" smtClean="0"/>
              <a:t>If time allows have activity here, such as teacher, TA or counselor talk about jobs they have had before arriving in the job they have now.</a:t>
            </a:r>
            <a:endParaRPr lang="en-US" dirty="0"/>
          </a:p>
        </p:txBody>
      </p:sp>
      <p:sp>
        <p:nvSpPr>
          <p:cNvPr id="4" name="Slide Number Placeholder 3"/>
          <p:cNvSpPr>
            <a:spLocks noGrp="1"/>
          </p:cNvSpPr>
          <p:nvPr>
            <p:ph type="sldNum" sz="quarter" idx="10"/>
          </p:nvPr>
        </p:nvSpPr>
        <p:spPr/>
        <p:txBody>
          <a:bodyPr/>
          <a:lstStyle/>
          <a:p>
            <a:fld id="{546D2ACB-1C49-4F68-A878-1BFAF7D69037}" type="slidenum">
              <a:rPr lang="en-US" smtClean="0"/>
              <a:t>8</a:t>
            </a:fld>
            <a:endParaRPr lang="en-US"/>
          </a:p>
        </p:txBody>
      </p:sp>
    </p:spTree>
    <p:extLst>
      <p:ext uri="{BB962C8B-B14F-4D97-AF65-F5344CB8AC3E}">
        <p14:creationId xmlns:p14="http://schemas.microsoft.com/office/powerpoint/2010/main" val="1696835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Can you afford</a:t>
            </a:r>
            <a:r>
              <a:rPr lang="en-US" baseline="0" dirty="0" smtClean="0"/>
              <a:t> to live on your own? </a:t>
            </a:r>
            <a:r>
              <a:rPr lang="en-US" altLang="en-US" dirty="0" smtClean="0"/>
              <a:t>Say you make minimum wage which is $7.25 per hour. Which means you receive $1,160 per month if you work full time (40 hours a week).</a:t>
            </a:r>
          </a:p>
          <a:p>
            <a:pPr>
              <a:defRPr/>
            </a:pPr>
            <a:r>
              <a:rPr lang="en-US" dirty="0" smtClean="0"/>
              <a:t>Counselor:</a:t>
            </a:r>
            <a:r>
              <a:rPr lang="en-US" baseline="0" dirty="0" smtClean="0"/>
              <a:t> Here are pictures of some of the costs of living independently. Students can also brainstorm all of the things they would want to live independently and how much they think they cost.</a:t>
            </a:r>
            <a:endParaRPr lang="en-US" dirty="0" smtClean="0"/>
          </a:p>
          <a:p>
            <a:endParaRPr lang="en-US" altLang="en-US" sz="2400" dirty="0" smtClean="0"/>
          </a:p>
          <a:p>
            <a:r>
              <a:rPr lang="en-US" altLang="en-US" dirty="0" smtClean="0"/>
              <a:t>You could use</a:t>
            </a:r>
            <a:r>
              <a:rPr lang="en-US" altLang="en-US" baseline="0" dirty="0" smtClean="0"/>
              <a:t> the Utah Futures Reality Check as a fun activity for the class to do together, if you have internet available. </a:t>
            </a:r>
            <a:endParaRPr lang="en-US" altLang="en-US" dirty="0" smtClean="0"/>
          </a:p>
          <a:p>
            <a:pPr>
              <a:defRPr/>
            </a:pPr>
            <a:endParaRPr lang="en-US" b="0" dirty="0" smtClean="0"/>
          </a:p>
          <a:p>
            <a:pPr>
              <a:defRPr/>
            </a:pPr>
            <a:endParaRPr lang="en-US" dirty="0" smtClean="0"/>
          </a:p>
          <a:p>
            <a:pPr marL="457200" lvl="1" indent="0">
              <a:buFont typeface="Arial" charset="0"/>
              <a:buNone/>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46D2ACB-1C49-4F68-A878-1BFAF7D69037}" type="slidenum">
              <a:rPr lang="en-US" smtClean="0"/>
              <a:t>9</a:t>
            </a:fld>
            <a:endParaRPr lang="en-US"/>
          </a:p>
        </p:txBody>
      </p:sp>
    </p:spTree>
    <p:extLst>
      <p:ext uri="{BB962C8B-B14F-4D97-AF65-F5344CB8AC3E}">
        <p14:creationId xmlns:p14="http://schemas.microsoft.com/office/powerpoint/2010/main" val="3045683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IMG_21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9613"/>
            <a:ext cx="9144000" cy="756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2"/>
          <p:cNvSpPr>
            <a:spLocks noGrp="1" noChangeArrowheads="1"/>
          </p:cNvSpPr>
          <p:nvPr>
            <p:ph type="ctrTitle"/>
          </p:nvPr>
        </p:nvSpPr>
        <p:spPr>
          <a:xfrm>
            <a:off x="685800" y="849313"/>
            <a:ext cx="7772400" cy="1143000"/>
          </a:xfrm>
        </p:spPr>
        <p:txBody>
          <a:bodyPr/>
          <a:lstStyle>
            <a:lvl1pPr>
              <a:defRPr/>
            </a:lvl1pPr>
          </a:lstStyle>
          <a:p>
            <a:pPr lvl="0"/>
            <a:r>
              <a:rPr lang="en-US" noProof="0" smtClean="0"/>
              <a:t>Click to edit Master title style</a:t>
            </a:r>
          </a:p>
        </p:txBody>
      </p:sp>
      <p:sp>
        <p:nvSpPr>
          <p:cNvPr id="25603" name="Rectangle 3"/>
          <p:cNvSpPr>
            <a:spLocks noGrp="1" noChangeArrowheads="1"/>
          </p:cNvSpPr>
          <p:nvPr>
            <p:ph type="subTitle" idx="1"/>
          </p:nvPr>
        </p:nvSpPr>
        <p:spPr>
          <a:xfrm>
            <a:off x="1371600" y="2449513"/>
            <a:ext cx="6400800" cy="1752600"/>
          </a:xfrm>
        </p:spPr>
        <p:txBody>
          <a:bodyPr/>
          <a:lstStyle>
            <a:lvl1pPr marL="0" indent="0" algn="ctr">
              <a:buFontTx/>
              <a:buNone/>
              <a:defRPr/>
            </a:lvl1pPr>
          </a:lstStyle>
          <a:p>
            <a:pPr lvl="0"/>
            <a:r>
              <a:rPr lang="en-US" noProof="0" smtClean="0"/>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smtClean="0"/>
            </a:lvl1pPr>
          </a:lstStyle>
          <a:p>
            <a:fld id="{AB9215D8-6EBD-46A8-A002-B7E5A95290A2}" type="datetimeFigureOut">
              <a:rPr lang="en-US" smtClean="0"/>
              <a:t>10/16/2015</a:t>
            </a:fld>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smtClean="0"/>
            </a:lvl1pPr>
          </a:lstStyle>
          <a:p>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smtClean="0"/>
            </a:lvl1pPr>
          </a:lstStyle>
          <a:p>
            <a:fld id="{16C8495C-E22A-4C43-A264-948836A9E61D}" type="slidenum">
              <a:rPr lang="en-US" smtClean="0"/>
              <a:t>‹#›</a:t>
            </a:fld>
            <a:endParaRPr lang="en-US"/>
          </a:p>
        </p:txBody>
      </p:sp>
    </p:spTree>
    <p:extLst>
      <p:ext uri="{BB962C8B-B14F-4D97-AF65-F5344CB8AC3E}">
        <p14:creationId xmlns:p14="http://schemas.microsoft.com/office/powerpoint/2010/main" val="266883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EFAE0186-1AED-4302-80C9-86EBCD2F3400}" type="datetimeFigureOut">
              <a:rPr lang="en-US" smtClean="0"/>
              <a:t>10/16/2015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19FA3AC-7BD7-415F-9A68-3FF300EDF64F}" type="slidenum">
              <a:rPr lang="en-US" smtClean="0"/>
              <a:t>‹#›</a:t>
            </a:fld>
            <a:endParaRPr lang="en-US"/>
          </a:p>
        </p:txBody>
      </p:sp>
    </p:spTree>
    <p:extLst>
      <p:ext uri="{BB962C8B-B14F-4D97-AF65-F5344CB8AC3E}">
        <p14:creationId xmlns:p14="http://schemas.microsoft.com/office/powerpoint/2010/main" val="54612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EFAE0186-1AED-4302-80C9-86EBCD2F3400}" type="datetimeFigureOut">
              <a:rPr lang="en-US" smtClean="0"/>
              <a:t>10/16/2015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19FA3AC-7BD7-415F-9A68-3FF300EDF64F}" type="slidenum">
              <a:rPr lang="en-US" smtClean="0"/>
              <a:t>‹#›</a:t>
            </a:fld>
            <a:endParaRPr lang="en-US"/>
          </a:p>
        </p:txBody>
      </p:sp>
    </p:spTree>
    <p:extLst>
      <p:ext uri="{BB962C8B-B14F-4D97-AF65-F5344CB8AC3E}">
        <p14:creationId xmlns:p14="http://schemas.microsoft.com/office/powerpoint/2010/main" val="54985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endParaRPr lang="en-GB" noProof="0" smtClean="0"/>
          </a:p>
        </p:txBody>
      </p:sp>
      <p:sp>
        <p:nvSpPr>
          <p:cNvPr id="4" name="Rectangle 4"/>
          <p:cNvSpPr>
            <a:spLocks noGrp="1" noChangeArrowheads="1"/>
          </p:cNvSpPr>
          <p:nvPr>
            <p:ph type="dt" sz="half" idx="10"/>
          </p:nvPr>
        </p:nvSpPr>
        <p:spPr>
          <a:ln/>
        </p:spPr>
        <p:txBody>
          <a:bodyPr/>
          <a:lstStyle>
            <a:lvl1pPr>
              <a:defRPr/>
            </a:lvl1pPr>
          </a:lstStyle>
          <a:p>
            <a:fld id="{EFAE0186-1AED-4302-80C9-86EBCD2F3400}" type="datetimeFigureOut">
              <a:rPr lang="en-US" smtClean="0"/>
              <a:t>10/16/2015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19FA3AC-7BD7-415F-9A68-3FF300EDF64F}" type="slidenum">
              <a:rPr lang="en-US" smtClean="0"/>
              <a:t>‹#›</a:t>
            </a:fld>
            <a:endParaRPr lang="en-US"/>
          </a:p>
        </p:txBody>
      </p:sp>
    </p:spTree>
    <p:extLst>
      <p:ext uri="{BB962C8B-B14F-4D97-AF65-F5344CB8AC3E}">
        <p14:creationId xmlns:p14="http://schemas.microsoft.com/office/powerpoint/2010/main" val="3353190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EFAE0186-1AED-4302-80C9-86EBCD2F3400}" type="datetimeFigureOut">
              <a:rPr lang="en-US" smtClean="0"/>
              <a:t>10/16/2015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19FA3AC-7BD7-415F-9A68-3FF300EDF64F}" type="slidenum">
              <a:rPr lang="en-US" smtClean="0"/>
              <a:t>‹#›</a:t>
            </a:fld>
            <a:endParaRPr lang="en-US"/>
          </a:p>
        </p:txBody>
      </p:sp>
    </p:spTree>
    <p:extLst>
      <p:ext uri="{BB962C8B-B14F-4D97-AF65-F5344CB8AC3E}">
        <p14:creationId xmlns:p14="http://schemas.microsoft.com/office/powerpoint/2010/main" val="2977603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Five Pictures">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3318326" y="436316"/>
            <a:ext cx="3561446"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1" name="Picture Placeholder 10"/>
          <p:cNvSpPr>
            <a:spLocks noGrp="1"/>
          </p:cNvSpPr>
          <p:nvPr>
            <p:ph type="pic" sz="quarter" idx="15"/>
          </p:nvPr>
        </p:nvSpPr>
        <p:spPr>
          <a:xfrm>
            <a:off x="759767" y="538232"/>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3" name="Picture Placeholder 12"/>
          <p:cNvSpPr>
            <a:spLocks noGrp="1"/>
          </p:cNvSpPr>
          <p:nvPr>
            <p:ph type="pic" sz="quarter" idx="16"/>
          </p:nvPr>
        </p:nvSpPr>
        <p:spPr>
          <a:xfrm>
            <a:off x="759767" y="2631870"/>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5" name="Picture Placeholder 14"/>
          <p:cNvSpPr>
            <a:spLocks noGrp="1"/>
          </p:cNvSpPr>
          <p:nvPr>
            <p:ph type="pic" sz="quarter" idx="17"/>
          </p:nvPr>
        </p:nvSpPr>
        <p:spPr>
          <a:xfrm>
            <a:off x="759767" y="4725508"/>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21" name="Picture Placeholder 20"/>
          <p:cNvSpPr>
            <a:spLocks noGrp="1"/>
          </p:cNvSpPr>
          <p:nvPr>
            <p:ph type="pic" sz="quarter" idx="18"/>
          </p:nvPr>
        </p:nvSpPr>
        <p:spPr>
          <a:xfrm>
            <a:off x="3318326" y="3619783"/>
            <a:ext cx="3561446"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Three Pictures with Caption">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743916" y="1113023"/>
            <a:ext cx="3655668"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9" name="Picture Placeholder 18"/>
          <p:cNvSpPr>
            <a:spLocks noGrp="1"/>
          </p:cNvSpPr>
          <p:nvPr>
            <p:ph type="pic" sz="quarter" idx="15"/>
          </p:nvPr>
        </p:nvSpPr>
        <p:spPr>
          <a:xfrm>
            <a:off x="4879519" y="1109743"/>
            <a:ext cx="1969979"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771436" y="5919255"/>
            <a:ext cx="607806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
        <p:nvSpPr>
          <p:cNvPr id="13" name="Picture Placeholder 12"/>
          <p:cNvSpPr>
            <a:spLocks noGrp="1"/>
          </p:cNvSpPr>
          <p:nvPr>
            <p:ph type="pic" sz="quarter" idx="16"/>
          </p:nvPr>
        </p:nvSpPr>
        <p:spPr>
          <a:xfrm>
            <a:off x="4879519" y="3203381"/>
            <a:ext cx="1969979"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2" name="Title 1"/>
          <p:cNvSpPr>
            <a:spLocks noGrp="1"/>
          </p:cNvSpPr>
          <p:nvPr>
            <p:ph type="title"/>
          </p:nvPr>
        </p:nvSpPr>
        <p:spPr>
          <a:xfrm>
            <a:off x="771436" y="5305425"/>
            <a:ext cx="6078062" cy="579921"/>
          </a:xfrm>
        </p:spPr>
        <p:txBody>
          <a:bodyPr>
            <a:normAutofit/>
          </a:bodyPr>
          <a:lstStyle>
            <a:lvl1pPr>
              <a:defRPr sz="24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143" y="1"/>
            <a:ext cx="9141714" cy="6858000"/>
          </a:xfrm>
          <a:prstGeom prst="rect">
            <a:avLst/>
          </a:prstGeom>
        </p:spPr>
      </p:pic>
      <p:sp>
        <p:nvSpPr>
          <p:cNvPr id="2" name="Title 1"/>
          <p:cNvSpPr>
            <a:spLocks noGrp="1"/>
          </p:cNvSpPr>
          <p:nvPr>
            <p:ph type="ctrTitle"/>
          </p:nvPr>
        </p:nvSpPr>
        <p:spPr>
          <a:xfrm>
            <a:off x="628650" y="533400"/>
            <a:ext cx="6343650" cy="1828800"/>
          </a:xfrm>
        </p:spPr>
        <p:txBody>
          <a:bodyPr anchor="b">
            <a:normAutofit/>
          </a:bodyPr>
          <a:lstStyle>
            <a:lvl1pPr algn="l">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628650" y="2438400"/>
            <a:ext cx="531495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215D8-6EBD-46A8-A002-B7E5A95290A2}"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9141714" cy="6857176"/>
          </a:xfrm>
          <a:prstGeom prst="rect">
            <a:avLst/>
          </a:prstGeom>
        </p:spPr>
      </p:pic>
      <p:sp>
        <p:nvSpPr>
          <p:cNvPr id="2" name="Title 1"/>
          <p:cNvSpPr>
            <a:spLocks noGrp="1"/>
          </p:cNvSpPr>
          <p:nvPr>
            <p:ph type="title"/>
          </p:nvPr>
        </p:nvSpPr>
        <p:spPr>
          <a:xfrm>
            <a:off x="2514600" y="533400"/>
            <a:ext cx="5486400" cy="1828800"/>
          </a:xfrm>
        </p:spPr>
        <p:txBody>
          <a:bodyPr anchor="b">
            <a:normAutofit/>
          </a:bodyPr>
          <a:lstStyle>
            <a:lvl1pPr>
              <a:defRPr sz="4400"/>
            </a:lvl1pPr>
          </a:lstStyle>
          <a:p>
            <a:r>
              <a:rPr lang="en-US" smtClean="0"/>
              <a:t>Click to edit Master title style</a:t>
            </a:r>
            <a:endParaRPr lang="en-US"/>
          </a:p>
        </p:txBody>
      </p:sp>
      <p:sp>
        <p:nvSpPr>
          <p:cNvPr id="3" name="Text Placeholder 2"/>
          <p:cNvSpPr>
            <a:spLocks noGrp="1"/>
          </p:cNvSpPr>
          <p:nvPr>
            <p:ph type="body" idx="1"/>
          </p:nvPr>
        </p:nvSpPr>
        <p:spPr>
          <a:xfrm>
            <a:off x="2514600" y="2438400"/>
            <a:ext cx="41148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825625"/>
            <a:ext cx="329184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9160" y="1825625"/>
            <a:ext cx="329184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9215D8-6EBD-46A8-A002-B7E5A95290A2}" type="datetimeFigureOut">
              <a:rPr lang="en-US" smtClean="0"/>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EFAE0186-1AED-4302-80C9-86EBCD2F3400}" type="datetimeFigureOut">
              <a:rPr lang="en-US" smtClean="0"/>
              <a:t>10/16/2015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19FA3AC-7BD7-415F-9A68-3FF300EDF64F}" type="slidenum">
              <a:rPr lang="en-US" smtClean="0"/>
              <a:t>‹#›</a:t>
            </a:fld>
            <a:endParaRPr lang="en-US"/>
          </a:p>
        </p:txBody>
      </p:sp>
    </p:spTree>
    <p:extLst>
      <p:ext uri="{BB962C8B-B14F-4D97-AF65-F5344CB8AC3E}">
        <p14:creationId xmlns:p14="http://schemas.microsoft.com/office/powerpoint/2010/main" val="101219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143000" y="1828799"/>
            <a:ext cx="329184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624666"/>
            <a:ext cx="3291840" cy="2675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9160" y="1828799"/>
            <a:ext cx="329184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9160" y="2624666"/>
            <a:ext cx="3291840" cy="2675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9215D8-6EBD-46A8-A002-B7E5A95290A2}" type="datetimeFigureOut">
              <a:rPr lang="en-US" smtClean="0"/>
              <a:t>10/16/2015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9215D8-6EBD-46A8-A002-B7E5A95290A2}" type="datetimeFigureOut">
              <a:rPr lang="en-US" smtClean="0"/>
              <a:t>10/16/2015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9215D8-6EBD-46A8-A002-B7E5A95290A2}" type="datetimeFigureOut">
              <a:rPr lang="en-US" smtClean="0"/>
              <a:t>10/16/2015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543300" y="1828801"/>
            <a:ext cx="44577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2999" y="1828801"/>
            <a:ext cx="219456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9215D8-6EBD-46A8-A002-B7E5A95290A2}" type="datetimeFigureOut">
              <a:rPr lang="en-US" smtClean="0"/>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4" name="Text Placeholder 3"/>
          <p:cNvSpPr>
            <a:spLocks noGrp="1"/>
          </p:cNvSpPr>
          <p:nvPr>
            <p:ph type="body" sz="half" idx="2"/>
          </p:nvPr>
        </p:nvSpPr>
        <p:spPr>
          <a:xfrm>
            <a:off x="5257800" y="2245995"/>
            <a:ext cx="27432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9215D8-6EBD-46A8-A002-B7E5A95290A2}" type="datetimeFigureOut">
              <a:rPr lang="en-US" smtClean="0"/>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8495C-E22A-4C43-A264-948836A9E61D}" type="slidenum">
              <a:rPr lang="en-US" smtClean="0"/>
              <a:t>‹#›</a:t>
            </a:fld>
            <a:endParaRPr lang="en-US"/>
          </a:p>
        </p:txBody>
      </p:sp>
      <p:sp>
        <p:nvSpPr>
          <p:cNvPr id="8" name="Freeform 5"/>
          <p:cNvSpPr>
            <a:spLocks/>
          </p:cNvSpPr>
          <p:nvPr/>
        </p:nvSpPr>
        <p:spPr bwMode="gray">
          <a:xfrm>
            <a:off x="603250" y="1695450"/>
            <a:ext cx="4197350"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anchor="t" anchorCtr="0" compatLnSpc="1">
            <a:prstTxWarp prst="textNoShape">
              <a:avLst/>
            </a:prstTxWarp>
          </a:bodyPr>
          <a:lstStyle/>
          <a:p>
            <a:endParaRPr lang="en-US"/>
          </a:p>
        </p:txBody>
      </p:sp>
      <p:sp>
        <p:nvSpPr>
          <p:cNvPr id="12" name="Picture Placeholder 11"/>
          <p:cNvSpPr>
            <a:spLocks noGrp="1"/>
          </p:cNvSpPr>
          <p:nvPr>
            <p:ph type="pic" idx="1"/>
          </p:nvPr>
        </p:nvSpPr>
        <p:spPr>
          <a:xfrm>
            <a:off x="754517" y="1874520"/>
            <a:ext cx="3894817"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 y="1716"/>
            <a:ext cx="9141714" cy="6856284"/>
          </a:xfrm>
          <a:prstGeom prst="rect">
            <a:avLst/>
          </a:prstGeom>
        </p:spPr>
      </p:pic>
      <p:sp>
        <p:nvSpPr>
          <p:cNvPr id="7" name="Freeform 5"/>
          <p:cNvSpPr>
            <a:spLocks/>
          </p:cNvSpPr>
          <p:nvPr/>
        </p:nvSpPr>
        <p:spPr bwMode="gray">
          <a:xfrm>
            <a:off x="571500" y="933450"/>
            <a:ext cx="30861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744327" y="1113023"/>
            <a:ext cx="2728840"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a:spLocks/>
          </p:cNvSpPr>
          <p:nvPr/>
        </p:nvSpPr>
        <p:spPr bwMode="gray">
          <a:xfrm>
            <a:off x="3975100" y="933450"/>
            <a:ext cx="30861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4147926" y="1113023"/>
            <a:ext cx="2728840"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771436" y="5305425"/>
            <a:ext cx="267462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
        <p:nvSpPr>
          <p:cNvPr id="20" name="Text Placeholder 16"/>
          <p:cNvSpPr>
            <a:spLocks noGrp="1"/>
          </p:cNvSpPr>
          <p:nvPr>
            <p:ph type="body" sz="quarter" idx="16"/>
          </p:nvPr>
        </p:nvSpPr>
        <p:spPr>
          <a:xfrm>
            <a:off x="4175036" y="5305425"/>
            <a:ext cx="267462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 y="1716"/>
            <a:ext cx="9141714" cy="6856284"/>
          </a:xfrm>
          <a:prstGeom prst="rect">
            <a:avLst/>
          </a:prstGeom>
        </p:spPr>
      </p:pic>
      <p:sp>
        <p:nvSpPr>
          <p:cNvPr id="7" name="Freeform 5"/>
          <p:cNvSpPr>
            <a:spLocks/>
          </p:cNvSpPr>
          <p:nvPr/>
        </p:nvSpPr>
        <p:spPr bwMode="gray">
          <a:xfrm>
            <a:off x="571500" y="933450"/>
            <a:ext cx="40005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743916" y="1113023"/>
            <a:ext cx="3655668"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a:spLocks/>
          </p:cNvSpPr>
          <p:nvPr/>
        </p:nvSpPr>
        <p:spPr bwMode="gray">
          <a:xfrm>
            <a:off x="4742905" y="967316"/>
            <a:ext cx="2243207"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4879519" y="1109743"/>
            <a:ext cx="1969979"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771435" y="5919255"/>
            <a:ext cx="607806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
        <p:nvSpPr>
          <p:cNvPr id="12" name="Freeform 5"/>
          <p:cNvSpPr>
            <a:spLocks/>
          </p:cNvSpPr>
          <p:nvPr/>
        </p:nvSpPr>
        <p:spPr bwMode="gray">
          <a:xfrm>
            <a:off x="4742905" y="3060954"/>
            <a:ext cx="2243207"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4879519" y="3203381"/>
            <a:ext cx="1969979"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2" name="Title 1"/>
          <p:cNvSpPr>
            <a:spLocks noGrp="1"/>
          </p:cNvSpPr>
          <p:nvPr>
            <p:ph type="title"/>
          </p:nvPr>
        </p:nvSpPr>
        <p:spPr>
          <a:xfrm>
            <a:off x="771435" y="5305425"/>
            <a:ext cx="6078062" cy="579921"/>
          </a:xfrm>
        </p:spPr>
        <p:txBody>
          <a:bodyPr>
            <a:normAutofit/>
          </a:bodyPr>
          <a:lstStyle>
            <a:lvl1pPr>
              <a:defRPr sz="24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2" y="284"/>
            <a:ext cx="9141714" cy="6859715"/>
          </a:xfrm>
          <a:prstGeom prst="rect">
            <a:avLst/>
          </a:prstGeom>
        </p:spPr>
      </p:pic>
      <p:sp>
        <p:nvSpPr>
          <p:cNvPr id="8" name="Freeform 5"/>
          <p:cNvSpPr>
            <a:spLocks/>
          </p:cNvSpPr>
          <p:nvPr/>
        </p:nvSpPr>
        <p:spPr bwMode="gray">
          <a:xfrm>
            <a:off x="3136900" y="265045"/>
            <a:ext cx="39242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p:cNvSpPr>
            <a:spLocks noGrp="1"/>
          </p:cNvSpPr>
          <p:nvPr>
            <p:ph type="pic" sz="quarter" idx="13"/>
          </p:nvPr>
        </p:nvSpPr>
        <p:spPr>
          <a:xfrm>
            <a:off x="3318326" y="436316"/>
            <a:ext cx="3561446"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0" name="Freeform 5"/>
          <p:cNvSpPr>
            <a:spLocks/>
          </p:cNvSpPr>
          <p:nvPr/>
        </p:nvSpPr>
        <p:spPr bwMode="gray">
          <a:xfrm>
            <a:off x="612141" y="384723"/>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p:cNvSpPr>
            <a:spLocks noGrp="1"/>
          </p:cNvSpPr>
          <p:nvPr>
            <p:ph type="pic" sz="quarter" idx="15"/>
          </p:nvPr>
        </p:nvSpPr>
        <p:spPr>
          <a:xfrm>
            <a:off x="759767" y="538232"/>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2" name="Freeform 5"/>
          <p:cNvSpPr>
            <a:spLocks/>
          </p:cNvSpPr>
          <p:nvPr/>
        </p:nvSpPr>
        <p:spPr bwMode="gray">
          <a:xfrm>
            <a:off x="612141" y="2478362"/>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759767" y="2631870"/>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4" name="Freeform 5"/>
          <p:cNvSpPr>
            <a:spLocks/>
          </p:cNvSpPr>
          <p:nvPr/>
        </p:nvSpPr>
        <p:spPr bwMode="gray">
          <a:xfrm>
            <a:off x="612141" y="4572000"/>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7"/>
          </p:nvPr>
        </p:nvSpPr>
        <p:spPr>
          <a:xfrm>
            <a:off x="759767" y="4725508"/>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20" name="Freeform 5"/>
          <p:cNvSpPr>
            <a:spLocks/>
          </p:cNvSpPr>
          <p:nvPr/>
        </p:nvSpPr>
        <p:spPr bwMode="gray">
          <a:xfrm>
            <a:off x="3136900" y="3448511"/>
            <a:ext cx="39242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p:cNvSpPr>
            <a:spLocks noGrp="1"/>
          </p:cNvSpPr>
          <p:nvPr>
            <p:ph type="pic" sz="quarter" idx="18"/>
          </p:nvPr>
        </p:nvSpPr>
        <p:spPr>
          <a:xfrm>
            <a:off x="3318326" y="3619782"/>
            <a:ext cx="3561446"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215D8-6EBD-46A8-A002-B7E5A95290A2}"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365125"/>
            <a:ext cx="1371599" cy="49403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365125"/>
            <a:ext cx="5143500" cy="4940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215D8-6EBD-46A8-A002-B7E5A95290A2}"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AB9215D8-6EBD-46A8-A002-B7E5A95290A2}" type="datetimeFigureOut">
              <a:rPr lang="en-US" smtClean="0"/>
              <a:t>10/16/2015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6C8495C-E22A-4C43-A264-948836A9E61D}" type="slidenum">
              <a:rPr lang="en-US" smtClean="0"/>
              <a:t>‹#›</a:t>
            </a:fld>
            <a:endParaRPr lang="en-US"/>
          </a:p>
        </p:txBody>
      </p:sp>
    </p:spTree>
    <p:extLst>
      <p:ext uri="{BB962C8B-B14F-4D97-AF65-F5344CB8AC3E}">
        <p14:creationId xmlns:p14="http://schemas.microsoft.com/office/powerpoint/2010/main" val="399921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EFAE0186-1AED-4302-80C9-86EBCD2F3400}" type="datetimeFigureOut">
              <a:rPr lang="en-US" smtClean="0"/>
              <a:t>10/16/2015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19FA3AC-7BD7-415F-9A68-3FF300EDF64F}" type="slidenum">
              <a:rPr lang="en-US" smtClean="0"/>
              <a:t>‹#›</a:t>
            </a:fld>
            <a:endParaRPr lang="en-US"/>
          </a:p>
        </p:txBody>
      </p:sp>
    </p:spTree>
    <p:extLst>
      <p:ext uri="{BB962C8B-B14F-4D97-AF65-F5344CB8AC3E}">
        <p14:creationId xmlns:p14="http://schemas.microsoft.com/office/powerpoint/2010/main" val="369632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EFAE0186-1AED-4302-80C9-86EBCD2F3400}" type="datetimeFigureOut">
              <a:rPr lang="en-US" smtClean="0"/>
              <a:t>10/16/2015</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719FA3AC-7BD7-415F-9A68-3FF300EDF64F}" type="slidenum">
              <a:rPr lang="en-US" smtClean="0"/>
              <a:t>‹#›</a:t>
            </a:fld>
            <a:endParaRPr lang="en-US"/>
          </a:p>
        </p:txBody>
      </p:sp>
    </p:spTree>
    <p:extLst>
      <p:ext uri="{BB962C8B-B14F-4D97-AF65-F5344CB8AC3E}">
        <p14:creationId xmlns:p14="http://schemas.microsoft.com/office/powerpoint/2010/main" val="158196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EFAE0186-1AED-4302-80C9-86EBCD2F3400}" type="datetimeFigureOut">
              <a:rPr lang="en-US" smtClean="0"/>
              <a:t>10/16/2015</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719FA3AC-7BD7-415F-9A68-3FF300EDF64F}" type="slidenum">
              <a:rPr lang="en-US" smtClean="0"/>
              <a:t>‹#›</a:t>
            </a:fld>
            <a:endParaRPr lang="en-US"/>
          </a:p>
        </p:txBody>
      </p:sp>
    </p:spTree>
    <p:extLst>
      <p:ext uri="{BB962C8B-B14F-4D97-AF65-F5344CB8AC3E}">
        <p14:creationId xmlns:p14="http://schemas.microsoft.com/office/powerpoint/2010/main" val="44169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EFAE0186-1AED-4302-80C9-86EBCD2F3400}" type="datetimeFigureOut">
              <a:rPr lang="en-US" smtClean="0"/>
              <a:t>10/16/2015</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719FA3AC-7BD7-415F-9A68-3FF300EDF64F}" type="slidenum">
              <a:rPr lang="en-US" smtClean="0"/>
              <a:t>‹#›</a:t>
            </a:fld>
            <a:endParaRPr lang="en-US"/>
          </a:p>
        </p:txBody>
      </p:sp>
    </p:spTree>
    <p:extLst>
      <p:ext uri="{BB962C8B-B14F-4D97-AF65-F5344CB8AC3E}">
        <p14:creationId xmlns:p14="http://schemas.microsoft.com/office/powerpoint/2010/main" val="168168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FAE0186-1AED-4302-80C9-86EBCD2F3400}" type="datetimeFigureOut">
              <a:rPr lang="en-US" smtClean="0"/>
              <a:t>10/16/2015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19FA3AC-7BD7-415F-9A68-3FF300EDF64F}" type="slidenum">
              <a:rPr lang="en-US" smtClean="0"/>
              <a:t>‹#›</a:t>
            </a:fld>
            <a:endParaRPr lang="en-US"/>
          </a:p>
        </p:txBody>
      </p:sp>
    </p:spTree>
    <p:extLst>
      <p:ext uri="{BB962C8B-B14F-4D97-AF65-F5344CB8AC3E}">
        <p14:creationId xmlns:p14="http://schemas.microsoft.com/office/powerpoint/2010/main" val="299768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FAE0186-1AED-4302-80C9-86EBCD2F3400}" type="datetimeFigureOut">
              <a:rPr lang="en-US" smtClean="0"/>
              <a:t>10/16/2015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19FA3AC-7BD7-415F-9A68-3FF300EDF64F}" type="slidenum">
              <a:rPr lang="en-US" smtClean="0"/>
              <a:t>‹#›</a:t>
            </a:fld>
            <a:endParaRPr lang="en-US"/>
          </a:p>
        </p:txBody>
      </p:sp>
    </p:spTree>
    <p:extLst>
      <p:ext uri="{BB962C8B-B14F-4D97-AF65-F5344CB8AC3E}">
        <p14:creationId xmlns:p14="http://schemas.microsoft.com/office/powerpoint/2010/main" val="81529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3.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IMG_2115v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414338"/>
            <a:ext cx="9144000" cy="756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fld id="{EFAE0186-1AED-4302-80C9-86EBCD2F3400}" type="datetimeFigureOut">
              <a:rPr lang="en-US" smtClean="0"/>
              <a:t>10/16/2015</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fld id="{719FA3AC-7BD7-415F-9A68-3FF300EDF64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9141620" cy="6858000"/>
          </a:xfrm>
          <a:prstGeom prst="rect">
            <a:avLst/>
          </a:prstGeom>
        </p:spPr>
      </p:pic>
      <p:sp>
        <p:nvSpPr>
          <p:cNvPr id="2" name="Title Placeholder 1"/>
          <p:cNvSpPr>
            <a:spLocks noGrp="1"/>
          </p:cNvSpPr>
          <p:nvPr>
            <p:ph type="title"/>
          </p:nvPr>
        </p:nvSpPr>
        <p:spPr>
          <a:xfrm>
            <a:off x="628650" y="365126"/>
            <a:ext cx="7372350" cy="1082674"/>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143000" y="1828800"/>
            <a:ext cx="68580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257800" y="6416676"/>
            <a:ext cx="1028700" cy="365125"/>
          </a:xfrm>
          <a:prstGeom prst="rect">
            <a:avLst/>
          </a:prstGeom>
        </p:spPr>
        <p:txBody>
          <a:bodyPr vert="horz" lIns="91440" tIns="45720" rIns="91440" bIns="45720" rtlCol="0" anchor="ctr"/>
          <a:lstStyle>
            <a:lvl1pPr algn="r">
              <a:defRPr sz="1000">
                <a:solidFill>
                  <a:schemeClr val="tx1"/>
                </a:solidFill>
              </a:defRPr>
            </a:lvl1pPr>
          </a:lstStyle>
          <a:p>
            <a:fld id="{AB9215D8-6EBD-46A8-A002-B7E5A95290A2}" type="datetimeFigureOut">
              <a:rPr lang="en-US" smtClean="0"/>
              <a:t>10/16/2015</a:t>
            </a:fld>
            <a:endParaRPr lang="en-US"/>
          </a:p>
        </p:txBody>
      </p:sp>
      <p:sp>
        <p:nvSpPr>
          <p:cNvPr id="5" name="Footer Placeholder 4"/>
          <p:cNvSpPr>
            <a:spLocks noGrp="1"/>
          </p:cNvSpPr>
          <p:nvPr>
            <p:ph type="ftr" sz="quarter" idx="3"/>
          </p:nvPr>
        </p:nvSpPr>
        <p:spPr>
          <a:xfrm>
            <a:off x="1657350" y="6416676"/>
            <a:ext cx="3429000"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6457950" y="6416676"/>
            <a:ext cx="628650" cy="365125"/>
          </a:xfrm>
          <a:prstGeom prst="rect">
            <a:avLst/>
          </a:prstGeom>
        </p:spPr>
        <p:txBody>
          <a:bodyPr vert="horz" lIns="91440" tIns="45720" rIns="91440" bIns="45720" rtlCol="0" anchor="ctr"/>
          <a:lstStyle>
            <a:lvl1pPr algn="r">
              <a:defRPr sz="1000">
                <a:solidFill>
                  <a:schemeClr val="tx1"/>
                </a:solidFill>
              </a:defRPr>
            </a:lvl1pPr>
          </a:lstStyle>
          <a:p>
            <a:fld id="{16C8495C-E22A-4C43-A264-948836A9E61D}" type="slidenum">
              <a:rPr lang="en-US" smtClean="0"/>
              <a:t>‹#›</a:t>
            </a:fld>
            <a:endParaRPr lang="en-US"/>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cad=rja&amp;uact=8&amp;docid=_g9rrbx8xhfuyM&amp;tbnid=HqZjzSl8RWoQfM:&amp;ved=0CAUQjRw&amp;url=https://www.nationalappcenter.com/gotocollege/campustour/undergraduate/4799/Southern_Utah_University/Southern_Utah_University1.html&amp;ei=VjaiU_rfCJWXqAazjIDgBw&amp;bvm=bv.69411363,d.cWc&amp;psig=AFQjCNG-7w_mwtLrfXLvTehxpgtyGWGffg&amp;ust=1403226066338140" TargetMode="External"/><Relationship Id="rId13" Type="http://schemas.openxmlformats.org/officeDocument/2006/relationships/image" Target="../media/image36.png"/><Relationship Id="rId18" Type="http://schemas.openxmlformats.org/officeDocument/2006/relationships/image" Target="../media/image39.jpeg"/><Relationship Id="rId3" Type="http://schemas.openxmlformats.org/officeDocument/2006/relationships/image" Target="../media/image29.jpeg"/><Relationship Id="rId7" Type="http://schemas.openxmlformats.org/officeDocument/2006/relationships/image" Target="../media/image32.png"/><Relationship Id="rId12" Type="http://schemas.openxmlformats.org/officeDocument/2006/relationships/image" Target="../media/image35.png"/><Relationship Id="rId17" Type="http://schemas.openxmlformats.org/officeDocument/2006/relationships/image" Target="../media/image38.jpeg"/><Relationship Id="rId2" Type="http://schemas.openxmlformats.org/officeDocument/2006/relationships/notesSlide" Target="../notesSlides/notesSlide12.xml"/><Relationship Id="rId16" Type="http://schemas.openxmlformats.org/officeDocument/2006/relationships/hyperlink" Target="http://www.google.com/url?sa=i&amp;rct=j&amp;q=&amp;esrc=s&amp;source=images&amp;cd=&amp;cad=rja&amp;uact=8&amp;docid=H_-dmEo1eUSwFM&amp;tbnid=TK3xYNmr-eCchM:&amp;ved=0CAUQjRw&amp;url=http://www.co.weber.ut.us/weberedp/educationpage.html&amp;ei=ojWiU52RHoKCqgbi04HICQ&amp;bvm=bv.69411363,d.cWc&amp;psig=AFQjCNExTwGM2KvsqKB52wrBH3OIEOxsvw&amp;ust=1403225887658034" TargetMode="External"/><Relationship Id="rId20"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hyperlink" Target="http://www.google.com/url?sa=i&amp;rct=j&amp;q=&amp;esrc=s&amp;source=images&amp;cd=&amp;cad=rja&amp;uact=8&amp;docid=0cd811jzCjz-3M&amp;tbnid=aFOwZZzqZbkgZM:&amp;ved=0CAUQjRw&amp;url=http://jordandistrict.org/schools/high/jatc/&amp;ei=NDaiU8CeJsOSqgbhoYCgDQ&amp;bvm=bv.69411363,d.cWc&amp;psig=AFQjCNGcboGRSvIMtZlMHQ2BvaqBmvH5gg&amp;ust=1403226033814199" TargetMode="External"/><Relationship Id="rId11" Type="http://schemas.openxmlformats.org/officeDocument/2006/relationships/hyperlink" Target="http://www.google.com/url?sa=i&amp;rct=j&amp;q=&amp;esrc=s&amp;source=images&amp;cd=&amp;cad=rja&amp;uact=8&amp;docid=E0olsygZKPM3EM&amp;tbnid=cXsb-Yl_K9fJKM:&amp;ved=0CAUQjRw&amp;url=http://www.unigo.com/weber_state_university/&amp;ei=3zWiU9yeBMmlqAbn_oCoDA&amp;v6u=https://s-v6exp1-ds.metric.gstatic.com/gen_204?ip%3D168.178.145.166%26ts%3D1403139530495897%26auth%3Dzroj2xn57nlfisktr6ldm2aa6uer272u%26rndm%3D0.8649159130788431&amp;v6s=2&amp;v6t=21838&amp;bvm=bv.69411363,d.cWc&amp;psig=AFQjCNEiMVEY3mEtyZrySCfY0nnURZZVWg&amp;ust=1403225930431178" TargetMode="External"/><Relationship Id="rId5" Type="http://schemas.openxmlformats.org/officeDocument/2006/relationships/image" Target="../media/image31.jpeg"/><Relationship Id="rId15" Type="http://schemas.openxmlformats.org/officeDocument/2006/relationships/image" Target="../media/image37.jpeg"/><Relationship Id="rId10" Type="http://schemas.openxmlformats.org/officeDocument/2006/relationships/image" Target="../media/image34.jpeg"/><Relationship Id="rId19" Type="http://schemas.openxmlformats.org/officeDocument/2006/relationships/hyperlink" Target="http://www.google.com/url?sa=i&amp;source=images&amp;cd=&amp;cad=rja&amp;uact=8&amp;docid=hmJmfa9wDrRA2M&amp;tbnid=XD58r6AIjqkPMM:&amp;ved=0CAgQjRw&amp;url=http://www.slcc.edu/logo/&amp;ei=iBuaU57CDYyfyASY-IFo&amp;psig=AFQjCNHY0PRYPN25kggxbvbmxAL4huQCZQ&amp;ust=1402694920331664" TargetMode="External"/><Relationship Id="rId4" Type="http://schemas.openxmlformats.org/officeDocument/2006/relationships/image" Target="../media/image30.jpeg"/><Relationship Id="rId9" Type="http://schemas.openxmlformats.org/officeDocument/2006/relationships/image" Target="../media/image33.jpeg"/><Relationship Id="rId14" Type="http://schemas.openxmlformats.org/officeDocument/2006/relationships/hyperlink" Target="http://www.google.com/url?sa=i&amp;rct=j&amp;q=&amp;esrc=s&amp;source=images&amp;cd=&amp;cad=rja&amp;uact=8&amp;docid=wacZ10mFlX0FiM&amp;tbnid=hYNHqgdu4oUmwM:&amp;ved=0CAUQjRw&amp;url=http://www.stgeorgerealestateservices.com/about-utah/dixie-state-college&amp;ei=XjWiU8TCFMaPqAavsIDoBQ&amp;bvm=bv.69411363,d.cWc&amp;psig=AFQjCNEKPMEbEHhKmNcltxAO3nVEKNIs6A&amp;ust=1403225810425273"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Career Exploration</a:t>
            </a:r>
            <a:endParaRPr lang="en-US" dirty="0"/>
          </a:p>
        </p:txBody>
      </p:sp>
      <p:sp>
        <p:nvSpPr>
          <p:cNvPr id="3" name="Subtitle 2"/>
          <p:cNvSpPr>
            <a:spLocks noGrp="1"/>
          </p:cNvSpPr>
          <p:nvPr>
            <p:ph type="subTitle" idx="1"/>
          </p:nvPr>
        </p:nvSpPr>
        <p:spPr/>
        <p:txBody>
          <a:bodyPr/>
          <a:lstStyle/>
          <a:p>
            <a:r>
              <a:rPr lang="en-US" dirty="0" smtClean="0"/>
              <a:t>Job Readiness Workshop 3</a:t>
            </a:r>
            <a:endParaRPr lang="en-US" dirty="0"/>
          </a:p>
        </p:txBody>
      </p:sp>
    </p:spTree>
    <p:extLst>
      <p:ext uri="{BB962C8B-B14F-4D97-AF65-F5344CB8AC3E}">
        <p14:creationId xmlns:p14="http://schemas.microsoft.com/office/powerpoint/2010/main" val="4613071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Total Potential Monthly Cost to Live!</a:t>
            </a:r>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5556" r="5556"/>
          <a:stretch>
            <a:fillRect/>
          </a:stretch>
        </p:blipFill>
        <p:spPr>
          <a:xfrm>
            <a:off x="1295400" y="612775"/>
            <a:ext cx="5486400" cy="4114800"/>
          </a:xfrm>
        </p:spPr>
      </p:pic>
      <p:sp>
        <p:nvSpPr>
          <p:cNvPr id="3" name="Text Placeholder 2"/>
          <p:cNvSpPr>
            <a:spLocks noGrp="1"/>
          </p:cNvSpPr>
          <p:nvPr>
            <p:ph type="body" sz="half" idx="2"/>
          </p:nvPr>
        </p:nvSpPr>
        <p:spPr>
          <a:xfrm>
            <a:off x="5410200" y="2438400"/>
            <a:ext cx="2819400" cy="649605"/>
          </a:xfrm>
          <a:solidFill>
            <a:srgbClr val="C00000"/>
          </a:solidFill>
        </p:spPr>
        <p:style>
          <a:lnRef idx="0">
            <a:schemeClr val="accent1"/>
          </a:lnRef>
          <a:fillRef idx="3">
            <a:schemeClr val="accent1"/>
          </a:fillRef>
          <a:effectRef idx="3">
            <a:schemeClr val="accent1"/>
          </a:effectRef>
          <a:fontRef idx="minor">
            <a:schemeClr val="lt1"/>
          </a:fontRef>
        </p:style>
        <p:txBody>
          <a:bodyPr anchor="ctr">
            <a:noAutofit/>
          </a:bodyPr>
          <a:lstStyle/>
          <a:p>
            <a:pPr algn="ctr"/>
            <a:r>
              <a:rPr lang="en-US" sz="3600" dirty="0" smtClean="0"/>
              <a:t>$2, 368.75</a:t>
            </a:r>
            <a:endParaRPr lang="en-US" sz="3600" dirty="0"/>
          </a:p>
        </p:txBody>
      </p:sp>
    </p:spTree>
    <p:extLst>
      <p:ext uri="{BB962C8B-B14F-4D97-AF65-F5344CB8AC3E}">
        <p14:creationId xmlns:p14="http://schemas.microsoft.com/office/powerpoint/2010/main" val="34442240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What do I do now?</a:t>
            </a:r>
            <a:endParaRPr lang="en-US" dirty="0">
              <a:solidFill>
                <a:schemeClr val="accent2"/>
              </a:solidFill>
            </a:endParaRPr>
          </a:p>
        </p:txBody>
      </p:sp>
      <p:sp>
        <p:nvSpPr>
          <p:cNvPr id="3" name="Content Placeholder 2"/>
          <p:cNvSpPr>
            <a:spLocks noGrp="1"/>
          </p:cNvSpPr>
          <p:nvPr>
            <p:ph idx="1"/>
          </p:nvPr>
        </p:nvSpPr>
        <p:spPr>
          <a:xfrm>
            <a:off x="762000" y="1524000"/>
            <a:ext cx="7696200" cy="4191000"/>
          </a:xfrm>
        </p:spPr>
        <p:txBody>
          <a:bodyPr/>
          <a:lstStyle/>
          <a:p>
            <a:r>
              <a:rPr lang="en-US" sz="2800" dirty="0" smtClean="0">
                <a:solidFill>
                  <a:srgbClr val="00B050"/>
                </a:solidFill>
              </a:rPr>
              <a:t>Find employment while living at home and still in school.</a:t>
            </a:r>
          </a:p>
          <a:p>
            <a:pPr lvl="1"/>
            <a:r>
              <a:rPr lang="en-US" sz="2000" i="1" dirty="0" smtClean="0"/>
              <a:t>Extra cash and building skills would be great!</a:t>
            </a:r>
          </a:p>
          <a:p>
            <a:r>
              <a:rPr lang="en-US" sz="2800" dirty="0" smtClean="0">
                <a:solidFill>
                  <a:srgbClr val="7030A0"/>
                </a:solidFill>
              </a:rPr>
              <a:t>Finish high school, then find employment.</a:t>
            </a:r>
          </a:p>
          <a:p>
            <a:pPr lvl="1"/>
            <a:r>
              <a:rPr lang="en-US" sz="2000" i="1" dirty="0" smtClean="0"/>
              <a:t>Can you handle school and a job?</a:t>
            </a:r>
          </a:p>
          <a:p>
            <a:r>
              <a:rPr lang="en-US" sz="2800" dirty="0" smtClean="0">
                <a:solidFill>
                  <a:srgbClr val="FFC000"/>
                </a:solidFill>
              </a:rPr>
              <a:t>Talk to your Vocational Rehabilitation Counselor about career/employment options</a:t>
            </a:r>
          </a:p>
          <a:p>
            <a:pPr lvl="1"/>
            <a:r>
              <a:rPr lang="en-US" sz="2000" i="1" dirty="0" smtClean="0"/>
              <a:t>What employment options are best for YOU?!</a:t>
            </a:r>
          </a:p>
          <a:p>
            <a:r>
              <a:rPr lang="en-US" dirty="0" smtClean="0"/>
              <a:t>Do nothing……. </a:t>
            </a:r>
            <a:r>
              <a:rPr lang="en-US" i="1" u="wavyHeavy" dirty="0" smtClean="0">
                <a:solidFill>
                  <a:srgbClr val="C00000"/>
                </a:solidFill>
                <a:uFill>
                  <a:solidFill>
                    <a:srgbClr val="00B050"/>
                  </a:solidFill>
                </a:uFill>
              </a:rPr>
              <a:t>Not Recommended!</a:t>
            </a:r>
            <a:endParaRPr lang="en-US" i="1" u="wavyHeavy" dirty="0">
              <a:solidFill>
                <a:srgbClr val="C00000"/>
              </a:solidFill>
              <a:uFill>
                <a:solidFill>
                  <a:srgbClr val="00B050"/>
                </a:solidFill>
              </a:uFill>
            </a:endParaRPr>
          </a:p>
        </p:txBody>
      </p:sp>
    </p:spTree>
    <p:extLst>
      <p:ext uri="{BB962C8B-B14F-4D97-AF65-F5344CB8AC3E}">
        <p14:creationId xmlns:p14="http://schemas.microsoft.com/office/powerpoint/2010/main" val="40121698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Utah State Univer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81000"/>
            <a:ext cx="21717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descr="https://lh5.googleusercontent.com/-LEg1NwRXsQc/TrjFDZjUwMI/AAAAAAAAABY/3D3oPiNpx-Q/s773-no/medallion2%25281%25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752600"/>
            <a:ext cx="190500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http://www.google.com/url?sa=i&amp;source=images&amp;cd=&amp;docid=OWyOR9KqPeZZZM&amp;tbnid=UBOaTP3uAjM0gM:&amp;ved=0CAUQjBw&amp;url=http%3A%2F%2Felementsunearthed.files.wordpress.com%2F2008%2F11%2Fmatclogo1.jpg&amp;ei=bBuaU8KqIc2ayASp2oGgBQ&amp;psig=AFQjCNHjZ-4UVyRxY-5WBXPNKM0age35Ow&amp;ust=140269489261098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304800"/>
            <a:ext cx="1981200" cy="113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6" descr="http://jordandistrict.org/wp-content/uploads/high_jatc_logo.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1447800"/>
            <a:ext cx="15049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8" descr="https://www.nationalappcenter.com/school_logos/UtahMentor/Southern_Utah_University/SUU-academic.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8763" y="3890963"/>
            <a:ext cx="2597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http://utahvalley360.com/wp-content/uploads/2014/01/uvu.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4200" y="3124200"/>
            <a:ext cx="1999445" cy="179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4" descr="http://unigo.blob.core.windows.net/media/privateassets/wikipic/weberstateuniversitylogo.pn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93038" y="4141788"/>
            <a:ext cx="176212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https://lh3.googleusercontent.com/-uf-Tnp_fRAc/TsGMFvogipI/AAAAAAAAAl8/WuRYnJplUk8/s287-no/FB_pic_profile.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55163" y="18219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http://www.stgeorgerealestateservices.com/wp-content/uploads/2013/04/Dixie-State-College.jpg">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67335" y="838200"/>
            <a:ext cx="16938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8" descr="http://www.co.weber.ut.us/weberedp/OWATClogo.jpg">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34000" y="2506035"/>
            <a:ext cx="1284981" cy="138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descr="http://www.google.com/url?sa=i&amp;source=images&amp;cd=&amp;docid=DKWv77fqhr2THM&amp;tbnid=hSUrfWCTbsShDM:&amp;ved=0CAUQjBw&amp;url=http%3A%2F%2Fwww.snow.edu%2Fpublicr%2Fbrand%2Fimages%2Fsquare.jpg&amp;ei=bxyaU-SbEcmpyATc84DADA&amp;psig=AFQjCNEHF4BeOFXaeyBHvQQnFx7i2ABZ2w&amp;ust=140269515146020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96438" y="2514600"/>
            <a:ext cx="18637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http://t0.gstatic.com/images?q=tbn:ANd9GcTh0ucHJ3NTOiGvHYenX3VmsZYc5lGJy54i-kuuCG2B2vlffzHm">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43100" y="5181600"/>
            <a:ext cx="2781300"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94047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solidFill>
                  <a:srgbClr val="C00000"/>
                </a:solidFill>
              </a:rPr>
              <a:t>How can my VR Counselor help me with </a:t>
            </a:r>
            <a:r>
              <a:rPr lang="en-US" sz="3600" b="1" dirty="0" smtClean="0">
                <a:solidFill>
                  <a:srgbClr val="C00000"/>
                </a:solidFill>
              </a:rPr>
              <a:t>Career Exploration</a:t>
            </a:r>
            <a:r>
              <a:rPr lang="en-US" sz="3600" dirty="0" smtClean="0">
                <a:solidFill>
                  <a:srgbClr val="C00000"/>
                </a:solidFill>
              </a:rPr>
              <a:t>?</a:t>
            </a:r>
            <a:endParaRPr lang="en-US" sz="3600" dirty="0">
              <a:solidFill>
                <a:srgbClr val="C00000"/>
              </a:solidFill>
            </a:endParaRPr>
          </a:p>
        </p:txBody>
      </p:sp>
      <p:sp>
        <p:nvSpPr>
          <p:cNvPr id="3" name="Content Placeholder 2"/>
          <p:cNvSpPr>
            <a:spLocks noGrp="1"/>
          </p:cNvSpPr>
          <p:nvPr>
            <p:ph idx="1"/>
          </p:nvPr>
        </p:nvSpPr>
        <p:spPr>
          <a:xfrm>
            <a:off x="609600" y="1905000"/>
            <a:ext cx="8229600" cy="3962400"/>
          </a:xfrm>
        </p:spPr>
        <p:txBody>
          <a:bodyPr/>
          <a:lstStyle/>
          <a:p>
            <a:r>
              <a:rPr lang="en-US" sz="2400" dirty="0" smtClean="0"/>
              <a:t>Help you with assessments to discover what careers and training path would be perfect for you</a:t>
            </a:r>
          </a:p>
          <a:p>
            <a:r>
              <a:rPr lang="en-US" sz="2400" dirty="0" smtClean="0"/>
              <a:t>Assist with utilization of Utah Futures Website</a:t>
            </a:r>
          </a:p>
          <a:p>
            <a:r>
              <a:rPr lang="en-US" sz="2400" dirty="0" smtClean="0"/>
              <a:t>Help you find work experiences to gain skills and discover what is a hobby and what is a job</a:t>
            </a:r>
          </a:p>
          <a:p>
            <a:r>
              <a:rPr lang="en-US" sz="2400" dirty="0" smtClean="0"/>
              <a:t>Develop and individualized career plan that includes finding a career, finding resources, identifying training needs and finding a job</a:t>
            </a:r>
            <a:endParaRPr lang="en-US" sz="2400" dirty="0"/>
          </a:p>
        </p:txBody>
      </p:sp>
    </p:spTree>
    <p:extLst>
      <p:ext uri="{BB962C8B-B14F-4D97-AF65-F5344CB8AC3E}">
        <p14:creationId xmlns:p14="http://schemas.microsoft.com/office/powerpoint/2010/main" val="26226369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143000"/>
          </a:xfrm>
        </p:spPr>
        <p:txBody>
          <a:bodyPr/>
          <a:lstStyle/>
          <a:p>
            <a:pPr algn="ctr"/>
            <a:r>
              <a:rPr lang="en-US" dirty="0" smtClean="0"/>
              <a:t>Workshop 3:</a:t>
            </a:r>
            <a:br>
              <a:rPr lang="en-US" dirty="0" smtClean="0"/>
            </a:br>
            <a:r>
              <a:rPr lang="en-US" dirty="0" smtClean="0"/>
              <a:t>Reflection Questions</a:t>
            </a:r>
            <a:endParaRPr lang="en-US" dirty="0"/>
          </a:p>
        </p:txBody>
      </p:sp>
      <p:sp>
        <p:nvSpPr>
          <p:cNvPr id="3" name="Subtitle 2"/>
          <p:cNvSpPr>
            <a:spLocks noGrp="1"/>
          </p:cNvSpPr>
          <p:nvPr>
            <p:ph type="subTitle" idx="1"/>
          </p:nvPr>
        </p:nvSpPr>
        <p:spPr>
          <a:xfrm>
            <a:off x="1371600" y="2209800"/>
            <a:ext cx="6686550" cy="1219200"/>
          </a:xfrm>
        </p:spPr>
        <p:txBody>
          <a:bodyPr>
            <a:normAutofit fontScale="55000" lnSpcReduction="20000"/>
          </a:bodyPr>
          <a:lstStyle/>
          <a:p>
            <a:pPr marL="342900" indent="-342900" algn="l">
              <a:buFont typeface="Arial" panose="020B0604020202020204" pitchFamily="34" charset="0"/>
              <a:buChar char="•"/>
            </a:pPr>
            <a:r>
              <a:rPr lang="en-US" dirty="0" smtClean="0">
                <a:solidFill>
                  <a:srgbClr val="C00000"/>
                </a:solidFill>
              </a:rPr>
              <a:t>What are your hobbies and interests?</a:t>
            </a:r>
          </a:p>
          <a:p>
            <a:pPr marL="342900" indent="-342900" algn="l">
              <a:buFont typeface="Arial" panose="020B0604020202020204" pitchFamily="34" charset="0"/>
              <a:buChar char="•"/>
            </a:pPr>
            <a:r>
              <a:rPr lang="en-US" dirty="0" smtClean="0">
                <a:solidFill>
                  <a:srgbClr val="C00000"/>
                </a:solidFill>
              </a:rPr>
              <a:t>Do you know how much money you need to make to live independently?</a:t>
            </a:r>
          </a:p>
          <a:p>
            <a:pPr marL="342900" indent="-342900" algn="l">
              <a:buFont typeface="Arial" panose="020B0604020202020204" pitchFamily="34" charset="0"/>
              <a:buChar char="•"/>
            </a:pPr>
            <a:r>
              <a:rPr lang="en-US" dirty="0" smtClean="0">
                <a:solidFill>
                  <a:srgbClr val="C00000"/>
                </a:solidFill>
              </a:rPr>
              <a:t>Are you interested in college or training after high school?</a:t>
            </a:r>
            <a:endParaRPr lang="en-US" dirty="0">
              <a:solidFill>
                <a:srgbClr val="C00000"/>
              </a:solidFill>
            </a:endParaRPr>
          </a:p>
        </p:txBody>
      </p:sp>
      <p:sp>
        <p:nvSpPr>
          <p:cNvPr id="4" name="Rectangle 3"/>
          <p:cNvSpPr/>
          <p:nvPr/>
        </p:nvSpPr>
        <p:spPr>
          <a:xfrm>
            <a:off x="5412735" y="4648200"/>
            <a:ext cx="3578865" cy="369332"/>
          </a:xfrm>
          <a:prstGeom prst="rect">
            <a:avLst/>
          </a:prstGeom>
        </p:spPr>
        <p:txBody>
          <a:bodyPr wrap="none">
            <a:spAutoFit/>
          </a:bodyPr>
          <a:lstStyle/>
          <a:p>
            <a:r>
              <a:rPr lang="en-US" dirty="0">
                <a:solidFill>
                  <a:srgbClr val="00B050"/>
                </a:solidFill>
              </a:rPr>
              <a:t>What to expect for Workshop </a:t>
            </a:r>
            <a:r>
              <a:rPr lang="en-US" dirty="0" smtClean="0">
                <a:solidFill>
                  <a:srgbClr val="00B050"/>
                </a:solidFill>
              </a:rPr>
              <a:t>4…</a:t>
            </a:r>
            <a:endParaRPr lang="en-US" dirty="0">
              <a:solidFill>
                <a:srgbClr val="00B05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1098" y="3429000"/>
            <a:ext cx="1513702" cy="1600200"/>
          </a:xfrm>
          <a:prstGeom prst="rect">
            <a:avLst/>
          </a:prstGeom>
        </p:spPr>
      </p:pic>
    </p:spTree>
    <p:extLst>
      <p:ext uri="{BB962C8B-B14F-4D97-AF65-F5344CB8AC3E}">
        <p14:creationId xmlns:p14="http://schemas.microsoft.com/office/powerpoint/2010/main" val="9101753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685800"/>
            <a:ext cx="6793050" cy="4267200"/>
          </a:xfrm>
          <a:prstGeom prst="rect">
            <a:avLst/>
          </a:prstGeom>
          <a:ln w="38100">
            <a:solidFill>
              <a:srgbClr val="C00000"/>
            </a:solidFill>
          </a:ln>
        </p:spPr>
      </p:pic>
      <p:sp>
        <p:nvSpPr>
          <p:cNvPr id="3" name="TextBox 2"/>
          <p:cNvSpPr txBox="1"/>
          <p:nvPr/>
        </p:nvSpPr>
        <p:spPr>
          <a:xfrm>
            <a:off x="4114800" y="5024735"/>
            <a:ext cx="3886200" cy="461665"/>
          </a:xfrm>
          <a:prstGeom prst="rect">
            <a:avLst/>
          </a:prstGeom>
          <a:noFill/>
        </p:spPr>
        <p:txBody>
          <a:bodyPr wrap="square" rtlCol="0">
            <a:spAutoFit/>
          </a:bodyPr>
          <a:lstStyle/>
          <a:p>
            <a:r>
              <a:rPr lang="en-US" altLang="en-US" sz="800" dirty="0" smtClean="0">
                <a:latin typeface="Calibri" pitchFamily="34" charset="0"/>
              </a:rPr>
              <a:t>"Career Planning." </a:t>
            </a:r>
            <a:r>
              <a:rPr lang="en-US" altLang="en-US" sz="800" i="1" dirty="0" smtClean="0">
                <a:latin typeface="Calibri" pitchFamily="34" charset="0"/>
              </a:rPr>
              <a:t>Career Roadmap. </a:t>
            </a:r>
            <a:r>
              <a:rPr lang="en-US" altLang="en-US" sz="800" dirty="0" smtClean="0">
                <a:latin typeface="Calibri" pitchFamily="34" charset="0"/>
              </a:rPr>
              <a:t>ISCTE Business School. Image available from </a:t>
            </a:r>
            <a:br>
              <a:rPr lang="en-US" altLang="en-US" sz="800" dirty="0" smtClean="0">
                <a:latin typeface="Calibri" pitchFamily="34" charset="0"/>
              </a:rPr>
            </a:br>
            <a:r>
              <a:rPr lang="en-US" altLang="en-US" sz="800" dirty="0" smtClean="0">
                <a:latin typeface="Calibri" pitchFamily="34" charset="0"/>
              </a:rPr>
              <a:t>http://ibs.iscte.pt/en/prospective-students/international-career-centre/CareerRoadmap</a:t>
            </a:r>
          </a:p>
          <a:p>
            <a:endParaRPr lang="en-US" sz="800" dirty="0"/>
          </a:p>
        </p:txBody>
      </p:sp>
    </p:spTree>
    <p:extLst>
      <p:ext uri="{BB962C8B-B14F-4D97-AF65-F5344CB8AC3E}">
        <p14:creationId xmlns:p14="http://schemas.microsoft.com/office/powerpoint/2010/main" val="2351859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Hobbies &amp; Interests</a:t>
            </a:r>
            <a:br>
              <a:rPr lang="en-US" dirty="0" smtClean="0"/>
            </a:br>
            <a:r>
              <a:rPr lang="en-US" sz="2000" dirty="0" smtClean="0">
                <a:solidFill>
                  <a:srgbClr val="C00000"/>
                </a:solidFill>
              </a:rPr>
              <a:t>EXAMPLES:</a:t>
            </a:r>
            <a:endParaRPr lang="en-US" sz="2000" dirty="0">
              <a:solidFill>
                <a:srgbClr val="C00000"/>
              </a:solidFill>
            </a:endParaRPr>
          </a:p>
        </p:txBody>
      </p:sp>
      <p:sp>
        <p:nvSpPr>
          <p:cNvPr id="3" name="Text Placeholder 2"/>
          <p:cNvSpPr>
            <a:spLocks noGrp="1"/>
          </p:cNvSpPr>
          <p:nvPr>
            <p:ph type="body" idx="1"/>
          </p:nvPr>
        </p:nvSpPr>
        <p:spPr>
          <a:xfrm>
            <a:off x="379412" y="5181600"/>
            <a:ext cx="4040188" cy="639762"/>
          </a:xfrm>
        </p:spPr>
        <p:txBody>
          <a:bodyPr/>
          <a:lstStyle/>
          <a:p>
            <a:pPr algn="ctr"/>
            <a:r>
              <a:rPr lang="en-US" dirty="0" smtClean="0">
                <a:solidFill>
                  <a:srgbClr val="C00000"/>
                </a:solidFill>
              </a:rPr>
              <a:t>									                              </a:t>
            </a:r>
          </a:p>
          <a:p>
            <a:pPr algn="ctr"/>
            <a:endParaRPr lang="en-US" dirty="0">
              <a:solidFill>
                <a:srgbClr val="C00000"/>
              </a:solidFill>
            </a:endParaRPr>
          </a:p>
          <a:p>
            <a:pPr algn="ctr"/>
            <a:endParaRPr lang="en-US" dirty="0" smtClean="0">
              <a:solidFill>
                <a:srgbClr val="C00000"/>
              </a:solidFill>
            </a:endParaRPr>
          </a:p>
          <a:p>
            <a:pPr algn="ctr"/>
            <a:endParaRPr lang="en-US" dirty="0">
              <a:solidFill>
                <a:srgbClr val="C00000"/>
              </a:solidFill>
            </a:endParaRPr>
          </a:p>
          <a:p>
            <a:pPr algn="ctr"/>
            <a:endParaRPr lang="en-US" dirty="0" smtClean="0">
              <a:solidFill>
                <a:srgbClr val="C00000"/>
              </a:solidFill>
            </a:endParaRPr>
          </a:p>
          <a:p>
            <a:pPr algn="ctr"/>
            <a:r>
              <a:rPr lang="en-US" dirty="0" smtClean="0">
                <a:solidFill>
                  <a:srgbClr val="C00000"/>
                </a:solidFill>
              </a:rPr>
              <a:t> </a:t>
            </a:r>
          </a:p>
          <a:p>
            <a:pPr algn="ctr"/>
            <a:r>
              <a:rPr lang="en-US" dirty="0" smtClean="0"/>
              <a:t>Jump Rope</a:t>
            </a:r>
            <a:endParaRPr lang="en-US" dirty="0"/>
          </a:p>
        </p:txBody>
      </p:sp>
      <p:pic>
        <p:nvPicPr>
          <p:cNvPr id="10" name="Content Placeholder 9"/>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5589" t="1848" r="4379" b="6549"/>
          <a:stretch/>
        </p:blipFill>
        <p:spPr>
          <a:xfrm>
            <a:off x="914400" y="1676400"/>
            <a:ext cx="3162300" cy="3619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 Placeholder 7"/>
          <p:cNvSpPr>
            <a:spLocks noGrp="1"/>
          </p:cNvSpPr>
          <p:nvPr>
            <p:ph type="body" sz="quarter" idx="3"/>
          </p:nvPr>
        </p:nvSpPr>
        <p:spPr>
          <a:xfrm>
            <a:off x="4724400" y="5151438"/>
            <a:ext cx="4041775" cy="639762"/>
          </a:xfrm>
        </p:spPr>
        <p:txBody>
          <a:bodyPr/>
          <a:lstStyle/>
          <a:p>
            <a:pPr algn="ctr"/>
            <a:r>
              <a:rPr lang="en-US" dirty="0" smtClean="0"/>
              <a:t>Skate Boarding </a:t>
            </a:r>
            <a:endParaRPr lang="en-US" dirty="0"/>
          </a:p>
        </p:txBody>
      </p:sp>
      <p:pic>
        <p:nvPicPr>
          <p:cNvPr id="11" name="Content Placeholder 10"/>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334000" y="1676401"/>
            <a:ext cx="2756691" cy="358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83840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89" r="89"/>
          <a:stretch>
            <a:fillRect/>
          </a:stretch>
        </p:blipFill>
        <p:spPr>
          <a:xfrm>
            <a:off x="3623126" y="436316"/>
            <a:ext cx="4987474" cy="2677481"/>
          </a:xfrm>
          <a:prstGeom prst="rect">
            <a:avLst/>
          </a:prstGeom>
          <a:ln>
            <a:noFill/>
          </a:ln>
          <a:effectLst>
            <a:softEdge rad="112500"/>
          </a:effectLst>
        </p:spPr>
      </p:pic>
      <p:pic>
        <p:nvPicPr>
          <p:cNvPr id="8" name="Picture Placeholder 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22527" b="22527"/>
          <a:stretch>
            <a:fillRect/>
          </a:stretch>
        </p:blipFill>
        <p:spPr>
          <a:prstGeom prst="rect">
            <a:avLst/>
          </a:prstGeom>
          <a:ln>
            <a:noFill/>
          </a:ln>
          <a:effectLst>
            <a:softEdge rad="112500"/>
          </a:effectLst>
        </p:spPr>
      </p:pic>
      <p:pic>
        <p:nvPicPr>
          <p:cNvPr id="9" name="Picture Placeholder 8"/>
          <p:cNvPicPr>
            <a:picLocks noGrp="1" noChangeAspect="1"/>
          </p:cNvPicPr>
          <p:nvPr>
            <p:ph type="pic" sz="quarter" idx="16"/>
          </p:nvPr>
        </p:nvPicPr>
        <p:blipFill rotWithShape="1">
          <a:blip r:embed="rId5">
            <a:extLst>
              <a:ext uri="{28A0092B-C50C-407E-A947-70E740481C1C}">
                <a14:useLocalDpi xmlns:a14="http://schemas.microsoft.com/office/drawing/2010/main" val="0"/>
              </a:ext>
            </a:extLst>
          </a:blip>
          <a:srcRect l="8920" r="8920"/>
          <a:stretch/>
        </p:blipFill>
        <p:spPr>
          <a:prstGeom prst="rect">
            <a:avLst/>
          </a:prstGeom>
          <a:ln>
            <a:noFill/>
          </a:ln>
          <a:effectLst>
            <a:softEdge rad="112500"/>
          </a:effectLst>
        </p:spPr>
      </p:pic>
      <p:pic>
        <p:nvPicPr>
          <p:cNvPr id="11" name="Picture Placeholder 10"/>
          <p:cNvPicPr>
            <a:picLocks noGrp="1" noChangeAspect="1"/>
          </p:cNvPicPr>
          <p:nvPr>
            <p:ph type="pic" sz="quarter" idx="17"/>
          </p:nvPr>
        </p:nvPicPr>
        <p:blipFill>
          <a:blip r:embed="rId6">
            <a:extLst>
              <a:ext uri="{28A0092B-C50C-407E-A947-70E740481C1C}">
                <a14:useLocalDpi xmlns:a14="http://schemas.microsoft.com/office/drawing/2010/main" val="0"/>
              </a:ext>
            </a:extLst>
          </a:blip>
          <a:srcRect l="1935" r="1935"/>
          <a:stretch>
            <a:fillRect/>
          </a:stretch>
        </p:blipFill>
        <p:spPr>
          <a:prstGeom prst="rect">
            <a:avLst/>
          </a:prstGeom>
          <a:ln>
            <a:noFill/>
          </a:ln>
          <a:effectLst>
            <a:softEdge rad="112500"/>
          </a:effectLst>
        </p:spPr>
      </p:pic>
      <p:pic>
        <p:nvPicPr>
          <p:cNvPr id="10" name="Picture Placeholder 9"/>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2809" b="2809"/>
          <a:stretch>
            <a:fillRect/>
          </a:stretch>
        </p:blipFill>
        <p:spPr>
          <a:prstGeom prst="rect">
            <a:avLst/>
          </a:prstGeom>
          <a:ln>
            <a:noFill/>
          </a:ln>
          <a:effectLst>
            <a:softEdge rad="112500"/>
          </a:effectLst>
        </p:spPr>
      </p:pic>
      <p:sp>
        <p:nvSpPr>
          <p:cNvPr id="12" name="TextBox 11"/>
          <p:cNvSpPr txBox="1"/>
          <p:nvPr/>
        </p:nvSpPr>
        <p:spPr>
          <a:xfrm>
            <a:off x="7086600" y="4267200"/>
            <a:ext cx="1905000" cy="1200329"/>
          </a:xfrm>
          <a:prstGeom prst="rect">
            <a:avLst/>
          </a:prstGeom>
          <a:noFill/>
        </p:spPr>
        <p:txBody>
          <a:bodyPr wrap="square" rtlCol="0">
            <a:spAutoFit/>
          </a:bodyPr>
          <a:lstStyle/>
          <a:p>
            <a:pPr algn="ctr"/>
            <a:r>
              <a:rPr lang="en-US" sz="2400" b="1" dirty="0" smtClean="0">
                <a:solidFill>
                  <a:srgbClr val="C00000"/>
                </a:solidFill>
              </a:rPr>
              <a:t>Hobbies </a:t>
            </a:r>
          </a:p>
          <a:p>
            <a:pPr algn="ctr"/>
            <a:r>
              <a:rPr lang="en-US" sz="2400" b="1" dirty="0" smtClean="0">
                <a:solidFill>
                  <a:srgbClr val="C00000"/>
                </a:solidFill>
              </a:rPr>
              <a:t>&amp; </a:t>
            </a:r>
          </a:p>
          <a:p>
            <a:pPr algn="ctr"/>
            <a:r>
              <a:rPr lang="en-US" sz="2400" b="1" dirty="0" smtClean="0">
                <a:solidFill>
                  <a:srgbClr val="C00000"/>
                </a:solidFill>
              </a:rPr>
              <a:t>Interests</a:t>
            </a:r>
            <a:endParaRPr lang="en-US" sz="2400" b="1" dirty="0">
              <a:solidFill>
                <a:srgbClr val="C00000"/>
              </a:solidFill>
            </a:endParaRPr>
          </a:p>
        </p:txBody>
      </p:sp>
    </p:spTree>
    <p:extLst>
      <p:ext uri="{BB962C8B-B14F-4D97-AF65-F5344CB8AC3E}">
        <p14:creationId xmlns:p14="http://schemas.microsoft.com/office/powerpoint/2010/main" val="2229409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solidFill>
                  <a:schemeClr val="accent2"/>
                </a:solidFill>
              </a:rPr>
              <a:t>What are </a:t>
            </a:r>
            <a:r>
              <a:rPr lang="en-US" sz="4000" i="1" dirty="0" smtClean="0">
                <a:solidFill>
                  <a:schemeClr val="accent2"/>
                </a:solidFill>
              </a:rPr>
              <a:t>Values</a:t>
            </a:r>
            <a:r>
              <a:rPr lang="en-US" sz="4000" dirty="0" smtClean="0">
                <a:solidFill>
                  <a:schemeClr val="accent2"/>
                </a:solidFill>
              </a:rPr>
              <a:t>?</a:t>
            </a:r>
            <a:endParaRPr lang="en-US" sz="4000" dirty="0">
              <a:solidFill>
                <a:schemeClr val="accent2"/>
              </a:solidFill>
            </a:endParaRPr>
          </a:p>
        </p:txBody>
      </p:sp>
      <p:sp>
        <p:nvSpPr>
          <p:cNvPr id="3" name="Content Placeholder 2"/>
          <p:cNvSpPr>
            <a:spLocks noGrp="1"/>
          </p:cNvSpPr>
          <p:nvPr>
            <p:ph sz="half" idx="1"/>
          </p:nvPr>
        </p:nvSpPr>
        <p:spPr>
          <a:xfrm>
            <a:off x="457200" y="2209800"/>
            <a:ext cx="4038600" cy="2514600"/>
          </a:xfrm>
        </p:spPr>
        <p:txBody>
          <a:bodyPr>
            <a:normAutofit/>
          </a:bodyPr>
          <a:lstStyle/>
          <a:p>
            <a:r>
              <a:rPr lang="en-US" sz="2000" dirty="0" smtClean="0">
                <a:solidFill>
                  <a:srgbClr val="00B050"/>
                </a:solidFill>
              </a:rPr>
              <a:t>A person’s principles or standards of behavior</a:t>
            </a:r>
          </a:p>
          <a:p>
            <a:endParaRPr lang="en-US" sz="2000" dirty="0" smtClean="0">
              <a:solidFill>
                <a:srgbClr val="00B050"/>
              </a:solidFill>
            </a:endParaRPr>
          </a:p>
          <a:p>
            <a:r>
              <a:rPr lang="en-US" sz="2000" dirty="0" smtClean="0">
                <a:solidFill>
                  <a:srgbClr val="00B050"/>
                </a:solidFill>
              </a:rPr>
              <a:t>What a person judges to be important in life</a:t>
            </a:r>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24400" y="1828800"/>
            <a:ext cx="4038600" cy="2700813"/>
          </a:xfrm>
          <a:ln w="38100">
            <a:solidFill>
              <a:srgbClr val="7030A0"/>
            </a:solidFill>
          </a:ln>
        </p:spPr>
      </p:pic>
      <p:sp>
        <p:nvSpPr>
          <p:cNvPr id="7" name="TextBox 6"/>
          <p:cNvSpPr txBox="1"/>
          <p:nvPr/>
        </p:nvSpPr>
        <p:spPr>
          <a:xfrm>
            <a:off x="2590800" y="5007114"/>
            <a:ext cx="4191000" cy="707886"/>
          </a:xfrm>
          <a:prstGeom prst="rect">
            <a:avLst/>
          </a:prstGeom>
          <a:noFill/>
        </p:spPr>
        <p:txBody>
          <a:bodyPr wrap="square" rtlCol="0">
            <a:spAutoFit/>
          </a:bodyPr>
          <a:lstStyle/>
          <a:p>
            <a:r>
              <a:rPr lang="en-US" sz="2000" dirty="0" smtClean="0">
                <a:solidFill>
                  <a:srgbClr val="C00000"/>
                </a:solidFill>
                <a:sym typeface="Wingdings"/>
              </a:rPr>
              <a:t></a:t>
            </a:r>
            <a:r>
              <a:rPr lang="en-US" sz="2000" dirty="0" smtClean="0">
                <a:solidFill>
                  <a:srgbClr val="C00000"/>
                </a:solidFill>
              </a:rPr>
              <a:t>Activity</a:t>
            </a:r>
            <a:r>
              <a:rPr lang="en-US" sz="2000" dirty="0" smtClean="0">
                <a:solidFill>
                  <a:srgbClr val="C00000"/>
                </a:solidFill>
                <a:sym typeface="Wingdings"/>
              </a:rPr>
              <a:t></a:t>
            </a:r>
            <a:r>
              <a:rPr lang="en-US" sz="2000" dirty="0" smtClean="0">
                <a:solidFill>
                  <a:srgbClr val="C00000"/>
                </a:solidFill>
              </a:rPr>
              <a:t>:</a:t>
            </a:r>
            <a:r>
              <a:rPr lang="en-US" sz="2000" dirty="0" smtClean="0"/>
              <a:t> </a:t>
            </a:r>
            <a:r>
              <a:rPr lang="en-US" sz="2000" dirty="0"/>
              <a:t>Discover </a:t>
            </a:r>
            <a:r>
              <a:rPr lang="en-US" sz="2000" u="wavyHeavy" dirty="0">
                <a:uFill>
                  <a:solidFill>
                    <a:srgbClr val="C00000"/>
                  </a:solidFill>
                </a:uFill>
              </a:rPr>
              <a:t>Your</a:t>
            </a:r>
            <a:r>
              <a:rPr lang="en-US" sz="2000" dirty="0"/>
              <a:t> Values</a:t>
            </a:r>
          </a:p>
          <a:p>
            <a:endParaRPr lang="en-US" sz="2000" dirty="0"/>
          </a:p>
        </p:txBody>
      </p:sp>
    </p:spTree>
    <p:extLst>
      <p:ext uri="{BB962C8B-B14F-4D97-AF65-F5344CB8AC3E}">
        <p14:creationId xmlns:p14="http://schemas.microsoft.com/office/powerpoint/2010/main" val="19243601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7152" r="3921"/>
          <a:stretch/>
        </p:blipFill>
        <p:spPr>
          <a:xfrm>
            <a:off x="457200" y="953547"/>
            <a:ext cx="5041900" cy="3770853"/>
          </a:xfrm>
        </p:spPr>
      </p:pic>
      <p:pic>
        <p:nvPicPr>
          <p:cNvPr id="8" name="Picture Placeholder 7"/>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l="5181" r="5181"/>
          <a:stretch>
            <a:fillRect/>
          </a:stretch>
        </p:blipFill>
        <p:spPr>
          <a:xfrm>
            <a:off x="5638800" y="533400"/>
            <a:ext cx="2511881" cy="2103283"/>
          </a:xfrm>
          <a:prstGeom prst="rect">
            <a:avLst/>
          </a:prstGeom>
          <a:ln>
            <a:noFill/>
          </a:ln>
          <a:effectLst>
            <a:softEdge rad="112500"/>
          </a:effectLst>
        </p:spPr>
      </p:pic>
      <p:pic>
        <p:nvPicPr>
          <p:cNvPr id="9" name="Picture Placeholder 8"/>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l="5766" r="5766"/>
          <a:stretch>
            <a:fillRect/>
          </a:stretch>
        </p:blipFill>
        <p:spPr>
          <a:xfrm>
            <a:off x="5715000" y="3200400"/>
            <a:ext cx="2453525" cy="2054419"/>
          </a:xfrm>
          <a:prstGeom prst="rect">
            <a:avLst/>
          </a:prstGeom>
          <a:ln>
            <a:noFill/>
          </a:ln>
          <a:effectLst>
            <a:softEdge rad="112500"/>
          </a:effectLst>
        </p:spPr>
      </p:pic>
      <p:sp>
        <p:nvSpPr>
          <p:cNvPr id="6" name="Title 5"/>
          <p:cNvSpPr>
            <a:spLocks noGrp="1"/>
          </p:cNvSpPr>
          <p:nvPr>
            <p:ph type="title"/>
          </p:nvPr>
        </p:nvSpPr>
        <p:spPr>
          <a:xfrm>
            <a:off x="1600200" y="5592279"/>
            <a:ext cx="6078062" cy="579921"/>
          </a:xfrm>
        </p:spPr>
        <p:txBody>
          <a:bodyPr>
            <a:normAutofit fontScale="90000"/>
          </a:bodyPr>
          <a:lstStyle/>
          <a:p>
            <a:r>
              <a:rPr lang="en-US" dirty="0" smtClean="0"/>
              <a:t>What do </a:t>
            </a:r>
            <a:r>
              <a:rPr lang="en-US" i="1" dirty="0" smtClean="0"/>
              <a:t>Values</a:t>
            </a:r>
            <a:r>
              <a:rPr lang="en-US" dirty="0" smtClean="0"/>
              <a:t> have to do with </a:t>
            </a:r>
            <a:r>
              <a:rPr lang="en-US" i="1" dirty="0" smtClean="0"/>
              <a:t>Employment</a:t>
            </a:r>
            <a:r>
              <a:rPr lang="en-US" dirty="0" smtClean="0"/>
              <a:t>?</a:t>
            </a:r>
            <a:endParaRPr lang="en-US" dirty="0"/>
          </a:p>
        </p:txBody>
      </p:sp>
    </p:spTree>
    <p:extLst>
      <p:ext uri="{BB962C8B-B14F-4D97-AF65-F5344CB8AC3E}">
        <p14:creationId xmlns:p14="http://schemas.microsoft.com/office/powerpoint/2010/main" val="41847125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All Jobs Have Pro’s &amp; Con’s</a:t>
            </a:r>
            <a:br>
              <a:rPr lang="en-US" dirty="0" smtClean="0"/>
            </a:br>
            <a:r>
              <a:rPr lang="en-US" sz="2400" i="1" dirty="0" smtClean="0">
                <a:solidFill>
                  <a:srgbClr val="C00000"/>
                </a:solidFill>
              </a:rPr>
              <a:t>Dream Job versus Reality</a:t>
            </a:r>
            <a:endParaRPr lang="en-US" sz="2400" i="1" dirty="0">
              <a:solidFill>
                <a:srgbClr val="C000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55307" y="1676400"/>
            <a:ext cx="4633384" cy="34750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917770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447800"/>
          </a:xfrm>
        </p:spPr>
        <p:txBody>
          <a:bodyPr/>
          <a:lstStyle/>
          <a:p>
            <a:pPr algn="ctr"/>
            <a:r>
              <a:rPr lang="en-US" sz="4000" dirty="0" smtClean="0"/>
              <a:t>Are you going to </a:t>
            </a:r>
            <a:r>
              <a:rPr lang="en-US" sz="4000" u="dashHeavy" dirty="0" smtClean="0">
                <a:uFill>
                  <a:solidFill>
                    <a:srgbClr val="C00000"/>
                  </a:solidFill>
                </a:uFill>
              </a:rPr>
              <a:t>WORK</a:t>
            </a:r>
            <a:r>
              <a:rPr lang="en-US" sz="4000" dirty="0" smtClean="0"/>
              <a:t> </a:t>
            </a:r>
            <a:br>
              <a:rPr lang="en-US" sz="4000" dirty="0" smtClean="0"/>
            </a:br>
            <a:r>
              <a:rPr lang="en-US" sz="4000" dirty="0" smtClean="0"/>
              <a:t>for the right job?</a:t>
            </a:r>
            <a:endParaRPr lang="en-US" sz="4000" dirty="0"/>
          </a:p>
        </p:txBody>
      </p:sp>
      <p:pic>
        <p:nvPicPr>
          <p:cNvPr id="5" name="Content Placeholder 4"/>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6194" r="9245"/>
          <a:stretch/>
        </p:blipFill>
        <p:spPr>
          <a:xfrm>
            <a:off x="582543" y="2057400"/>
            <a:ext cx="3608457"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181600" y="2057400"/>
            <a:ext cx="3200400" cy="3194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4419600" y="3440668"/>
            <a:ext cx="533400" cy="369332"/>
          </a:xfrm>
          <a:prstGeom prst="rect">
            <a:avLst/>
          </a:prstGeom>
          <a:noFill/>
        </p:spPr>
        <p:txBody>
          <a:bodyPr wrap="square" rtlCol="0">
            <a:spAutoFit/>
          </a:bodyPr>
          <a:lstStyle/>
          <a:p>
            <a:r>
              <a:rPr lang="en-US" dirty="0" smtClean="0"/>
              <a:t>VS</a:t>
            </a:r>
            <a:endParaRPr lang="en-US" dirty="0"/>
          </a:p>
        </p:txBody>
      </p:sp>
    </p:spTree>
    <p:extLst>
      <p:ext uri="{BB962C8B-B14F-4D97-AF65-F5344CB8AC3E}">
        <p14:creationId xmlns:p14="http://schemas.microsoft.com/office/powerpoint/2010/main" val="12353409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9526" r="19526"/>
          <a:stretch/>
        </p:blipFill>
        <p:spPr>
          <a:xfrm>
            <a:off x="4762500" y="378600"/>
            <a:ext cx="3561446" cy="2677481"/>
          </a:xfrm>
          <a:prstGeom prst="rect">
            <a:avLst/>
          </a:prstGeom>
          <a:ln>
            <a:noFill/>
          </a:ln>
          <a:effectLst>
            <a:softEdge rad="112500"/>
          </a:effectLst>
        </p:spPr>
      </p:pic>
      <p:pic>
        <p:nvPicPr>
          <p:cNvPr id="8" name="Picture Placeholder 7"/>
          <p:cNvPicPr>
            <a:picLocks noGrp="1" noChangeAspect="1"/>
          </p:cNvPicPr>
          <p:nvPr>
            <p:ph type="pic" sz="quarter" idx="15"/>
          </p:nvPr>
        </p:nvPicPr>
        <p:blipFill rotWithShape="1">
          <a:blip r:embed="rId4" cstate="print">
            <a:extLst>
              <a:ext uri="{28A0092B-C50C-407E-A947-70E740481C1C}">
                <a14:useLocalDpi xmlns:a14="http://schemas.microsoft.com/office/drawing/2010/main" val="0"/>
              </a:ext>
            </a:extLst>
          </a:blip>
          <a:srcRect l="6439" r="6439"/>
          <a:stretch/>
        </p:blipFill>
        <p:spPr>
          <a:xfrm>
            <a:off x="1148959" y="520148"/>
            <a:ext cx="2064409" cy="1587658"/>
          </a:xfrm>
          <a:prstGeom prst="rect">
            <a:avLst/>
          </a:prstGeom>
          <a:ln>
            <a:noFill/>
          </a:ln>
          <a:effectLst>
            <a:softEdge rad="112500"/>
          </a:effectLst>
        </p:spPr>
      </p:pic>
      <p:pic>
        <p:nvPicPr>
          <p:cNvPr id="9" name="Picture Placeholder 8"/>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l="832" r="832"/>
          <a:stretch>
            <a:fillRect/>
          </a:stretch>
        </p:blipFill>
        <p:spPr>
          <a:xfrm>
            <a:off x="1821791" y="2590800"/>
            <a:ext cx="2064409" cy="1587658"/>
          </a:xfrm>
          <a:prstGeom prst="rect">
            <a:avLst/>
          </a:prstGeom>
          <a:ln>
            <a:noFill/>
          </a:ln>
          <a:effectLst>
            <a:softEdge rad="112500"/>
          </a:effectLst>
        </p:spPr>
      </p:pic>
      <p:pic>
        <p:nvPicPr>
          <p:cNvPr id="10" name="Picture Placeholder 9"/>
          <p:cNvPicPr>
            <a:picLocks noGrp="1" noChangeAspect="1"/>
          </p:cNvPicPr>
          <p:nvPr>
            <p:ph type="pic" sz="quarter" idx="17"/>
          </p:nvPr>
        </p:nvPicPr>
        <p:blipFill>
          <a:blip r:embed="rId6">
            <a:extLst>
              <a:ext uri="{28A0092B-C50C-407E-A947-70E740481C1C}">
                <a14:useLocalDpi xmlns:a14="http://schemas.microsoft.com/office/drawing/2010/main" val="0"/>
              </a:ext>
            </a:extLst>
          </a:blip>
          <a:stretch>
            <a:fillRect/>
          </a:stretch>
        </p:blipFill>
        <p:spPr>
          <a:xfrm>
            <a:off x="1112762" y="4692571"/>
            <a:ext cx="2057400" cy="1587658"/>
          </a:xfrm>
          <a:prstGeom prst="rect">
            <a:avLst/>
          </a:prstGeom>
          <a:ln>
            <a:noFill/>
          </a:ln>
          <a:effectLst>
            <a:softEdge rad="112500"/>
          </a:effectLst>
        </p:spPr>
      </p:pic>
      <p:pic>
        <p:nvPicPr>
          <p:cNvPr id="11" name="Picture Placeholder 10"/>
          <p:cNvPicPr>
            <a:picLocks noGrp="1" noChangeAspect="1"/>
          </p:cNvPicPr>
          <p:nvPr>
            <p:ph type="pic" sz="quarter" idx="18"/>
          </p:nvPr>
        </p:nvPicPr>
        <p:blipFill>
          <a:blip r:embed="rId7" cstate="print">
            <a:extLst>
              <a:ext uri="{28A0092B-C50C-407E-A947-70E740481C1C}">
                <a14:useLocalDpi xmlns:a14="http://schemas.microsoft.com/office/drawing/2010/main" val="0"/>
              </a:ext>
            </a:extLst>
          </a:blip>
          <a:srcRect l="6250" r="6250"/>
          <a:stretch>
            <a:fillRect/>
          </a:stretch>
        </p:blipFill>
        <p:spPr>
          <a:xfrm>
            <a:off x="4787900" y="3521151"/>
            <a:ext cx="3561446" cy="2677481"/>
          </a:xfrm>
        </p:spPr>
      </p:pic>
      <p:sp>
        <p:nvSpPr>
          <p:cNvPr id="12" name="TextBox 11"/>
          <p:cNvSpPr txBox="1"/>
          <p:nvPr/>
        </p:nvSpPr>
        <p:spPr>
          <a:xfrm>
            <a:off x="6019800" y="381000"/>
            <a:ext cx="2362200" cy="3693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smtClean="0"/>
              <a:t>Apartments/Housing</a:t>
            </a:r>
            <a:endParaRPr lang="en-US" dirty="0"/>
          </a:p>
        </p:txBody>
      </p:sp>
      <p:sp>
        <p:nvSpPr>
          <p:cNvPr id="13" name="TextBox 12"/>
          <p:cNvSpPr txBox="1"/>
          <p:nvPr/>
        </p:nvSpPr>
        <p:spPr>
          <a:xfrm>
            <a:off x="5181600" y="5791200"/>
            <a:ext cx="3048000" cy="3693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smtClean="0"/>
              <a:t>Cell, internet, clothes etc.</a:t>
            </a:r>
            <a:endParaRPr lang="en-US" dirty="0"/>
          </a:p>
        </p:txBody>
      </p:sp>
      <p:sp>
        <p:nvSpPr>
          <p:cNvPr id="14" name="TextBox 13"/>
          <p:cNvSpPr txBox="1"/>
          <p:nvPr/>
        </p:nvSpPr>
        <p:spPr>
          <a:xfrm rot="20634544">
            <a:off x="1036514" y="597804"/>
            <a:ext cx="1066800" cy="3693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smtClean="0"/>
              <a:t>Utilities</a:t>
            </a:r>
            <a:endParaRPr lang="en-US" dirty="0"/>
          </a:p>
        </p:txBody>
      </p:sp>
      <p:sp>
        <p:nvSpPr>
          <p:cNvPr id="15" name="TextBox 14"/>
          <p:cNvSpPr txBox="1"/>
          <p:nvPr/>
        </p:nvSpPr>
        <p:spPr>
          <a:xfrm rot="1594255">
            <a:off x="2973703" y="2873683"/>
            <a:ext cx="1600200" cy="3693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smtClean="0"/>
              <a:t>Food/Extras</a:t>
            </a:r>
            <a:endParaRPr lang="en-US" dirty="0"/>
          </a:p>
        </p:txBody>
      </p:sp>
      <p:sp>
        <p:nvSpPr>
          <p:cNvPr id="16" name="TextBox 15"/>
          <p:cNvSpPr txBox="1"/>
          <p:nvPr/>
        </p:nvSpPr>
        <p:spPr>
          <a:xfrm rot="20229589">
            <a:off x="603641" y="4730478"/>
            <a:ext cx="1676400" cy="369332"/>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smtClean="0"/>
              <a:t>Transportation</a:t>
            </a:r>
            <a:endParaRPr lang="en-US" dirty="0"/>
          </a:p>
        </p:txBody>
      </p:sp>
    </p:spTree>
    <p:extLst>
      <p:ext uri="{BB962C8B-B14F-4D97-AF65-F5344CB8AC3E}">
        <p14:creationId xmlns:p14="http://schemas.microsoft.com/office/powerpoint/2010/main" val="7842225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encil">
  <a:themeElements>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
      <a:clrScheme name="Default Design 15">
        <a:dk1>
          <a:srgbClr val="0E2F67"/>
        </a:dk1>
        <a:lt1>
          <a:srgbClr val="FFFFFF"/>
        </a:lt1>
        <a:dk2>
          <a:srgbClr val="0E6224"/>
        </a:dk2>
        <a:lt2>
          <a:srgbClr val="7ACCE6"/>
        </a:lt2>
        <a:accent1>
          <a:srgbClr val="745D4A"/>
        </a:accent1>
        <a:accent2>
          <a:srgbClr val="E28000"/>
        </a:accent2>
        <a:accent3>
          <a:srgbClr val="FFFFFF"/>
        </a:accent3>
        <a:accent4>
          <a:srgbClr val="0A2757"/>
        </a:accent4>
        <a:accent5>
          <a:srgbClr val="BCB6B1"/>
        </a:accent5>
        <a:accent6>
          <a:srgbClr val="CD7300"/>
        </a:accent6>
        <a:hlink>
          <a:srgbClr val="FFAB2D"/>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4">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6" id="{CDF1CE40-D12A-4BBA-8E29-FD301E3A737A}" vid="{E44D8D76-07A2-4151-9426-1A858C999D6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Pencil</Template>
  <TotalTime>1232</TotalTime>
  <Words>1398</Words>
  <Application>Microsoft Office PowerPoint</Application>
  <PresentationFormat>On-screen Show (4:3)</PresentationFormat>
  <Paragraphs>105</Paragraphs>
  <Slides>14</Slides>
  <Notes>14</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Pencil</vt:lpstr>
      <vt:lpstr>Theme4</vt:lpstr>
      <vt:lpstr>Career Exploration</vt:lpstr>
      <vt:lpstr>PowerPoint Presentation</vt:lpstr>
      <vt:lpstr>Hobbies &amp; Interests EXAMPLES:</vt:lpstr>
      <vt:lpstr>PowerPoint Presentation</vt:lpstr>
      <vt:lpstr>What are Values?</vt:lpstr>
      <vt:lpstr>What do Values have to do with Employment?</vt:lpstr>
      <vt:lpstr>All Jobs Have Pro’s &amp; Con’s Dream Job versus Reality</vt:lpstr>
      <vt:lpstr>Are you going to WORK  for the right job?</vt:lpstr>
      <vt:lpstr>PowerPoint Presentation</vt:lpstr>
      <vt:lpstr>Total Potential Monthly Cost to Live!</vt:lpstr>
      <vt:lpstr>What do I do now?</vt:lpstr>
      <vt:lpstr>PowerPoint Presentation</vt:lpstr>
      <vt:lpstr>How can my VR Counselor help me with Career Exploration?</vt:lpstr>
      <vt:lpstr>Workshop 3: Reflection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Exploration</dc:title>
  <dc:creator>Admin</dc:creator>
  <cp:lastModifiedBy>Rachel Anderson</cp:lastModifiedBy>
  <cp:revision>59</cp:revision>
  <dcterms:created xsi:type="dcterms:W3CDTF">2014-06-26T21:08:20Z</dcterms:created>
  <dcterms:modified xsi:type="dcterms:W3CDTF">2015-10-16T19:23:45Z</dcterms:modified>
</cp:coreProperties>
</file>