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90" r:id="rId2"/>
  </p:sldMasterIdLst>
  <p:notesMasterIdLst>
    <p:notesMasterId r:id="rId15"/>
  </p:notesMasterIdLst>
  <p:sldIdLst>
    <p:sldId id="256" r:id="rId3"/>
    <p:sldId id="257" r:id="rId4"/>
    <p:sldId id="258" r:id="rId5"/>
    <p:sldId id="261" r:id="rId6"/>
    <p:sldId id="262" r:id="rId7"/>
    <p:sldId id="260" r:id="rId8"/>
    <p:sldId id="263" r:id="rId9"/>
    <p:sldId id="259" r:id="rId10"/>
    <p:sldId id="264" r:id="rId11"/>
    <p:sldId id="265" r:id="rId12"/>
    <p:sldId id="266"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808" autoAdjust="0"/>
  </p:normalViewPr>
  <p:slideViewPr>
    <p:cSldViewPr>
      <p:cViewPr varScale="1">
        <p:scale>
          <a:sx n="77" d="100"/>
          <a:sy n="77" d="100"/>
        </p:scale>
        <p:origin x="-102"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BB45DC-8A69-47AE-ABB8-C44AA66F75C2}" type="datetimeFigureOut">
              <a:rPr lang="en-US" smtClean="0"/>
              <a:t>10/16/2015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B74131-EBC2-41F6-9788-178C9A66D654}" type="slidenum">
              <a:rPr lang="en-US" smtClean="0"/>
              <a:t>‹#›</a:t>
            </a:fld>
            <a:endParaRPr lang="en-US"/>
          </a:p>
        </p:txBody>
      </p:sp>
    </p:spTree>
    <p:extLst>
      <p:ext uri="{BB962C8B-B14F-4D97-AF65-F5344CB8AC3E}">
        <p14:creationId xmlns:p14="http://schemas.microsoft.com/office/powerpoint/2010/main" val="4113510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objective of this workshop is to review all of the concepts discussed throughout the ten workshops. This workshop also provides an opportunity to discuss the ADA and an employee’s responsibility when accommodations are needed. Disability disclosure is defined, but not pressed too much to prevent an uncomfortable situation for any workshop participants. Terminating a group relationship is important and meaningful. This workshop allows an opportunity to celebrate the completion of the workshops and make plans for moving forward with the VR process for any interested youth.</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Jeopardy game is a great way to have fun, give prizes and review JRW material. A Pre-made version is provide in the material and activities.</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87B74131-EBC2-41F6-9788-178C9A66D654}" type="slidenum">
              <a:rPr lang="en-US" smtClean="0"/>
              <a:t>1</a:t>
            </a:fld>
            <a:endParaRPr lang="en-US"/>
          </a:p>
        </p:txBody>
      </p:sp>
    </p:spTree>
    <p:extLst>
      <p:ext uri="{BB962C8B-B14F-4D97-AF65-F5344CB8AC3E}">
        <p14:creationId xmlns:p14="http://schemas.microsoft.com/office/powerpoint/2010/main" val="2763030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 out certificates. Discuss how they can be used for their portfolio,</a:t>
            </a:r>
            <a:r>
              <a:rPr lang="en-US" baseline="0" dirty="0" smtClean="0"/>
              <a:t> add to their resume, and reference continually to build on skills.</a:t>
            </a:r>
            <a:endParaRPr lang="en-US" dirty="0"/>
          </a:p>
        </p:txBody>
      </p:sp>
      <p:sp>
        <p:nvSpPr>
          <p:cNvPr id="4" name="Slide Number Placeholder 3"/>
          <p:cNvSpPr>
            <a:spLocks noGrp="1"/>
          </p:cNvSpPr>
          <p:nvPr>
            <p:ph type="sldNum" sz="quarter" idx="10"/>
          </p:nvPr>
        </p:nvSpPr>
        <p:spPr/>
        <p:txBody>
          <a:bodyPr/>
          <a:lstStyle/>
          <a:p>
            <a:fld id="{87B74131-EBC2-41F6-9788-178C9A66D654}" type="slidenum">
              <a:rPr lang="en-US" smtClean="0"/>
              <a:t>11</a:t>
            </a:fld>
            <a:endParaRPr lang="en-US"/>
          </a:p>
        </p:txBody>
      </p:sp>
    </p:spTree>
    <p:extLst>
      <p:ext uri="{BB962C8B-B14F-4D97-AF65-F5344CB8AC3E}">
        <p14:creationId xmlns:p14="http://schemas.microsoft.com/office/powerpoint/2010/main" val="3746849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74131-EBC2-41F6-9788-178C9A66D654}" type="slidenum">
              <a:rPr lang="en-US" smtClean="0"/>
              <a:t>12</a:t>
            </a:fld>
            <a:endParaRPr lang="en-US"/>
          </a:p>
        </p:txBody>
      </p:sp>
    </p:spTree>
    <p:extLst>
      <p:ext uri="{BB962C8B-B14F-4D97-AF65-F5344CB8AC3E}">
        <p14:creationId xmlns:p14="http://schemas.microsoft.com/office/powerpoint/2010/main" val="1763765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major topics of the</a:t>
            </a:r>
            <a:r>
              <a:rPr lang="en-US" baseline="0" dirty="0" smtClean="0"/>
              <a:t> last 10 Weeks…</a:t>
            </a:r>
            <a:endParaRPr lang="en-US" dirty="0"/>
          </a:p>
        </p:txBody>
      </p:sp>
      <p:sp>
        <p:nvSpPr>
          <p:cNvPr id="4" name="Slide Number Placeholder 3"/>
          <p:cNvSpPr>
            <a:spLocks noGrp="1"/>
          </p:cNvSpPr>
          <p:nvPr>
            <p:ph type="sldNum" sz="quarter" idx="10"/>
          </p:nvPr>
        </p:nvSpPr>
        <p:spPr/>
        <p:txBody>
          <a:bodyPr/>
          <a:lstStyle/>
          <a:p>
            <a:fld id="{87B74131-EBC2-41F6-9788-178C9A66D654}" type="slidenum">
              <a:rPr lang="en-US" smtClean="0"/>
              <a:t>2</a:t>
            </a:fld>
            <a:endParaRPr lang="en-US"/>
          </a:p>
        </p:txBody>
      </p:sp>
    </p:spTree>
    <p:extLst>
      <p:ext uri="{BB962C8B-B14F-4D97-AF65-F5344CB8AC3E}">
        <p14:creationId xmlns:p14="http://schemas.microsoft.com/office/powerpoint/2010/main" val="1425301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p>
          <a:p>
            <a:r>
              <a:rPr lang="en-US" dirty="0" smtClean="0"/>
              <a:t>A person qualifies as having a disability under the Americans with Disabilities Act (ADA) if they meet at least one of the following three conditions:</a:t>
            </a:r>
          </a:p>
          <a:p>
            <a:pPr marL="0" indent="0">
              <a:buFont typeface="+mj-lt"/>
              <a:buNone/>
            </a:pPr>
            <a:r>
              <a:rPr lang="en-US" dirty="0" smtClean="0"/>
              <a:t>1.</a:t>
            </a:r>
            <a:r>
              <a:rPr lang="en-US" baseline="0" dirty="0" smtClean="0"/>
              <a:t> </a:t>
            </a:r>
            <a:r>
              <a:rPr lang="en-US" dirty="0" smtClean="0"/>
              <a:t>A physical or mental impairment that substantially 	limits one or more major life activities</a:t>
            </a:r>
          </a:p>
          <a:p>
            <a:pPr marL="0" indent="0">
              <a:buFont typeface="+mj-lt"/>
              <a:buNone/>
            </a:pPr>
            <a:r>
              <a:rPr lang="en-US" dirty="0" smtClean="0"/>
              <a:t>2. A record of such impairment</a:t>
            </a:r>
          </a:p>
          <a:p>
            <a:pPr marL="0" indent="0">
              <a:buFont typeface="+mj-lt"/>
              <a:buNone/>
            </a:pPr>
            <a:r>
              <a:rPr lang="en-US" dirty="0" smtClean="0"/>
              <a:t>3. A perception by others as having an impairment</a:t>
            </a:r>
          </a:p>
        </p:txBody>
      </p:sp>
      <p:sp>
        <p:nvSpPr>
          <p:cNvPr id="4" name="Slide Number Placeholder 3"/>
          <p:cNvSpPr>
            <a:spLocks noGrp="1"/>
          </p:cNvSpPr>
          <p:nvPr>
            <p:ph type="sldNum" sz="quarter" idx="10"/>
          </p:nvPr>
        </p:nvSpPr>
        <p:spPr/>
        <p:txBody>
          <a:bodyPr/>
          <a:lstStyle/>
          <a:p>
            <a:fld id="{87B74131-EBC2-41F6-9788-178C9A66D654}" type="slidenum">
              <a:rPr lang="en-US" smtClean="0"/>
              <a:t>3</a:t>
            </a:fld>
            <a:endParaRPr lang="en-US"/>
          </a:p>
        </p:txBody>
      </p:sp>
    </p:spTree>
    <p:extLst>
      <p:ext uri="{BB962C8B-B14F-4D97-AF65-F5344CB8AC3E}">
        <p14:creationId xmlns:p14="http://schemas.microsoft.com/office/powerpoint/2010/main" val="3038903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a few weeks ago when we used </a:t>
            </a:r>
            <a:r>
              <a:rPr lang="en-US" baseline="0" dirty="0" smtClean="0"/>
              <a:t>a Custodial worker as </a:t>
            </a:r>
            <a:r>
              <a:rPr lang="en-US" baseline="0" dirty="0" smtClean="0"/>
              <a:t>an example. Lets do that again. What if this man needed accommodations to do his job?</a:t>
            </a:r>
          </a:p>
          <a:p>
            <a:endParaRPr lang="en-US" baseline="0" dirty="0" smtClean="0"/>
          </a:p>
          <a:p>
            <a:r>
              <a:rPr lang="en-US" dirty="0" smtClean="0"/>
              <a:t>Possible Activity: Pass</a:t>
            </a:r>
            <a:r>
              <a:rPr lang="en-US" baseline="0" dirty="0" smtClean="0"/>
              <a:t> </a:t>
            </a:r>
            <a:r>
              <a:rPr lang="en-US" baseline="0" dirty="0" smtClean="0"/>
              <a:t>out the “Accommodations worksheet,” ask the students to get into groups and assign them a disability category from the work sheet (see the list on the PPT). Ask each group to select a spokesperson. Give them 5-7 minutes to read the accommodations for their assigned disability category ask them to select 2-3 accommodations and come up with 1-2 ideas on their own.</a:t>
            </a:r>
          </a:p>
          <a:p>
            <a:endParaRPr lang="en-US" baseline="0" dirty="0" smtClean="0"/>
          </a:p>
          <a:p>
            <a:r>
              <a:rPr lang="en-US" baseline="0" dirty="0" smtClean="0"/>
              <a:t>If there is not time</a:t>
            </a:r>
          </a:p>
          <a:p>
            <a:endParaRPr lang="en-US" baseline="0" dirty="0" smtClean="0"/>
          </a:p>
          <a:p>
            <a:r>
              <a:rPr lang="en-US" baseline="0" dirty="0" smtClean="0"/>
              <a:t>Pass out the worksheets and review a few accommodations for each disability category. You could ask a volunteer to read one of the accommodations.  </a:t>
            </a:r>
          </a:p>
          <a:p>
            <a:endParaRPr lang="en-US" dirty="0"/>
          </a:p>
        </p:txBody>
      </p:sp>
      <p:sp>
        <p:nvSpPr>
          <p:cNvPr id="4" name="Slide Number Placeholder 3"/>
          <p:cNvSpPr>
            <a:spLocks noGrp="1"/>
          </p:cNvSpPr>
          <p:nvPr>
            <p:ph type="sldNum" sz="quarter" idx="10"/>
          </p:nvPr>
        </p:nvSpPr>
        <p:spPr/>
        <p:txBody>
          <a:bodyPr/>
          <a:lstStyle/>
          <a:p>
            <a:fld id="{87B74131-EBC2-41F6-9788-178C9A66D654}" type="slidenum">
              <a:rPr lang="en-US" smtClean="0"/>
              <a:t>4</a:t>
            </a:fld>
            <a:endParaRPr lang="en-US"/>
          </a:p>
        </p:txBody>
      </p:sp>
    </p:spTree>
    <p:extLst>
      <p:ext uri="{BB962C8B-B14F-4D97-AF65-F5344CB8AC3E}">
        <p14:creationId xmlns:p14="http://schemas.microsoft.com/office/powerpoint/2010/main" val="1725177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74131-EBC2-41F6-9788-178C9A66D654}" type="slidenum">
              <a:rPr lang="en-US" smtClean="0"/>
              <a:t>5</a:t>
            </a:fld>
            <a:endParaRPr lang="en-US"/>
          </a:p>
        </p:txBody>
      </p:sp>
    </p:spTree>
    <p:extLst>
      <p:ext uri="{BB962C8B-B14F-4D97-AF65-F5344CB8AC3E}">
        <p14:creationId xmlns:p14="http://schemas.microsoft.com/office/powerpoint/2010/main" val="3780062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the responsibilities</a:t>
            </a:r>
            <a:r>
              <a:rPr lang="en-US" baseline="0" dirty="0" smtClean="0"/>
              <a:t> of employment and the consequences of not being a responsible employee.</a:t>
            </a:r>
            <a:endParaRPr lang="en-US" dirty="0"/>
          </a:p>
        </p:txBody>
      </p:sp>
      <p:sp>
        <p:nvSpPr>
          <p:cNvPr id="4" name="Slide Number Placeholder 3"/>
          <p:cNvSpPr>
            <a:spLocks noGrp="1"/>
          </p:cNvSpPr>
          <p:nvPr>
            <p:ph type="sldNum" sz="quarter" idx="10"/>
          </p:nvPr>
        </p:nvSpPr>
        <p:spPr/>
        <p:txBody>
          <a:bodyPr/>
          <a:lstStyle/>
          <a:p>
            <a:fld id="{87B74131-EBC2-41F6-9788-178C9A66D654}" type="slidenum">
              <a:rPr lang="en-US" smtClean="0"/>
              <a:t>6</a:t>
            </a:fld>
            <a:endParaRPr lang="en-US"/>
          </a:p>
        </p:txBody>
      </p:sp>
    </p:spTree>
    <p:extLst>
      <p:ext uri="{BB962C8B-B14F-4D97-AF65-F5344CB8AC3E}">
        <p14:creationId xmlns:p14="http://schemas.microsoft.com/office/powerpoint/2010/main" val="486695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endParaRPr lang="en-US" sz="1000" kern="1200" dirty="0" smtClean="0">
              <a:solidFill>
                <a:schemeClr val="tx1"/>
              </a:solidFill>
              <a:latin typeface="+mn-lt"/>
              <a:ea typeface="+mn-ea"/>
              <a:cs typeface="+mn-cs"/>
            </a:endParaRPr>
          </a:p>
          <a:p>
            <a:pPr marL="0" indent="0" algn="l">
              <a:buFont typeface="Arial" panose="020B0604020202020204" pitchFamily="34" charset="0"/>
              <a:buNone/>
            </a:pPr>
            <a:r>
              <a:rPr lang="en-US" sz="1000" kern="1200" dirty="0" smtClean="0">
                <a:solidFill>
                  <a:schemeClr val="tx1"/>
                </a:solidFill>
                <a:latin typeface="+mn-lt"/>
                <a:ea typeface="+mn-ea"/>
                <a:cs typeface="+mn-cs"/>
              </a:rPr>
              <a:t>Many people lose their job because they do not ask for help, or get the accommodations they need to be successful. Discuss</a:t>
            </a:r>
            <a:r>
              <a:rPr lang="en-US" sz="1000" kern="1200" baseline="0" dirty="0" smtClean="0">
                <a:solidFill>
                  <a:schemeClr val="tx1"/>
                </a:solidFill>
                <a:latin typeface="+mn-lt"/>
                <a:ea typeface="+mn-ea"/>
                <a:cs typeface="+mn-cs"/>
              </a:rPr>
              <a:t> how we all have barriers and all need help. Use examples or personal stories to make it real</a:t>
            </a:r>
            <a:r>
              <a:rPr lang="en-US" sz="1000" kern="1200" baseline="0" dirty="0" smtClean="0">
                <a:solidFill>
                  <a:schemeClr val="tx1"/>
                </a:solidFill>
                <a:latin typeface="+mn-lt"/>
                <a:ea typeface="+mn-ea"/>
                <a:cs typeface="+mn-cs"/>
              </a:rPr>
              <a:t>. The teacher or VR Counselor could provide real examples of when they had to ask for help in school or work.</a:t>
            </a:r>
            <a:endParaRPr lang="en-US" sz="1000" kern="1200" dirty="0" smtClean="0">
              <a:solidFill>
                <a:schemeClr val="tx1"/>
              </a:solidFill>
              <a:latin typeface="+mn-lt"/>
              <a:ea typeface="+mn-ea"/>
              <a:cs typeface="+mn-cs"/>
            </a:endParaRPr>
          </a:p>
          <a:p>
            <a:endParaRPr lang="en-US" sz="10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7B74131-EBC2-41F6-9788-178C9A66D654}" type="slidenum">
              <a:rPr lang="en-US" smtClean="0"/>
              <a:t>8</a:t>
            </a:fld>
            <a:endParaRPr lang="en-US"/>
          </a:p>
        </p:txBody>
      </p:sp>
    </p:spTree>
    <p:extLst>
      <p:ext uri="{BB962C8B-B14F-4D97-AF65-F5344CB8AC3E}">
        <p14:creationId xmlns:p14="http://schemas.microsoft.com/office/powerpoint/2010/main" val="520531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ways to stay</a:t>
            </a:r>
            <a:r>
              <a:rPr lang="en-US" baseline="0" dirty="0" smtClean="0"/>
              <a:t> motivated. School and work aren't always easy. That’s why its important to utilize the steps of this workshop to gain all the skills possible to help with employment success.</a:t>
            </a:r>
          </a:p>
          <a:p>
            <a:endParaRPr lang="en-US" baseline="0" dirty="0" smtClean="0"/>
          </a:p>
          <a:p>
            <a:r>
              <a:rPr lang="en-US" baseline="0" dirty="0" smtClean="0"/>
              <a:t>A Jeopardy game is available in the activities for you to play for prizes and full workshop review.</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7B74131-EBC2-41F6-9788-178C9A66D654}" type="slidenum">
              <a:rPr lang="en-US" smtClean="0"/>
              <a:t>9</a:t>
            </a:fld>
            <a:endParaRPr lang="en-US"/>
          </a:p>
        </p:txBody>
      </p:sp>
    </p:spTree>
    <p:extLst>
      <p:ext uri="{BB962C8B-B14F-4D97-AF65-F5344CB8AC3E}">
        <p14:creationId xmlns:p14="http://schemas.microsoft.com/office/powerpoint/2010/main" val="2783862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74131-EBC2-41F6-9788-178C9A66D654}" type="slidenum">
              <a:rPr lang="en-US" smtClean="0"/>
              <a:t>10</a:t>
            </a:fld>
            <a:endParaRPr lang="en-US"/>
          </a:p>
        </p:txBody>
      </p:sp>
    </p:spTree>
    <p:extLst>
      <p:ext uri="{BB962C8B-B14F-4D97-AF65-F5344CB8AC3E}">
        <p14:creationId xmlns:p14="http://schemas.microsoft.com/office/powerpoint/2010/main" val="19527326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IMG_21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09613"/>
            <a:ext cx="9144000" cy="756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Rectangle 2"/>
          <p:cNvSpPr>
            <a:spLocks noGrp="1" noChangeArrowheads="1"/>
          </p:cNvSpPr>
          <p:nvPr>
            <p:ph type="ctrTitle"/>
          </p:nvPr>
        </p:nvSpPr>
        <p:spPr>
          <a:xfrm>
            <a:off x="685800" y="849313"/>
            <a:ext cx="7772400" cy="1143000"/>
          </a:xfrm>
        </p:spPr>
        <p:txBody>
          <a:bodyPr/>
          <a:lstStyle>
            <a:lvl1pPr>
              <a:defRPr/>
            </a:lvl1pPr>
          </a:lstStyle>
          <a:p>
            <a:pPr lvl="0"/>
            <a:r>
              <a:rPr lang="en-US" noProof="0" smtClean="0"/>
              <a:t>Click to edit Master title style</a:t>
            </a:r>
          </a:p>
        </p:txBody>
      </p:sp>
      <p:sp>
        <p:nvSpPr>
          <p:cNvPr id="25603" name="Rectangle 3"/>
          <p:cNvSpPr>
            <a:spLocks noGrp="1" noChangeArrowheads="1"/>
          </p:cNvSpPr>
          <p:nvPr>
            <p:ph type="subTitle" idx="1"/>
          </p:nvPr>
        </p:nvSpPr>
        <p:spPr>
          <a:xfrm>
            <a:off x="1371600" y="2449513"/>
            <a:ext cx="6400800" cy="1752600"/>
          </a:xfrm>
        </p:spPr>
        <p:txBody>
          <a:bodyPr/>
          <a:lstStyle>
            <a:lvl1pPr marL="0" indent="0" algn="ctr">
              <a:buFontTx/>
              <a:buNone/>
              <a:defRPr/>
            </a:lvl1pPr>
          </a:lstStyle>
          <a:p>
            <a:pPr lvl="0"/>
            <a:r>
              <a:rPr lang="en-US" noProof="0" smtClean="0"/>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smtClean="0"/>
            </a:lvl1pPr>
          </a:lstStyle>
          <a:p>
            <a:fld id="{AB9215D8-6EBD-46A8-A002-B7E5A95290A2}" type="datetimeFigureOut">
              <a:rPr lang="en-US" smtClean="0"/>
              <a:t>10/16/2015</a:t>
            </a:fld>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smtClean="0"/>
            </a:lvl1pPr>
          </a:lstStyle>
          <a:p>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smtClean="0"/>
            </a:lvl1pPr>
          </a:lstStyle>
          <a:p>
            <a:fld id="{16C8495C-E22A-4C43-A264-948836A9E61D}" type="slidenum">
              <a:rPr lang="en-US" smtClean="0"/>
              <a:t>‹#›</a:t>
            </a:fld>
            <a:endParaRPr lang="en-US"/>
          </a:p>
        </p:txBody>
      </p:sp>
    </p:spTree>
    <p:extLst>
      <p:ext uri="{BB962C8B-B14F-4D97-AF65-F5344CB8AC3E}">
        <p14:creationId xmlns:p14="http://schemas.microsoft.com/office/powerpoint/2010/main" val="2668831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299829F2-9BB7-455D-813A-E79DAA0EAB7E}" type="datetimeFigureOut">
              <a:rPr lang="en-US" smtClean="0"/>
              <a:t>10/16/2015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88B6E8D-4023-40C4-A749-19A9887B98AB}" type="slidenum">
              <a:rPr lang="en-US" smtClean="0"/>
              <a:t>‹#›</a:t>
            </a:fld>
            <a:endParaRPr lang="en-US"/>
          </a:p>
        </p:txBody>
      </p:sp>
    </p:spTree>
    <p:extLst>
      <p:ext uri="{BB962C8B-B14F-4D97-AF65-F5344CB8AC3E}">
        <p14:creationId xmlns:p14="http://schemas.microsoft.com/office/powerpoint/2010/main" val="54612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299829F2-9BB7-455D-813A-E79DAA0EAB7E}" type="datetimeFigureOut">
              <a:rPr lang="en-US" smtClean="0"/>
              <a:t>10/16/2015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88B6E8D-4023-40C4-A749-19A9887B98AB}" type="slidenum">
              <a:rPr lang="en-US" smtClean="0"/>
              <a:t>‹#›</a:t>
            </a:fld>
            <a:endParaRPr lang="en-US"/>
          </a:p>
        </p:txBody>
      </p:sp>
    </p:spTree>
    <p:extLst>
      <p:ext uri="{BB962C8B-B14F-4D97-AF65-F5344CB8AC3E}">
        <p14:creationId xmlns:p14="http://schemas.microsoft.com/office/powerpoint/2010/main" val="54985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r>
              <a:rPr lang="en-US" noProof="0" smtClean="0"/>
              <a:t>Click icon to add table</a:t>
            </a:r>
            <a:endParaRPr lang="en-GB" noProof="0" smtClean="0"/>
          </a:p>
        </p:txBody>
      </p:sp>
      <p:sp>
        <p:nvSpPr>
          <p:cNvPr id="4" name="Rectangle 4"/>
          <p:cNvSpPr>
            <a:spLocks noGrp="1" noChangeArrowheads="1"/>
          </p:cNvSpPr>
          <p:nvPr>
            <p:ph type="dt" sz="half" idx="10"/>
          </p:nvPr>
        </p:nvSpPr>
        <p:spPr>
          <a:ln/>
        </p:spPr>
        <p:txBody>
          <a:bodyPr/>
          <a:lstStyle>
            <a:lvl1pPr>
              <a:defRPr/>
            </a:lvl1pPr>
          </a:lstStyle>
          <a:p>
            <a:fld id="{299829F2-9BB7-455D-813A-E79DAA0EAB7E}" type="datetimeFigureOut">
              <a:rPr lang="en-US" smtClean="0"/>
              <a:t>10/16/2015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88B6E8D-4023-40C4-A749-19A9887B98AB}" type="slidenum">
              <a:rPr lang="en-US" smtClean="0"/>
              <a:t>‹#›</a:t>
            </a:fld>
            <a:endParaRPr lang="en-US"/>
          </a:p>
        </p:txBody>
      </p:sp>
    </p:spTree>
    <p:extLst>
      <p:ext uri="{BB962C8B-B14F-4D97-AF65-F5344CB8AC3E}">
        <p14:creationId xmlns:p14="http://schemas.microsoft.com/office/powerpoint/2010/main" val="3353190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299829F2-9BB7-455D-813A-E79DAA0EAB7E}" type="datetimeFigureOut">
              <a:rPr lang="en-US" smtClean="0"/>
              <a:t>10/16/2015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88B6E8D-4023-40C4-A749-19A9887B98AB}" type="slidenum">
              <a:rPr lang="en-US" smtClean="0"/>
              <a:t>‹#›</a:t>
            </a:fld>
            <a:endParaRPr lang="en-US"/>
          </a:p>
        </p:txBody>
      </p:sp>
    </p:spTree>
    <p:extLst>
      <p:ext uri="{BB962C8B-B14F-4D97-AF65-F5344CB8AC3E}">
        <p14:creationId xmlns:p14="http://schemas.microsoft.com/office/powerpoint/2010/main" val="2977603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Five Pictures">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3318326" y="436317"/>
            <a:ext cx="3561447"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1" name="Picture Placeholder 10"/>
          <p:cNvSpPr>
            <a:spLocks noGrp="1"/>
          </p:cNvSpPr>
          <p:nvPr>
            <p:ph type="pic" sz="quarter" idx="15"/>
          </p:nvPr>
        </p:nvSpPr>
        <p:spPr>
          <a:xfrm>
            <a:off x="759769" y="538233"/>
            <a:ext cx="2064409"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3" name="Picture Placeholder 12"/>
          <p:cNvSpPr>
            <a:spLocks noGrp="1"/>
          </p:cNvSpPr>
          <p:nvPr>
            <p:ph type="pic" sz="quarter" idx="16"/>
          </p:nvPr>
        </p:nvSpPr>
        <p:spPr>
          <a:xfrm>
            <a:off x="759769" y="2631870"/>
            <a:ext cx="2064409"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5" name="Picture Placeholder 14"/>
          <p:cNvSpPr>
            <a:spLocks noGrp="1"/>
          </p:cNvSpPr>
          <p:nvPr>
            <p:ph type="pic" sz="quarter" idx="17"/>
          </p:nvPr>
        </p:nvSpPr>
        <p:spPr>
          <a:xfrm>
            <a:off x="759769" y="4725509"/>
            <a:ext cx="2064409"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21" name="Picture Placeholder 20"/>
          <p:cNvSpPr>
            <a:spLocks noGrp="1"/>
          </p:cNvSpPr>
          <p:nvPr>
            <p:ph type="pic" sz="quarter" idx="18"/>
          </p:nvPr>
        </p:nvSpPr>
        <p:spPr>
          <a:xfrm>
            <a:off x="3318326" y="3619783"/>
            <a:ext cx="3561447"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143" y="1"/>
            <a:ext cx="9141714" cy="6858000"/>
          </a:xfrm>
          <a:prstGeom prst="rect">
            <a:avLst/>
          </a:prstGeom>
        </p:spPr>
      </p:pic>
      <p:sp>
        <p:nvSpPr>
          <p:cNvPr id="2" name="Title 1"/>
          <p:cNvSpPr>
            <a:spLocks noGrp="1"/>
          </p:cNvSpPr>
          <p:nvPr>
            <p:ph type="ctrTitle"/>
          </p:nvPr>
        </p:nvSpPr>
        <p:spPr>
          <a:xfrm>
            <a:off x="628650" y="533400"/>
            <a:ext cx="6343650" cy="1828800"/>
          </a:xfrm>
        </p:spPr>
        <p:txBody>
          <a:bodyPr anchor="b">
            <a:normAutofit/>
          </a:bodyPr>
          <a:lstStyle>
            <a:lvl1pPr algn="l">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628650" y="2438400"/>
            <a:ext cx="531495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9215D8-6EBD-46A8-A002-B7E5A95290A2}"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9141714" cy="6857176"/>
          </a:xfrm>
          <a:prstGeom prst="rect">
            <a:avLst/>
          </a:prstGeom>
        </p:spPr>
      </p:pic>
      <p:sp>
        <p:nvSpPr>
          <p:cNvPr id="2" name="Title 1"/>
          <p:cNvSpPr>
            <a:spLocks noGrp="1"/>
          </p:cNvSpPr>
          <p:nvPr>
            <p:ph type="title"/>
          </p:nvPr>
        </p:nvSpPr>
        <p:spPr>
          <a:xfrm>
            <a:off x="2514600" y="533400"/>
            <a:ext cx="5486400" cy="1828800"/>
          </a:xfrm>
        </p:spPr>
        <p:txBody>
          <a:bodyPr anchor="b">
            <a:normAutofit/>
          </a:bodyPr>
          <a:lstStyle>
            <a:lvl1pPr>
              <a:defRPr sz="4400"/>
            </a:lvl1pPr>
          </a:lstStyle>
          <a:p>
            <a:r>
              <a:rPr lang="en-US" smtClean="0"/>
              <a:t>Click to edit Master title style</a:t>
            </a:r>
            <a:endParaRPr lang="en-US"/>
          </a:p>
        </p:txBody>
      </p:sp>
      <p:sp>
        <p:nvSpPr>
          <p:cNvPr id="3" name="Text Placeholder 2"/>
          <p:cNvSpPr>
            <a:spLocks noGrp="1"/>
          </p:cNvSpPr>
          <p:nvPr>
            <p:ph type="body" idx="1"/>
          </p:nvPr>
        </p:nvSpPr>
        <p:spPr>
          <a:xfrm>
            <a:off x="2514600" y="2438400"/>
            <a:ext cx="41148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825625"/>
            <a:ext cx="329184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9160" y="1825625"/>
            <a:ext cx="329184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9215D8-6EBD-46A8-A002-B7E5A95290A2}" type="datetimeFigureOut">
              <a:rPr lang="en-US" smtClean="0"/>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143000" y="1828799"/>
            <a:ext cx="329184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624666"/>
            <a:ext cx="3291840" cy="26754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9160" y="1828799"/>
            <a:ext cx="329184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9160" y="2624666"/>
            <a:ext cx="3291840" cy="26754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9215D8-6EBD-46A8-A002-B7E5A95290A2}" type="datetimeFigureOut">
              <a:rPr lang="en-US" smtClean="0"/>
              <a:t>10/16/2015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299829F2-9BB7-455D-813A-E79DAA0EAB7E}" type="datetimeFigureOut">
              <a:rPr lang="en-US" smtClean="0"/>
              <a:t>10/16/2015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88B6E8D-4023-40C4-A749-19A9887B98AB}" type="slidenum">
              <a:rPr lang="en-US" smtClean="0"/>
              <a:t>‹#›</a:t>
            </a:fld>
            <a:endParaRPr lang="en-US"/>
          </a:p>
        </p:txBody>
      </p:sp>
    </p:spTree>
    <p:extLst>
      <p:ext uri="{BB962C8B-B14F-4D97-AF65-F5344CB8AC3E}">
        <p14:creationId xmlns:p14="http://schemas.microsoft.com/office/powerpoint/2010/main" val="101219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9215D8-6EBD-46A8-A002-B7E5A95290A2}" type="datetimeFigureOut">
              <a:rPr lang="en-US" smtClean="0"/>
              <a:t>10/16/2015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9215D8-6EBD-46A8-A002-B7E5A95290A2}" type="datetimeFigureOut">
              <a:rPr lang="en-US" smtClean="0"/>
              <a:t>10/16/2015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543300" y="1828801"/>
            <a:ext cx="44577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2999" y="1828801"/>
            <a:ext cx="219456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9215D8-6EBD-46A8-A002-B7E5A95290A2}" type="datetimeFigureOut">
              <a:rPr lang="en-US" smtClean="0"/>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4" name="Text Placeholder 3"/>
          <p:cNvSpPr>
            <a:spLocks noGrp="1"/>
          </p:cNvSpPr>
          <p:nvPr>
            <p:ph type="body" sz="half" idx="2"/>
          </p:nvPr>
        </p:nvSpPr>
        <p:spPr>
          <a:xfrm>
            <a:off x="5257800" y="2245995"/>
            <a:ext cx="27432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9215D8-6EBD-46A8-A002-B7E5A95290A2}" type="datetimeFigureOut">
              <a:rPr lang="en-US" smtClean="0"/>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8495C-E22A-4C43-A264-948836A9E61D}" type="slidenum">
              <a:rPr lang="en-US" smtClean="0"/>
              <a:t>‹#›</a:t>
            </a:fld>
            <a:endParaRPr lang="en-US"/>
          </a:p>
        </p:txBody>
      </p:sp>
      <p:sp>
        <p:nvSpPr>
          <p:cNvPr id="8" name="Freeform 5"/>
          <p:cNvSpPr>
            <a:spLocks/>
          </p:cNvSpPr>
          <p:nvPr/>
        </p:nvSpPr>
        <p:spPr bwMode="gray">
          <a:xfrm>
            <a:off x="603250" y="1695450"/>
            <a:ext cx="4197350"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anchor="t" anchorCtr="0" compatLnSpc="1">
            <a:prstTxWarp prst="textNoShape">
              <a:avLst/>
            </a:prstTxWarp>
          </a:bodyPr>
          <a:lstStyle/>
          <a:p>
            <a:endParaRPr lang="en-US"/>
          </a:p>
        </p:txBody>
      </p:sp>
      <p:sp>
        <p:nvSpPr>
          <p:cNvPr id="12" name="Picture Placeholder 11"/>
          <p:cNvSpPr>
            <a:spLocks noGrp="1"/>
          </p:cNvSpPr>
          <p:nvPr>
            <p:ph type="pic" idx="1"/>
          </p:nvPr>
        </p:nvSpPr>
        <p:spPr>
          <a:xfrm>
            <a:off x="754517" y="1874520"/>
            <a:ext cx="3894817"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1" y="1716"/>
            <a:ext cx="9141714" cy="6856284"/>
          </a:xfrm>
          <a:prstGeom prst="rect">
            <a:avLst/>
          </a:prstGeom>
        </p:spPr>
      </p:pic>
      <p:sp>
        <p:nvSpPr>
          <p:cNvPr id="7" name="Freeform 5"/>
          <p:cNvSpPr>
            <a:spLocks/>
          </p:cNvSpPr>
          <p:nvPr/>
        </p:nvSpPr>
        <p:spPr bwMode="gray">
          <a:xfrm>
            <a:off x="571500" y="933450"/>
            <a:ext cx="30861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3"/>
          </p:nvPr>
        </p:nvSpPr>
        <p:spPr>
          <a:xfrm>
            <a:off x="744327" y="1113023"/>
            <a:ext cx="2728840"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8" name="Freeform 5"/>
          <p:cNvSpPr>
            <a:spLocks/>
          </p:cNvSpPr>
          <p:nvPr/>
        </p:nvSpPr>
        <p:spPr bwMode="gray">
          <a:xfrm>
            <a:off x="3975100" y="933450"/>
            <a:ext cx="30861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p:cNvSpPr>
            <a:spLocks noGrp="1"/>
          </p:cNvSpPr>
          <p:nvPr>
            <p:ph type="pic" sz="quarter" idx="15"/>
          </p:nvPr>
        </p:nvSpPr>
        <p:spPr>
          <a:xfrm>
            <a:off x="4147926" y="1113023"/>
            <a:ext cx="2728840"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7" name="Text Placeholder 16"/>
          <p:cNvSpPr>
            <a:spLocks noGrp="1"/>
          </p:cNvSpPr>
          <p:nvPr>
            <p:ph type="body" sz="quarter" idx="14"/>
          </p:nvPr>
        </p:nvSpPr>
        <p:spPr>
          <a:xfrm>
            <a:off x="771436" y="5305425"/>
            <a:ext cx="267462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
        <p:nvSpPr>
          <p:cNvPr id="20" name="Text Placeholder 16"/>
          <p:cNvSpPr>
            <a:spLocks noGrp="1"/>
          </p:cNvSpPr>
          <p:nvPr>
            <p:ph type="body" sz="quarter" idx="16"/>
          </p:nvPr>
        </p:nvSpPr>
        <p:spPr>
          <a:xfrm>
            <a:off x="4175036" y="5305425"/>
            <a:ext cx="267462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1" y="1716"/>
            <a:ext cx="9141714" cy="6856284"/>
          </a:xfrm>
          <a:prstGeom prst="rect">
            <a:avLst/>
          </a:prstGeom>
        </p:spPr>
      </p:pic>
      <p:sp>
        <p:nvSpPr>
          <p:cNvPr id="7" name="Freeform 5"/>
          <p:cNvSpPr>
            <a:spLocks/>
          </p:cNvSpPr>
          <p:nvPr/>
        </p:nvSpPr>
        <p:spPr bwMode="gray">
          <a:xfrm>
            <a:off x="571500" y="933450"/>
            <a:ext cx="40005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3"/>
          </p:nvPr>
        </p:nvSpPr>
        <p:spPr>
          <a:xfrm>
            <a:off x="743916" y="1113023"/>
            <a:ext cx="3655668"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8" name="Freeform 5"/>
          <p:cNvSpPr>
            <a:spLocks/>
          </p:cNvSpPr>
          <p:nvPr/>
        </p:nvSpPr>
        <p:spPr bwMode="gray">
          <a:xfrm>
            <a:off x="4742905" y="967316"/>
            <a:ext cx="2243207"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p:cNvSpPr>
            <a:spLocks noGrp="1"/>
          </p:cNvSpPr>
          <p:nvPr>
            <p:ph type="pic" sz="quarter" idx="15"/>
          </p:nvPr>
        </p:nvSpPr>
        <p:spPr>
          <a:xfrm>
            <a:off x="4879519" y="1109743"/>
            <a:ext cx="1969979"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7" name="Text Placeholder 16"/>
          <p:cNvSpPr>
            <a:spLocks noGrp="1"/>
          </p:cNvSpPr>
          <p:nvPr>
            <p:ph type="body" sz="quarter" idx="14"/>
          </p:nvPr>
        </p:nvSpPr>
        <p:spPr>
          <a:xfrm>
            <a:off x="771435" y="5919255"/>
            <a:ext cx="607806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
        <p:nvSpPr>
          <p:cNvPr id="12" name="Freeform 5"/>
          <p:cNvSpPr>
            <a:spLocks/>
          </p:cNvSpPr>
          <p:nvPr/>
        </p:nvSpPr>
        <p:spPr bwMode="gray">
          <a:xfrm>
            <a:off x="4742905" y="3060954"/>
            <a:ext cx="2243207"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p:cNvSpPr>
            <a:spLocks noGrp="1"/>
          </p:cNvSpPr>
          <p:nvPr>
            <p:ph type="pic" sz="quarter" idx="16"/>
          </p:nvPr>
        </p:nvSpPr>
        <p:spPr>
          <a:xfrm>
            <a:off x="4879519" y="3203381"/>
            <a:ext cx="1969979"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2" name="Title 1"/>
          <p:cNvSpPr>
            <a:spLocks noGrp="1"/>
          </p:cNvSpPr>
          <p:nvPr>
            <p:ph type="title"/>
          </p:nvPr>
        </p:nvSpPr>
        <p:spPr>
          <a:xfrm>
            <a:off x="771435" y="5305425"/>
            <a:ext cx="6078062" cy="579921"/>
          </a:xfrm>
        </p:spPr>
        <p:txBody>
          <a:bodyPr>
            <a:normAutofit/>
          </a:bodyPr>
          <a:lstStyle>
            <a:lvl1pPr>
              <a:defRPr sz="2400">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2" y="284"/>
            <a:ext cx="9141714" cy="6859715"/>
          </a:xfrm>
          <a:prstGeom prst="rect">
            <a:avLst/>
          </a:prstGeom>
        </p:spPr>
      </p:pic>
      <p:sp>
        <p:nvSpPr>
          <p:cNvPr id="8" name="Freeform 5"/>
          <p:cNvSpPr>
            <a:spLocks/>
          </p:cNvSpPr>
          <p:nvPr/>
        </p:nvSpPr>
        <p:spPr bwMode="gray">
          <a:xfrm>
            <a:off x="3136900" y="265045"/>
            <a:ext cx="39242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p:cNvSpPr>
            <a:spLocks noGrp="1"/>
          </p:cNvSpPr>
          <p:nvPr>
            <p:ph type="pic" sz="quarter" idx="13"/>
          </p:nvPr>
        </p:nvSpPr>
        <p:spPr>
          <a:xfrm>
            <a:off x="3318326" y="436316"/>
            <a:ext cx="3561446"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0" name="Freeform 5"/>
          <p:cNvSpPr>
            <a:spLocks/>
          </p:cNvSpPr>
          <p:nvPr/>
        </p:nvSpPr>
        <p:spPr bwMode="gray">
          <a:xfrm>
            <a:off x="612141" y="384723"/>
            <a:ext cx="2359659"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p:cNvSpPr>
            <a:spLocks noGrp="1"/>
          </p:cNvSpPr>
          <p:nvPr>
            <p:ph type="pic" sz="quarter" idx="15"/>
          </p:nvPr>
        </p:nvSpPr>
        <p:spPr>
          <a:xfrm>
            <a:off x="759767" y="538232"/>
            <a:ext cx="2064409"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2" name="Freeform 5"/>
          <p:cNvSpPr>
            <a:spLocks/>
          </p:cNvSpPr>
          <p:nvPr/>
        </p:nvSpPr>
        <p:spPr bwMode="gray">
          <a:xfrm>
            <a:off x="612141" y="2478362"/>
            <a:ext cx="2359659"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p:cNvSpPr>
            <a:spLocks noGrp="1"/>
          </p:cNvSpPr>
          <p:nvPr>
            <p:ph type="pic" sz="quarter" idx="16"/>
          </p:nvPr>
        </p:nvSpPr>
        <p:spPr>
          <a:xfrm>
            <a:off x="759767" y="2631870"/>
            <a:ext cx="2064409"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4" name="Freeform 5"/>
          <p:cNvSpPr>
            <a:spLocks/>
          </p:cNvSpPr>
          <p:nvPr/>
        </p:nvSpPr>
        <p:spPr bwMode="gray">
          <a:xfrm>
            <a:off x="612141" y="4572000"/>
            <a:ext cx="2359659"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7"/>
          </p:nvPr>
        </p:nvSpPr>
        <p:spPr>
          <a:xfrm>
            <a:off x="759767" y="4725508"/>
            <a:ext cx="2064409"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20" name="Freeform 5"/>
          <p:cNvSpPr>
            <a:spLocks/>
          </p:cNvSpPr>
          <p:nvPr/>
        </p:nvSpPr>
        <p:spPr bwMode="gray">
          <a:xfrm>
            <a:off x="3136900" y="3448511"/>
            <a:ext cx="39242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p:cNvSpPr>
            <a:spLocks noGrp="1"/>
          </p:cNvSpPr>
          <p:nvPr>
            <p:ph type="pic" sz="quarter" idx="18"/>
          </p:nvPr>
        </p:nvSpPr>
        <p:spPr>
          <a:xfrm>
            <a:off x="3318326" y="3619782"/>
            <a:ext cx="3561446"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9215D8-6EBD-46A8-A002-B7E5A95290A2}"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365125"/>
            <a:ext cx="1371599" cy="49403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365125"/>
            <a:ext cx="5143500" cy="4940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9215D8-6EBD-46A8-A002-B7E5A95290A2}"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AB9215D8-6EBD-46A8-A002-B7E5A95290A2}" type="datetimeFigureOut">
              <a:rPr lang="en-US" smtClean="0"/>
              <a:t>10/16/2015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6C8495C-E22A-4C43-A264-948836A9E61D}" type="slidenum">
              <a:rPr lang="en-US" smtClean="0"/>
              <a:t>‹#›</a:t>
            </a:fld>
            <a:endParaRPr lang="en-US"/>
          </a:p>
        </p:txBody>
      </p:sp>
    </p:spTree>
    <p:extLst>
      <p:ext uri="{BB962C8B-B14F-4D97-AF65-F5344CB8AC3E}">
        <p14:creationId xmlns:p14="http://schemas.microsoft.com/office/powerpoint/2010/main" val="399921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299829F2-9BB7-455D-813A-E79DAA0EAB7E}" type="datetimeFigureOut">
              <a:rPr lang="en-US" smtClean="0"/>
              <a:t>10/16/2015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88B6E8D-4023-40C4-A749-19A9887B98AB}" type="slidenum">
              <a:rPr lang="en-US" smtClean="0"/>
              <a:t>‹#›</a:t>
            </a:fld>
            <a:endParaRPr lang="en-US"/>
          </a:p>
        </p:txBody>
      </p:sp>
    </p:spTree>
    <p:extLst>
      <p:ext uri="{BB962C8B-B14F-4D97-AF65-F5344CB8AC3E}">
        <p14:creationId xmlns:p14="http://schemas.microsoft.com/office/powerpoint/2010/main" val="369632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299829F2-9BB7-455D-813A-E79DAA0EAB7E}" type="datetimeFigureOut">
              <a:rPr lang="en-US" smtClean="0"/>
              <a:t>10/16/2015</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488B6E8D-4023-40C4-A749-19A9887B98AB}" type="slidenum">
              <a:rPr lang="en-US" smtClean="0"/>
              <a:t>‹#›</a:t>
            </a:fld>
            <a:endParaRPr lang="en-US"/>
          </a:p>
        </p:txBody>
      </p:sp>
    </p:spTree>
    <p:extLst>
      <p:ext uri="{BB962C8B-B14F-4D97-AF65-F5344CB8AC3E}">
        <p14:creationId xmlns:p14="http://schemas.microsoft.com/office/powerpoint/2010/main" val="158196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299829F2-9BB7-455D-813A-E79DAA0EAB7E}" type="datetimeFigureOut">
              <a:rPr lang="en-US" smtClean="0"/>
              <a:t>10/16/2015</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488B6E8D-4023-40C4-A749-19A9887B98AB}" type="slidenum">
              <a:rPr lang="en-US" smtClean="0"/>
              <a:t>‹#›</a:t>
            </a:fld>
            <a:endParaRPr lang="en-US"/>
          </a:p>
        </p:txBody>
      </p:sp>
    </p:spTree>
    <p:extLst>
      <p:ext uri="{BB962C8B-B14F-4D97-AF65-F5344CB8AC3E}">
        <p14:creationId xmlns:p14="http://schemas.microsoft.com/office/powerpoint/2010/main" val="44169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299829F2-9BB7-455D-813A-E79DAA0EAB7E}" type="datetimeFigureOut">
              <a:rPr lang="en-US" smtClean="0"/>
              <a:t>10/16/2015</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488B6E8D-4023-40C4-A749-19A9887B98AB}" type="slidenum">
              <a:rPr lang="en-US" smtClean="0"/>
              <a:t>‹#›</a:t>
            </a:fld>
            <a:endParaRPr lang="en-US"/>
          </a:p>
        </p:txBody>
      </p:sp>
    </p:spTree>
    <p:extLst>
      <p:ext uri="{BB962C8B-B14F-4D97-AF65-F5344CB8AC3E}">
        <p14:creationId xmlns:p14="http://schemas.microsoft.com/office/powerpoint/2010/main" val="1681687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299829F2-9BB7-455D-813A-E79DAA0EAB7E}" type="datetimeFigureOut">
              <a:rPr lang="en-US" smtClean="0"/>
              <a:t>10/16/2015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88B6E8D-4023-40C4-A749-19A9887B98AB}" type="slidenum">
              <a:rPr lang="en-US" smtClean="0"/>
              <a:t>‹#›</a:t>
            </a:fld>
            <a:endParaRPr lang="en-US"/>
          </a:p>
        </p:txBody>
      </p:sp>
    </p:spTree>
    <p:extLst>
      <p:ext uri="{BB962C8B-B14F-4D97-AF65-F5344CB8AC3E}">
        <p14:creationId xmlns:p14="http://schemas.microsoft.com/office/powerpoint/2010/main" val="299768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299829F2-9BB7-455D-813A-E79DAA0EAB7E}" type="datetimeFigureOut">
              <a:rPr lang="en-US" smtClean="0"/>
              <a:t>10/16/2015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88B6E8D-4023-40C4-A749-19A9887B98AB}" type="slidenum">
              <a:rPr lang="en-US" smtClean="0"/>
              <a:t>‹#›</a:t>
            </a:fld>
            <a:endParaRPr lang="en-US"/>
          </a:p>
        </p:txBody>
      </p:sp>
    </p:spTree>
    <p:extLst>
      <p:ext uri="{BB962C8B-B14F-4D97-AF65-F5344CB8AC3E}">
        <p14:creationId xmlns:p14="http://schemas.microsoft.com/office/powerpoint/2010/main" val="81529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IMG_2115v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414338"/>
            <a:ext cx="9144000" cy="756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fld id="{299829F2-9BB7-455D-813A-E79DAA0EAB7E}" type="datetimeFigureOut">
              <a:rPr lang="en-US" smtClean="0"/>
              <a:t>10/16/2015</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fld id="{488B6E8D-4023-40C4-A749-19A9887B98A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9141620" cy="6858000"/>
          </a:xfrm>
          <a:prstGeom prst="rect">
            <a:avLst/>
          </a:prstGeom>
        </p:spPr>
      </p:pic>
      <p:sp>
        <p:nvSpPr>
          <p:cNvPr id="2" name="Title Placeholder 1"/>
          <p:cNvSpPr>
            <a:spLocks noGrp="1"/>
          </p:cNvSpPr>
          <p:nvPr>
            <p:ph type="title"/>
          </p:nvPr>
        </p:nvSpPr>
        <p:spPr>
          <a:xfrm>
            <a:off x="628650" y="365126"/>
            <a:ext cx="7372350" cy="1082674"/>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1143000" y="1828800"/>
            <a:ext cx="68580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257800" y="6416676"/>
            <a:ext cx="1028700" cy="365125"/>
          </a:xfrm>
          <a:prstGeom prst="rect">
            <a:avLst/>
          </a:prstGeom>
        </p:spPr>
        <p:txBody>
          <a:bodyPr vert="horz" lIns="91440" tIns="45720" rIns="91440" bIns="45720" rtlCol="0" anchor="ctr"/>
          <a:lstStyle>
            <a:lvl1pPr algn="r">
              <a:defRPr sz="1000">
                <a:solidFill>
                  <a:schemeClr val="tx1"/>
                </a:solidFill>
              </a:defRPr>
            </a:lvl1pPr>
          </a:lstStyle>
          <a:p>
            <a:fld id="{AB9215D8-6EBD-46A8-A002-B7E5A95290A2}" type="datetimeFigureOut">
              <a:rPr lang="en-US" smtClean="0"/>
              <a:t>10/16/2015</a:t>
            </a:fld>
            <a:endParaRPr lang="en-US"/>
          </a:p>
        </p:txBody>
      </p:sp>
      <p:sp>
        <p:nvSpPr>
          <p:cNvPr id="5" name="Footer Placeholder 4"/>
          <p:cNvSpPr>
            <a:spLocks noGrp="1"/>
          </p:cNvSpPr>
          <p:nvPr>
            <p:ph type="ftr" sz="quarter" idx="3"/>
          </p:nvPr>
        </p:nvSpPr>
        <p:spPr>
          <a:xfrm>
            <a:off x="1657350" y="6416676"/>
            <a:ext cx="3429000"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6457950" y="6416676"/>
            <a:ext cx="628650" cy="365125"/>
          </a:xfrm>
          <a:prstGeom prst="rect">
            <a:avLst/>
          </a:prstGeom>
        </p:spPr>
        <p:txBody>
          <a:bodyPr vert="horz" lIns="91440" tIns="45720" rIns="91440" bIns="45720" rtlCol="0" anchor="ctr"/>
          <a:lstStyle>
            <a:lvl1pPr algn="r">
              <a:defRPr sz="1000">
                <a:solidFill>
                  <a:schemeClr val="tx1"/>
                </a:solidFill>
              </a:defRPr>
            </a:lvl1pPr>
          </a:lstStyle>
          <a:p>
            <a:fld id="{16C8495C-E22A-4C43-A264-948836A9E61D}" type="slidenum">
              <a:rPr lang="en-US" smtClean="0"/>
              <a:t>‹#›</a:t>
            </a:fld>
            <a:endParaRPr lang="en-US"/>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ADA &amp; Staying Motivated</a:t>
            </a:r>
            <a:endParaRPr lang="en-US" dirty="0"/>
          </a:p>
        </p:txBody>
      </p:sp>
      <p:sp>
        <p:nvSpPr>
          <p:cNvPr id="3" name="Subtitle 2"/>
          <p:cNvSpPr>
            <a:spLocks noGrp="1"/>
          </p:cNvSpPr>
          <p:nvPr>
            <p:ph type="subTitle" idx="1"/>
          </p:nvPr>
        </p:nvSpPr>
        <p:spPr/>
        <p:txBody>
          <a:bodyPr/>
          <a:lstStyle/>
          <a:p>
            <a:r>
              <a:rPr lang="en-US" dirty="0" smtClean="0"/>
              <a:t>Job Readiness Workshop 10</a:t>
            </a:r>
            <a:endParaRPr lang="en-US" dirty="0"/>
          </a:p>
        </p:txBody>
      </p:sp>
    </p:spTree>
    <p:extLst>
      <p:ext uri="{BB962C8B-B14F-4D97-AF65-F5344CB8AC3E}">
        <p14:creationId xmlns:p14="http://schemas.microsoft.com/office/powerpoint/2010/main" val="25244392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082674"/>
          </a:xfrm>
        </p:spPr>
        <p:txBody>
          <a:bodyPr>
            <a:noAutofit/>
          </a:bodyPr>
          <a:lstStyle/>
          <a:p>
            <a:pPr algn="ctr"/>
            <a:r>
              <a:rPr lang="en-US" sz="2600" dirty="0" smtClean="0">
                <a:solidFill>
                  <a:srgbClr val="C00000"/>
                </a:solidFill>
              </a:rPr>
              <a:t>How can my VR Counselor help me understand the </a:t>
            </a:r>
            <a:r>
              <a:rPr lang="en-US" sz="2600" b="1" dirty="0" smtClean="0">
                <a:solidFill>
                  <a:srgbClr val="C00000"/>
                </a:solidFill>
              </a:rPr>
              <a:t>ADA</a:t>
            </a:r>
            <a:r>
              <a:rPr lang="en-US" sz="2600" dirty="0" smtClean="0">
                <a:solidFill>
                  <a:srgbClr val="C00000"/>
                </a:solidFill>
              </a:rPr>
              <a:t> and </a:t>
            </a:r>
            <a:r>
              <a:rPr lang="en-US" sz="2600" b="1" dirty="0" smtClean="0">
                <a:solidFill>
                  <a:srgbClr val="C00000"/>
                </a:solidFill>
              </a:rPr>
              <a:t>Stay Motivated </a:t>
            </a:r>
            <a:r>
              <a:rPr lang="en-US" sz="2600" dirty="0" smtClean="0">
                <a:solidFill>
                  <a:srgbClr val="C00000"/>
                </a:solidFill>
              </a:rPr>
              <a:t>to find the best employment for me?</a:t>
            </a:r>
            <a:endParaRPr lang="en-US" sz="2600" dirty="0">
              <a:solidFill>
                <a:srgbClr val="C00000"/>
              </a:solidFill>
            </a:endParaRPr>
          </a:p>
        </p:txBody>
      </p:sp>
      <p:sp>
        <p:nvSpPr>
          <p:cNvPr id="3" name="Content Placeholder 2"/>
          <p:cNvSpPr>
            <a:spLocks noGrp="1"/>
          </p:cNvSpPr>
          <p:nvPr>
            <p:ph idx="1"/>
          </p:nvPr>
        </p:nvSpPr>
        <p:spPr>
          <a:xfrm>
            <a:off x="533400" y="1874837"/>
            <a:ext cx="8229600" cy="4525963"/>
          </a:xfrm>
        </p:spPr>
        <p:txBody>
          <a:bodyPr/>
          <a:lstStyle/>
          <a:p>
            <a:r>
              <a:rPr lang="en-US" sz="2400" dirty="0" smtClean="0">
                <a:solidFill>
                  <a:schemeClr val="bg2">
                    <a:lumMod val="10000"/>
                  </a:schemeClr>
                </a:solidFill>
              </a:rPr>
              <a:t>If needed, help you learn more about your disability</a:t>
            </a:r>
          </a:p>
          <a:p>
            <a:r>
              <a:rPr lang="en-US" sz="2400" dirty="0" smtClean="0">
                <a:solidFill>
                  <a:schemeClr val="bg2">
                    <a:lumMod val="10000"/>
                  </a:schemeClr>
                </a:solidFill>
              </a:rPr>
              <a:t>Help you understand how and when to disclose to your employer</a:t>
            </a:r>
          </a:p>
          <a:p>
            <a:r>
              <a:rPr lang="en-US" sz="2400" dirty="0" smtClean="0">
                <a:solidFill>
                  <a:schemeClr val="bg2">
                    <a:lumMod val="10000"/>
                  </a:schemeClr>
                </a:solidFill>
              </a:rPr>
              <a:t>Help you brainstorm reasonable accommodations needed to seek out and maintain employment</a:t>
            </a:r>
          </a:p>
          <a:p>
            <a:r>
              <a:rPr lang="en-US" sz="2400" dirty="0" smtClean="0">
                <a:solidFill>
                  <a:schemeClr val="bg2">
                    <a:lumMod val="10000"/>
                  </a:schemeClr>
                </a:solidFill>
              </a:rPr>
              <a:t>Provide support and encouragement on your journey into the world of work</a:t>
            </a:r>
          </a:p>
          <a:p>
            <a:r>
              <a:rPr lang="en-US" sz="2400" dirty="0" smtClean="0">
                <a:solidFill>
                  <a:schemeClr val="bg2">
                    <a:lumMod val="10000"/>
                  </a:schemeClr>
                </a:solidFill>
              </a:rPr>
              <a:t>Provide counseling and guidance, restoration services, and job coaching as needed</a:t>
            </a:r>
            <a:endParaRPr lang="en-US" sz="2400" dirty="0">
              <a:solidFill>
                <a:schemeClr val="bg2">
                  <a:lumMod val="10000"/>
                </a:schemeClr>
              </a:solidFill>
            </a:endParaRPr>
          </a:p>
        </p:txBody>
      </p:sp>
    </p:spTree>
    <p:extLst>
      <p:ext uri="{BB962C8B-B14F-4D97-AF65-F5344CB8AC3E}">
        <p14:creationId xmlns:p14="http://schemas.microsoft.com/office/powerpoint/2010/main" val="1170345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458200" cy="990600"/>
          </a:xfrm>
        </p:spPr>
        <p:txBody>
          <a:bodyPr/>
          <a:lstStyle/>
          <a:p>
            <a:pPr algn="ctr"/>
            <a:r>
              <a:rPr lang="en-US" dirty="0" smtClean="0"/>
              <a:t>Certificate of Completion!</a:t>
            </a:r>
            <a:endParaRPr lang="en-US" dirty="0"/>
          </a:p>
        </p:txBody>
      </p:sp>
      <p:sp>
        <p:nvSpPr>
          <p:cNvPr id="3" name="Text Placeholder 2"/>
          <p:cNvSpPr>
            <a:spLocks noGrp="1"/>
          </p:cNvSpPr>
          <p:nvPr>
            <p:ph type="body" idx="1"/>
          </p:nvPr>
        </p:nvSpPr>
        <p:spPr>
          <a:xfrm>
            <a:off x="2246313" y="3757613"/>
            <a:ext cx="4535487" cy="1500187"/>
          </a:xfrm>
        </p:spPr>
        <p:txBody>
          <a:bodyPr/>
          <a:lstStyle/>
          <a:p>
            <a:r>
              <a:rPr lang="en-US" sz="2400" i="1" dirty="0" smtClean="0">
                <a:solidFill>
                  <a:srgbClr val="C00000"/>
                </a:solidFill>
              </a:rPr>
              <a:t>Congratulations on completing the </a:t>
            </a:r>
            <a:r>
              <a:rPr lang="en-US" sz="2400" b="1" i="1" dirty="0" smtClean="0">
                <a:solidFill>
                  <a:srgbClr val="C00000"/>
                </a:solidFill>
              </a:rPr>
              <a:t>Job Readiness Workshop</a:t>
            </a:r>
            <a:r>
              <a:rPr lang="en-US" sz="2400" i="1" dirty="0" smtClean="0">
                <a:solidFill>
                  <a:srgbClr val="C00000"/>
                </a:solidFill>
              </a:rPr>
              <a:t>!</a:t>
            </a:r>
            <a:endParaRPr lang="en-US" sz="2400" i="1" dirty="0">
              <a:solidFill>
                <a:srgbClr val="C00000"/>
              </a:solidFill>
            </a:endParaRPr>
          </a:p>
        </p:txBody>
      </p:sp>
      <p:grpSp>
        <p:nvGrpSpPr>
          <p:cNvPr id="6" name="Group 5"/>
          <p:cNvGrpSpPr/>
          <p:nvPr/>
        </p:nvGrpSpPr>
        <p:grpSpPr>
          <a:xfrm>
            <a:off x="3515868" y="1586000"/>
            <a:ext cx="1970532" cy="2757400"/>
            <a:chOff x="3515868" y="1586000"/>
            <a:chExt cx="1970532" cy="275740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5868" y="1586000"/>
              <a:ext cx="1970532" cy="27574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8730" y="1828800"/>
              <a:ext cx="1324808" cy="1324808"/>
            </a:xfrm>
            <a:prstGeom prst="rect">
              <a:avLst/>
            </a:prstGeom>
          </p:spPr>
        </p:pic>
      </p:grpSp>
    </p:spTree>
    <p:extLst>
      <p:ext uri="{BB962C8B-B14F-4D97-AF65-F5344CB8AC3E}">
        <p14:creationId xmlns:p14="http://schemas.microsoft.com/office/powerpoint/2010/main" val="33983827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49" y="152400"/>
            <a:ext cx="7981951" cy="1143000"/>
          </a:xfrm>
        </p:spPr>
        <p:txBody>
          <a:bodyPr>
            <a:normAutofit fontScale="90000"/>
          </a:bodyPr>
          <a:lstStyle/>
          <a:p>
            <a:r>
              <a:rPr lang="en-US" sz="3600" dirty="0" smtClean="0"/>
              <a:t>Workshop 10: </a:t>
            </a:r>
            <a:br>
              <a:rPr lang="en-US" sz="3600" dirty="0" smtClean="0"/>
            </a:br>
            <a:r>
              <a:rPr lang="en-US" sz="3600" dirty="0" smtClean="0"/>
              <a:t>ADA &amp; Staying Motivated</a:t>
            </a:r>
            <a:endParaRPr lang="en-US" sz="3600" dirty="0"/>
          </a:p>
        </p:txBody>
      </p:sp>
      <p:sp>
        <p:nvSpPr>
          <p:cNvPr id="3" name="Subtitle 2"/>
          <p:cNvSpPr>
            <a:spLocks noGrp="1"/>
          </p:cNvSpPr>
          <p:nvPr>
            <p:ph type="subTitle" idx="1"/>
          </p:nvPr>
        </p:nvSpPr>
        <p:spPr>
          <a:xfrm>
            <a:off x="914400" y="1371600"/>
            <a:ext cx="7315200" cy="1676400"/>
          </a:xfrm>
        </p:spPr>
        <p:txBody>
          <a:bodyPr>
            <a:normAutofit/>
          </a:bodyPr>
          <a:lstStyle/>
          <a:p>
            <a:pPr marL="342900" indent="-342900" algn="l">
              <a:buFont typeface="Arial" panose="020B0604020202020204" pitchFamily="34" charset="0"/>
              <a:buChar char="•"/>
            </a:pPr>
            <a:r>
              <a:rPr lang="en-US" sz="1800" dirty="0" smtClean="0">
                <a:solidFill>
                  <a:srgbClr val="C00000"/>
                </a:solidFill>
              </a:rPr>
              <a:t>What is the most important thing I learned from the Job Readiness Workshop?</a:t>
            </a:r>
          </a:p>
          <a:p>
            <a:pPr marL="342900" indent="-342900" algn="l">
              <a:buFont typeface="Arial" panose="020B0604020202020204" pitchFamily="34" charset="0"/>
              <a:buChar char="•"/>
            </a:pPr>
            <a:r>
              <a:rPr lang="en-US" sz="1800" dirty="0" smtClean="0">
                <a:solidFill>
                  <a:srgbClr val="C00000"/>
                </a:solidFill>
              </a:rPr>
              <a:t>Do I see myself needing any accommodations at work, similar to my accommodations at school?</a:t>
            </a:r>
            <a:endParaRPr lang="en-US" sz="1800" dirty="0">
              <a:solidFill>
                <a:srgbClr val="C00000"/>
              </a:solidFill>
            </a:endParaRPr>
          </a:p>
        </p:txBody>
      </p:sp>
      <p:sp>
        <p:nvSpPr>
          <p:cNvPr id="5" name="TextBox 4"/>
          <p:cNvSpPr txBox="1"/>
          <p:nvPr/>
        </p:nvSpPr>
        <p:spPr>
          <a:xfrm rot="20836435">
            <a:off x="375071" y="3127320"/>
            <a:ext cx="6409100" cy="1384995"/>
          </a:xfrm>
          <a:prstGeom prst="rect">
            <a:avLst/>
          </a:prstGeom>
          <a:noFill/>
        </p:spPr>
        <p:txBody>
          <a:bodyPr wrap="square" rtlCol="0">
            <a:spAutoFit/>
          </a:bodyPr>
          <a:lstStyle/>
          <a:p>
            <a:pPr algn="ctr"/>
            <a:r>
              <a:rPr lang="en-US" sz="2800" dirty="0" smtClean="0">
                <a:solidFill>
                  <a:srgbClr val="00B050"/>
                </a:solidFill>
                <a:latin typeface="Segoe Script" panose="020B0504020000000003" pitchFamily="34" charset="0"/>
              </a:rPr>
              <a:t>Thank you for </a:t>
            </a:r>
            <a:r>
              <a:rPr lang="en-US" sz="2800" dirty="0" smtClean="0">
                <a:solidFill>
                  <a:srgbClr val="00B050"/>
                </a:solidFill>
                <a:latin typeface="Segoe Script" panose="020B0504020000000003" pitchFamily="34" charset="0"/>
              </a:rPr>
              <a:t>coming! I look forward to helping you achieve your employment goals!</a:t>
            </a:r>
            <a:endParaRPr lang="en-US" sz="2800" dirty="0">
              <a:solidFill>
                <a:srgbClr val="00B050"/>
              </a:solidFill>
              <a:latin typeface="Segoe Script" panose="020B0504020000000003"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3030738"/>
            <a:ext cx="1599866" cy="1691287"/>
          </a:xfrm>
          <a:prstGeom prst="rect">
            <a:avLst/>
          </a:prstGeom>
        </p:spPr>
      </p:pic>
    </p:spTree>
    <p:extLst>
      <p:ext uri="{BB962C8B-B14F-4D97-AF65-F5344CB8AC3E}">
        <p14:creationId xmlns:p14="http://schemas.microsoft.com/office/powerpoint/2010/main" val="31721820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4032" b="14032"/>
          <a:stretch>
            <a:fillRect/>
          </a:stretch>
        </p:blipFill>
        <p:spPr>
          <a:xfrm>
            <a:off x="4308926" y="436317"/>
            <a:ext cx="4149274" cy="3119407"/>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Placeholder 6"/>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l="6667" r="6667"/>
          <a:stretch>
            <a:fillRect/>
          </a:stretch>
        </p:blipFill>
        <p:spPr>
          <a:xfrm>
            <a:off x="759769" y="538233"/>
            <a:ext cx="2669231" cy="15876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Placeholder 7"/>
          <p:cNvPicPr>
            <a:picLocks noGrp="1" noChangeAspect="1"/>
          </p:cNvPicPr>
          <p:nvPr>
            <p:ph type="pic" sz="quarter" idx="16"/>
          </p:nvPr>
        </p:nvPicPr>
        <p:blipFill>
          <a:blip r:embed="rId5" cstate="print">
            <a:extLst>
              <a:ext uri="{28A0092B-C50C-407E-A947-70E740481C1C}">
                <a14:useLocalDpi xmlns:a14="http://schemas.microsoft.com/office/drawing/2010/main" val="0"/>
              </a:ext>
            </a:extLst>
          </a:blip>
          <a:srcRect l="7042" r="7042"/>
          <a:stretch>
            <a:fillRect/>
          </a:stretch>
        </p:blipFill>
        <p:spPr>
          <a:prstGeom prst="rect">
            <a:avLst/>
          </a:prstGeom>
          <a:ln>
            <a:noFill/>
          </a:ln>
          <a:effectLst>
            <a:softEdge rad="112500"/>
          </a:effectLst>
        </p:spPr>
      </p:pic>
      <p:pic>
        <p:nvPicPr>
          <p:cNvPr id="10" name="Picture Placeholder 9"/>
          <p:cNvPicPr>
            <a:picLocks noGrp="1" noChangeAspect="1"/>
          </p:cNvPicPr>
          <p:nvPr>
            <p:ph type="pic" sz="quarter" idx="17"/>
          </p:nvPr>
        </p:nvPicPr>
        <p:blipFill>
          <a:blip r:embed="rId6">
            <a:extLst>
              <a:ext uri="{28A0092B-C50C-407E-A947-70E740481C1C}">
                <a14:useLocalDpi xmlns:a14="http://schemas.microsoft.com/office/drawing/2010/main" val="0"/>
              </a:ext>
            </a:extLst>
          </a:blip>
          <a:srcRect l="6914" r="6914"/>
          <a:stretch>
            <a:fillRect/>
          </a:stretch>
        </p:blipFill>
        <p:spPr>
          <a:ln>
            <a:solidFill>
              <a:srgbClr val="00B050"/>
            </a:solidFill>
          </a:ln>
        </p:spPr>
      </p:pic>
      <p:pic>
        <p:nvPicPr>
          <p:cNvPr id="11" name="Picture Placeholder 10"/>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l="5572" r="5572"/>
          <a:stretch>
            <a:fillRect/>
          </a:stretch>
        </p:blipFill>
        <p:spPr>
          <a:xfrm>
            <a:off x="3525153" y="3799519"/>
            <a:ext cx="3561447" cy="26774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p:cNvSpPr txBox="1"/>
          <p:nvPr/>
        </p:nvSpPr>
        <p:spPr>
          <a:xfrm>
            <a:off x="7315200" y="4406205"/>
            <a:ext cx="1828800" cy="1384995"/>
          </a:xfrm>
          <a:prstGeom prst="rect">
            <a:avLst/>
          </a:prstGeom>
          <a:noFill/>
        </p:spPr>
        <p:txBody>
          <a:bodyPr wrap="square" rtlCol="0">
            <a:spAutoFit/>
          </a:bodyPr>
          <a:lstStyle/>
          <a:p>
            <a:pPr algn="ctr"/>
            <a:r>
              <a:rPr lang="en-US" sz="2800" dirty="0" smtClean="0">
                <a:solidFill>
                  <a:srgbClr val="C00000"/>
                </a:solidFill>
              </a:rPr>
              <a:t>What </a:t>
            </a:r>
          </a:p>
          <a:p>
            <a:pPr algn="ctr"/>
            <a:r>
              <a:rPr lang="en-US" sz="2800" dirty="0" smtClean="0">
                <a:solidFill>
                  <a:srgbClr val="C00000"/>
                </a:solidFill>
              </a:rPr>
              <a:t>Comes </a:t>
            </a:r>
          </a:p>
          <a:p>
            <a:pPr algn="ctr"/>
            <a:r>
              <a:rPr lang="en-US" sz="2800" dirty="0" smtClean="0">
                <a:solidFill>
                  <a:srgbClr val="C00000"/>
                </a:solidFill>
              </a:rPr>
              <a:t>Next?</a:t>
            </a:r>
            <a:endParaRPr lang="en-US" sz="2800" dirty="0">
              <a:solidFill>
                <a:srgbClr val="C00000"/>
              </a:solidFill>
            </a:endParaRPr>
          </a:p>
        </p:txBody>
      </p:sp>
    </p:spTree>
    <p:extLst>
      <p:ext uri="{BB962C8B-B14F-4D97-AF65-F5344CB8AC3E}">
        <p14:creationId xmlns:p14="http://schemas.microsoft.com/office/powerpoint/2010/main" val="30165759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449" y="365127"/>
            <a:ext cx="7372351" cy="1082674"/>
          </a:xfrm>
        </p:spPr>
        <p:txBody>
          <a:bodyPr/>
          <a:lstStyle/>
          <a:p>
            <a:pPr algn="ctr"/>
            <a:r>
              <a:rPr lang="en-US" dirty="0" smtClean="0">
                <a:solidFill>
                  <a:srgbClr val="C00000"/>
                </a:solidFill>
              </a:rPr>
              <a:t>What is the ADA?</a:t>
            </a:r>
            <a:endParaRPr lang="en-US" dirty="0">
              <a:solidFill>
                <a:srgbClr val="C00000"/>
              </a:solidFill>
            </a:endParaRPr>
          </a:p>
        </p:txBody>
      </p:sp>
      <p:sp>
        <p:nvSpPr>
          <p:cNvPr id="3" name="Content Placeholder 2"/>
          <p:cNvSpPr>
            <a:spLocks noGrp="1"/>
          </p:cNvSpPr>
          <p:nvPr>
            <p:ph idx="1"/>
          </p:nvPr>
        </p:nvSpPr>
        <p:spPr>
          <a:xfrm>
            <a:off x="1295400" y="1447800"/>
            <a:ext cx="6705600" cy="4495800"/>
          </a:xfrm>
        </p:spPr>
        <p:txBody>
          <a:bodyPr/>
          <a:lstStyle/>
          <a:p>
            <a:r>
              <a:rPr lang="en-US" sz="2400" dirty="0" smtClean="0">
                <a:solidFill>
                  <a:srgbClr val="00B050"/>
                </a:solidFill>
              </a:rPr>
              <a:t>The American’s with Disabilities Act (ADA) is legislation that ensures that you are afforded accommodations to be successful at work in addition to protecting your civil rights</a:t>
            </a:r>
          </a:p>
          <a:p>
            <a:endParaRPr lang="en-US" dirty="0"/>
          </a:p>
          <a:p>
            <a:r>
              <a:rPr lang="en-US" sz="2400" dirty="0" smtClean="0"/>
              <a:t>What does “Accommodations” mean?</a:t>
            </a:r>
          </a:p>
          <a:p>
            <a:pPr lvl="1"/>
            <a:r>
              <a:rPr lang="en-US" sz="2000" dirty="0" smtClean="0"/>
              <a:t>Sometimes at work, we need help or different ways to complete job tasks in order to be successful.</a:t>
            </a:r>
            <a:endParaRPr lang="en-US" sz="2000" dirty="0"/>
          </a:p>
        </p:txBody>
      </p:sp>
    </p:spTree>
    <p:extLst>
      <p:ext uri="{BB962C8B-B14F-4D97-AF65-F5344CB8AC3E}">
        <p14:creationId xmlns:p14="http://schemas.microsoft.com/office/powerpoint/2010/main" val="14619349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1082674"/>
          </a:xfrm>
        </p:spPr>
        <p:txBody>
          <a:bodyPr>
            <a:noAutofit/>
          </a:bodyPr>
          <a:lstStyle/>
          <a:p>
            <a:pPr algn="ctr"/>
            <a:r>
              <a:rPr lang="en-US" sz="3200" dirty="0" smtClean="0"/>
              <a:t> </a:t>
            </a:r>
            <a:r>
              <a:rPr lang="en-US" sz="3200" dirty="0" smtClean="0"/>
              <a:t>Let’s brainstorm ideas for a </a:t>
            </a:r>
            <a:r>
              <a:rPr lang="en-US" sz="3200" b="1" dirty="0"/>
              <a:t>C</a:t>
            </a:r>
            <a:r>
              <a:rPr lang="en-US" sz="3200" b="1" dirty="0" smtClean="0"/>
              <a:t>ustodial Worker</a:t>
            </a:r>
            <a:r>
              <a:rPr lang="en-US" sz="3200" dirty="0" smtClean="0"/>
              <a:t> </a:t>
            </a:r>
            <a:r>
              <a:rPr lang="en-US" sz="3200" dirty="0" smtClean="0"/>
              <a:t>that may need </a:t>
            </a:r>
            <a:r>
              <a:rPr lang="en-US" sz="3200" dirty="0" smtClean="0"/>
              <a:t>a </a:t>
            </a:r>
            <a:r>
              <a:rPr lang="en-US" sz="3200" dirty="0" smtClean="0">
                <a:solidFill>
                  <a:srgbClr val="C00000"/>
                </a:solidFill>
              </a:rPr>
              <a:t>‘reasonable accommodation’</a:t>
            </a:r>
            <a:endParaRPr lang="en-US" sz="3200" dirty="0">
              <a:solidFill>
                <a:srgbClr val="C00000"/>
              </a:solidFill>
            </a:endParaRPr>
          </a:p>
        </p:txBody>
      </p:sp>
      <p:sp>
        <p:nvSpPr>
          <p:cNvPr id="3" name="Content Placeholder 2"/>
          <p:cNvSpPr>
            <a:spLocks noGrp="1"/>
          </p:cNvSpPr>
          <p:nvPr>
            <p:ph sz="half" idx="1"/>
          </p:nvPr>
        </p:nvSpPr>
        <p:spPr>
          <a:xfrm>
            <a:off x="4709160" y="1905000"/>
            <a:ext cx="3672840" cy="2974975"/>
          </a:xfrm>
        </p:spPr>
        <p:txBody>
          <a:bodyPr/>
          <a:lstStyle/>
          <a:p>
            <a:r>
              <a:rPr lang="en-US" sz="2400" dirty="0" smtClean="0">
                <a:solidFill>
                  <a:srgbClr val="00B050"/>
                </a:solidFill>
              </a:rPr>
              <a:t>Blind &amp; Visual Impairments</a:t>
            </a:r>
          </a:p>
          <a:p>
            <a:r>
              <a:rPr lang="en-US" sz="2400" dirty="0" smtClean="0">
                <a:solidFill>
                  <a:srgbClr val="FFC000"/>
                </a:solidFill>
              </a:rPr>
              <a:t>Deaf &amp; Hard of Hearing</a:t>
            </a:r>
          </a:p>
          <a:p>
            <a:r>
              <a:rPr lang="en-US" sz="2400" dirty="0" smtClean="0">
                <a:solidFill>
                  <a:srgbClr val="0070C0"/>
                </a:solidFill>
              </a:rPr>
              <a:t>Mental </a:t>
            </a:r>
            <a:r>
              <a:rPr lang="en-US" sz="2400" dirty="0">
                <a:solidFill>
                  <a:srgbClr val="0070C0"/>
                </a:solidFill>
              </a:rPr>
              <a:t>H</a:t>
            </a:r>
            <a:r>
              <a:rPr lang="en-US" sz="2400" dirty="0" smtClean="0">
                <a:solidFill>
                  <a:srgbClr val="0070C0"/>
                </a:solidFill>
              </a:rPr>
              <a:t>ealth Impairments</a:t>
            </a:r>
          </a:p>
          <a:p>
            <a:r>
              <a:rPr lang="en-US" sz="2400" dirty="0" smtClean="0"/>
              <a:t>Learning Impairments</a:t>
            </a:r>
          </a:p>
          <a:p>
            <a:r>
              <a:rPr lang="en-US" sz="2400" dirty="0" smtClean="0">
                <a:solidFill>
                  <a:srgbClr val="C00000"/>
                </a:solidFill>
              </a:rPr>
              <a:t>Mobility Impairments</a:t>
            </a:r>
            <a:endParaRPr lang="en-US" sz="2400" dirty="0">
              <a:solidFill>
                <a:srgbClr val="C00000"/>
              </a:solidFill>
            </a:endParaRP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371600" y="1782762"/>
            <a:ext cx="2606930" cy="3475038"/>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640655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solidFill>
                  <a:srgbClr val="C00000"/>
                </a:solidFill>
              </a:rPr>
              <a:t>Let’s Talk About Disclosure</a:t>
            </a:r>
            <a:endParaRPr lang="en-US" sz="3600" dirty="0">
              <a:solidFill>
                <a:srgbClr val="C00000"/>
              </a:solidFill>
            </a:endParaRPr>
          </a:p>
        </p:txBody>
      </p:sp>
      <p:sp>
        <p:nvSpPr>
          <p:cNvPr id="3" name="Content Placeholder 2"/>
          <p:cNvSpPr>
            <a:spLocks noGrp="1"/>
          </p:cNvSpPr>
          <p:nvPr>
            <p:ph sz="half" idx="1"/>
          </p:nvPr>
        </p:nvSpPr>
        <p:spPr>
          <a:xfrm>
            <a:off x="457200" y="1828800"/>
            <a:ext cx="4114800" cy="3474720"/>
          </a:xfrm>
        </p:spPr>
        <p:txBody>
          <a:bodyPr/>
          <a:lstStyle/>
          <a:p>
            <a:pPr marL="0" indent="0">
              <a:buNone/>
            </a:pPr>
            <a:r>
              <a:rPr lang="en-US" sz="2200" dirty="0" smtClean="0">
                <a:solidFill>
                  <a:schemeClr val="bg2">
                    <a:lumMod val="10000"/>
                  </a:schemeClr>
                </a:solidFill>
              </a:rPr>
              <a:t>If you have discovered that you are struggling at work, and may need some accommodations, this is when you decide what to “disclose”</a:t>
            </a:r>
          </a:p>
          <a:p>
            <a:pPr marL="0" indent="0">
              <a:buNone/>
            </a:pPr>
            <a:endParaRPr lang="en-US" sz="2200" dirty="0" smtClean="0">
              <a:solidFill>
                <a:schemeClr val="bg2">
                  <a:lumMod val="10000"/>
                </a:schemeClr>
              </a:solidFill>
            </a:endParaRPr>
          </a:p>
          <a:p>
            <a:pPr marL="0" indent="0">
              <a:buNone/>
            </a:pPr>
            <a:r>
              <a:rPr lang="en-US" sz="2200" dirty="0" smtClean="0">
                <a:solidFill>
                  <a:schemeClr val="bg2">
                    <a:lumMod val="10000"/>
                  </a:schemeClr>
                </a:solidFill>
              </a:rPr>
              <a:t>Disclosure means: </a:t>
            </a:r>
            <a:r>
              <a:rPr lang="en-US" sz="2200" dirty="0" smtClean="0">
                <a:solidFill>
                  <a:schemeClr val="bg2">
                    <a:lumMod val="10000"/>
                  </a:schemeClr>
                </a:solidFill>
              </a:rPr>
              <a:t>sharing a </a:t>
            </a:r>
            <a:r>
              <a:rPr lang="en-US" sz="2200" dirty="0" smtClean="0">
                <a:solidFill>
                  <a:schemeClr val="bg2">
                    <a:lumMod val="10000"/>
                  </a:schemeClr>
                </a:solidFill>
              </a:rPr>
              <a:t>secret or unknown information about yourself</a:t>
            </a:r>
            <a:endParaRPr lang="en-US" sz="2200" dirty="0">
              <a:solidFill>
                <a:schemeClr val="bg2">
                  <a:lumMod val="10000"/>
                </a:schemeClr>
              </a:solidFill>
            </a:endParaRP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22609" y="1904999"/>
            <a:ext cx="3283191" cy="3283191"/>
          </a:xfrm>
          <a:ln w="57150">
            <a:solidFill>
              <a:srgbClr val="C00000"/>
            </a:solidFill>
          </a:ln>
        </p:spPr>
      </p:pic>
    </p:spTree>
    <p:extLst>
      <p:ext uri="{BB962C8B-B14F-4D97-AF65-F5344CB8AC3E}">
        <p14:creationId xmlns:p14="http://schemas.microsoft.com/office/powerpoint/2010/main" val="5548616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127"/>
            <a:ext cx="8534399" cy="1082674"/>
          </a:xfrm>
        </p:spPr>
        <p:txBody>
          <a:bodyPr/>
          <a:lstStyle/>
          <a:p>
            <a:r>
              <a:rPr lang="en-US" sz="3600" dirty="0" smtClean="0"/>
              <a:t>Employment brings a lot of </a:t>
            </a:r>
            <a:r>
              <a:rPr lang="en-US" sz="3600" i="1" dirty="0" smtClean="0">
                <a:solidFill>
                  <a:srgbClr val="C00000"/>
                </a:solidFill>
              </a:rPr>
              <a:t>Responsibility</a:t>
            </a:r>
            <a:endParaRPr lang="en-US" sz="3600" i="1" dirty="0">
              <a:solidFill>
                <a:srgbClr val="C00000"/>
              </a:solidFill>
            </a:endParaRPr>
          </a:p>
        </p:txBody>
      </p:sp>
      <p:sp>
        <p:nvSpPr>
          <p:cNvPr id="3" name="Content Placeholder 2"/>
          <p:cNvSpPr>
            <a:spLocks noGrp="1"/>
          </p:cNvSpPr>
          <p:nvPr>
            <p:ph idx="1"/>
          </p:nvPr>
        </p:nvSpPr>
        <p:spPr>
          <a:xfrm>
            <a:off x="685800" y="1981200"/>
            <a:ext cx="8229600" cy="3200400"/>
          </a:xfrm>
        </p:spPr>
        <p:txBody>
          <a:bodyPr/>
          <a:lstStyle/>
          <a:p>
            <a:r>
              <a:rPr lang="en-US" sz="2400" dirty="0" smtClean="0">
                <a:solidFill>
                  <a:srgbClr val="0070C0"/>
                </a:solidFill>
              </a:rPr>
              <a:t>Work hard and meet the requirements of your job</a:t>
            </a:r>
          </a:p>
          <a:p>
            <a:r>
              <a:rPr lang="en-US" sz="2400" dirty="0" smtClean="0">
                <a:solidFill>
                  <a:srgbClr val="00B050"/>
                </a:solidFill>
              </a:rPr>
              <a:t>Show up on time and follow the rules of your company</a:t>
            </a:r>
          </a:p>
          <a:p>
            <a:r>
              <a:rPr lang="en-US" sz="2400" dirty="0" smtClean="0">
                <a:solidFill>
                  <a:srgbClr val="FFC000"/>
                </a:solidFill>
              </a:rPr>
              <a:t>If needed, disclose your disability to your employer</a:t>
            </a:r>
          </a:p>
          <a:p>
            <a:r>
              <a:rPr lang="en-US" sz="2400" dirty="0" smtClean="0">
                <a:solidFill>
                  <a:srgbClr val="7030A0"/>
                </a:solidFill>
              </a:rPr>
              <a:t>Seek out and brainstorm ideas with your employer for “reasonable accommodations”</a:t>
            </a:r>
          </a:p>
          <a:p>
            <a:r>
              <a:rPr lang="en-US" sz="2400" dirty="0" smtClean="0">
                <a:solidFill>
                  <a:srgbClr val="C00000"/>
                </a:solidFill>
              </a:rPr>
              <a:t>What other responsibilities will you have?</a:t>
            </a:r>
          </a:p>
        </p:txBody>
      </p:sp>
    </p:spTree>
    <p:extLst>
      <p:ext uri="{BB962C8B-B14F-4D97-AF65-F5344CB8AC3E}">
        <p14:creationId xmlns:p14="http://schemas.microsoft.com/office/powerpoint/2010/main" val="9007439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solidFill>
                  <a:srgbClr val="C00000"/>
                </a:solidFill>
              </a:rPr>
              <a:t>Accommodations &amp; Employment</a:t>
            </a:r>
            <a:endParaRPr lang="en-US" sz="3600" dirty="0">
              <a:solidFill>
                <a:srgbClr val="C00000"/>
              </a:solidFill>
            </a:endParaRPr>
          </a:p>
        </p:txBody>
      </p:sp>
      <p:pic>
        <p:nvPicPr>
          <p:cNvPr id="5" name="Picture Placeholder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tretch/>
        </p:blipFill>
        <p:spPr>
          <a:xfrm>
            <a:off x="457200" y="1905000"/>
            <a:ext cx="3890356" cy="2934393"/>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Text Placeholder 2"/>
          <p:cNvSpPr>
            <a:spLocks noGrp="1"/>
          </p:cNvSpPr>
          <p:nvPr>
            <p:ph sz="half" idx="2"/>
          </p:nvPr>
        </p:nvSpPr>
        <p:spPr>
          <a:xfrm>
            <a:off x="4648200" y="1722437"/>
            <a:ext cx="4419600" cy="4525963"/>
          </a:xfrm>
        </p:spPr>
        <p:txBody>
          <a:bodyPr>
            <a:normAutofit/>
          </a:bodyPr>
          <a:lstStyle/>
          <a:p>
            <a:r>
              <a:rPr lang="en-US" sz="2000" dirty="0" smtClean="0"/>
              <a:t>Sometimes it is hard to ask for help. But, if it will help you maintain your job, is it worth it?</a:t>
            </a:r>
          </a:p>
          <a:p>
            <a:endParaRPr lang="en-US" sz="2000" dirty="0" smtClean="0"/>
          </a:p>
          <a:p>
            <a:r>
              <a:rPr lang="en-US" sz="2000" b="1" dirty="0" smtClean="0"/>
              <a:t>Example</a:t>
            </a:r>
            <a:r>
              <a:rPr lang="en-US" sz="2000" dirty="0" smtClean="0"/>
              <a:t>: If you struggle with reading and writing, what if you could get picture instructions on job tasks, instead of in writing?</a:t>
            </a:r>
          </a:p>
          <a:p>
            <a:endParaRPr lang="en-US" sz="2000" i="1" dirty="0" smtClean="0">
              <a:solidFill>
                <a:schemeClr val="accent1">
                  <a:lumMod val="60000"/>
                  <a:lumOff val="40000"/>
                </a:schemeClr>
              </a:solidFill>
            </a:endParaRPr>
          </a:p>
          <a:p>
            <a:r>
              <a:rPr lang="en-US" sz="1800" i="1" dirty="0" smtClean="0">
                <a:solidFill>
                  <a:srgbClr val="00B050"/>
                </a:solidFill>
              </a:rPr>
              <a:t>You’ll never know, if you don’t ask!</a:t>
            </a:r>
            <a:endParaRPr lang="en-US" sz="1800" i="1" dirty="0">
              <a:solidFill>
                <a:srgbClr val="00B050"/>
              </a:solidFill>
            </a:endParaRPr>
          </a:p>
        </p:txBody>
      </p:sp>
    </p:spTree>
    <p:extLst>
      <p:ext uri="{BB962C8B-B14F-4D97-AF65-F5344CB8AC3E}">
        <p14:creationId xmlns:p14="http://schemas.microsoft.com/office/powerpoint/2010/main" val="33152697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17410" y="533400"/>
            <a:ext cx="3772681" cy="4800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
        <p:nvSpPr>
          <p:cNvPr id="3" name="Content Placeholder 4"/>
          <p:cNvSpPr txBox="1">
            <a:spLocks/>
          </p:cNvSpPr>
          <p:nvPr/>
        </p:nvSpPr>
        <p:spPr>
          <a:xfrm>
            <a:off x="4953000" y="823144"/>
            <a:ext cx="2514600" cy="3520256"/>
          </a:xfrm>
          <a:prstGeom prst="rect">
            <a:avLst/>
          </a:prstGeom>
        </p:spPr>
        <p:txBody>
          <a:bodyPr>
            <a:noAutofit/>
          </a:bodyPr>
          <a:lst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a:lstStyle>
          <a:p>
            <a:endParaRPr lang="en-US" dirty="0">
              <a:latin typeface="+mj-lt"/>
            </a:endParaRPr>
          </a:p>
        </p:txBody>
      </p:sp>
    </p:spTree>
    <p:extLst>
      <p:ext uri="{BB962C8B-B14F-4D97-AF65-F5344CB8AC3E}">
        <p14:creationId xmlns:p14="http://schemas.microsoft.com/office/powerpoint/2010/main" val="29124643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8600"/>
            <a:ext cx="7372351" cy="1082674"/>
          </a:xfrm>
        </p:spPr>
        <p:txBody>
          <a:bodyPr/>
          <a:lstStyle/>
          <a:p>
            <a:pPr algn="ctr"/>
            <a:r>
              <a:rPr lang="en-US" sz="3600" dirty="0" smtClean="0">
                <a:solidFill>
                  <a:srgbClr val="C00000"/>
                </a:solidFill>
              </a:rPr>
              <a:t>Staying Motivated!</a:t>
            </a:r>
            <a:endParaRPr lang="en-US" sz="3600" dirty="0">
              <a:solidFill>
                <a:srgbClr val="C00000"/>
              </a:solidFill>
            </a:endParaRPr>
          </a:p>
        </p:txBody>
      </p:sp>
      <p:sp>
        <p:nvSpPr>
          <p:cNvPr id="3" name="Content Placeholder 2"/>
          <p:cNvSpPr>
            <a:spLocks noGrp="1"/>
          </p:cNvSpPr>
          <p:nvPr>
            <p:ph idx="1"/>
          </p:nvPr>
        </p:nvSpPr>
        <p:spPr>
          <a:xfrm>
            <a:off x="762000" y="1447800"/>
            <a:ext cx="7848600" cy="3474720"/>
          </a:xfrm>
        </p:spPr>
        <p:txBody>
          <a:bodyPr>
            <a:normAutofit fontScale="85000" lnSpcReduction="10000"/>
          </a:bodyPr>
          <a:lstStyle/>
          <a:p>
            <a:r>
              <a:rPr lang="en-US" sz="2800" dirty="0" smtClean="0">
                <a:solidFill>
                  <a:srgbClr val="00B050"/>
                </a:solidFill>
              </a:rPr>
              <a:t>Remember to set short and long term goals</a:t>
            </a:r>
          </a:p>
          <a:p>
            <a:pPr lvl="2"/>
            <a:r>
              <a:rPr lang="en-US" i="1" dirty="0" smtClean="0">
                <a:solidFill>
                  <a:schemeClr val="bg2">
                    <a:lumMod val="10000"/>
                  </a:schemeClr>
                </a:solidFill>
              </a:rPr>
              <a:t>Don’t forget to write them down and make a plan</a:t>
            </a:r>
          </a:p>
          <a:p>
            <a:r>
              <a:rPr lang="en-US" sz="2800" dirty="0" smtClean="0">
                <a:solidFill>
                  <a:srgbClr val="0070C0"/>
                </a:solidFill>
              </a:rPr>
              <a:t>Identify who is in your support system</a:t>
            </a:r>
          </a:p>
          <a:p>
            <a:pPr lvl="2"/>
            <a:r>
              <a:rPr lang="en-US" i="1" dirty="0" smtClean="0">
                <a:solidFill>
                  <a:schemeClr val="bg2">
                    <a:lumMod val="10000"/>
                  </a:schemeClr>
                </a:solidFill>
              </a:rPr>
              <a:t>Parents, friends, teacher, VR Counselor, </a:t>
            </a:r>
            <a:r>
              <a:rPr lang="en-US" i="1" dirty="0" smtClean="0">
                <a:solidFill>
                  <a:schemeClr val="bg2">
                    <a:lumMod val="10000"/>
                  </a:schemeClr>
                </a:solidFill>
              </a:rPr>
              <a:t>coach, etc.</a:t>
            </a:r>
            <a:endParaRPr lang="en-US" i="1" dirty="0" smtClean="0">
              <a:solidFill>
                <a:schemeClr val="bg2">
                  <a:lumMod val="10000"/>
                </a:schemeClr>
              </a:solidFill>
            </a:endParaRPr>
          </a:p>
          <a:p>
            <a:r>
              <a:rPr lang="en-US" sz="2800" dirty="0" smtClean="0">
                <a:solidFill>
                  <a:srgbClr val="7030A0"/>
                </a:solidFill>
              </a:rPr>
              <a:t>Have fun with Social Media, but consider Employment</a:t>
            </a:r>
          </a:p>
          <a:p>
            <a:pPr lvl="2"/>
            <a:r>
              <a:rPr lang="en-US" i="1" dirty="0" smtClean="0">
                <a:solidFill>
                  <a:schemeClr val="bg2">
                    <a:lumMod val="10000"/>
                  </a:schemeClr>
                </a:solidFill>
              </a:rPr>
              <a:t>You want to look the best you can to employers</a:t>
            </a:r>
          </a:p>
          <a:p>
            <a:r>
              <a:rPr lang="en-US" sz="2800" dirty="0" smtClean="0">
                <a:solidFill>
                  <a:srgbClr val="FF9900"/>
                </a:solidFill>
              </a:rPr>
              <a:t>Personal Presentation</a:t>
            </a:r>
          </a:p>
          <a:p>
            <a:pPr lvl="2"/>
            <a:r>
              <a:rPr lang="en-US" i="1" dirty="0" smtClean="0">
                <a:solidFill>
                  <a:schemeClr val="bg2">
                    <a:lumMod val="10000"/>
                  </a:schemeClr>
                </a:solidFill>
              </a:rPr>
              <a:t>Do you have confidence, self-esteem, good hygiene and clothes for work?</a:t>
            </a:r>
            <a:endParaRPr lang="en-US" i="1" dirty="0">
              <a:solidFill>
                <a:schemeClr val="bg2">
                  <a:lumMod val="10000"/>
                </a:schemeClr>
              </a:solidFill>
            </a:endParaRPr>
          </a:p>
        </p:txBody>
      </p:sp>
      <p:sp>
        <p:nvSpPr>
          <p:cNvPr id="4" name="TextBox 3"/>
          <p:cNvSpPr txBox="1"/>
          <p:nvPr/>
        </p:nvSpPr>
        <p:spPr>
          <a:xfrm>
            <a:off x="2133600" y="4800600"/>
            <a:ext cx="4876800" cy="1015663"/>
          </a:xfrm>
          <a:prstGeom prst="rect">
            <a:avLst/>
          </a:prstGeom>
          <a:solidFill>
            <a:srgbClr val="FF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endParaRPr lang="en-US" sz="1000" dirty="0" smtClean="0">
              <a:solidFill>
                <a:schemeClr val="bg1"/>
              </a:solidFill>
              <a:latin typeface="Comic Sans MS" panose="030F0702030302020204" pitchFamily="66" charset="0"/>
            </a:endParaRPr>
          </a:p>
          <a:p>
            <a:pPr algn="ctr"/>
            <a:r>
              <a:rPr lang="en-US" sz="2000" dirty="0" smtClean="0">
                <a:solidFill>
                  <a:schemeClr val="bg1"/>
                </a:solidFill>
                <a:latin typeface="Comic Sans MS" panose="030F0702030302020204" pitchFamily="66" charset="0"/>
              </a:rPr>
              <a:t>Are you practicing your </a:t>
            </a:r>
          </a:p>
          <a:p>
            <a:pPr algn="ctr"/>
            <a:r>
              <a:rPr lang="en-US" sz="2000" b="1" dirty="0" smtClean="0">
                <a:solidFill>
                  <a:schemeClr val="bg1"/>
                </a:solidFill>
                <a:latin typeface="Comic Sans MS" panose="030F0702030302020204" pitchFamily="66" charset="0"/>
              </a:rPr>
              <a:t>30 Second Commercial</a:t>
            </a:r>
            <a:r>
              <a:rPr lang="en-US" sz="2000" dirty="0" smtClean="0">
                <a:solidFill>
                  <a:schemeClr val="bg1"/>
                </a:solidFill>
                <a:latin typeface="Comic Sans MS" panose="030F0702030302020204" pitchFamily="66" charset="0"/>
              </a:rPr>
              <a:t>?</a:t>
            </a:r>
          </a:p>
          <a:p>
            <a:endParaRPr lang="en-US" sz="10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16329382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theme/theme1.xml><?xml version="1.0" encoding="utf-8"?>
<a:theme xmlns:a="http://schemas.openxmlformats.org/drawingml/2006/main" name="Pencil">
  <a:themeElements>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
      <a:clrScheme name="Default Design 15">
        <a:dk1>
          <a:srgbClr val="0E2F67"/>
        </a:dk1>
        <a:lt1>
          <a:srgbClr val="FFFFFF"/>
        </a:lt1>
        <a:dk2>
          <a:srgbClr val="0E6224"/>
        </a:dk2>
        <a:lt2>
          <a:srgbClr val="7ACCE6"/>
        </a:lt2>
        <a:accent1>
          <a:srgbClr val="745D4A"/>
        </a:accent1>
        <a:accent2>
          <a:srgbClr val="E28000"/>
        </a:accent2>
        <a:accent3>
          <a:srgbClr val="FFFFFF"/>
        </a:accent3>
        <a:accent4>
          <a:srgbClr val="0A2757"/>
        </a:accent4>
        <a:accent5>
          <a:srgbClr val="BCB6B1"/>
        </a:accent5>
        <a:accent6>
          <a:srgbClr val="CD7300"/>
        </a:accent6>
        <a:hlink>
          <a:srgbClr val="FFAB2D"/>
        </a:hlink>
        <a:folHlink>
          <a:srgbClr val="007B7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4">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6" id="{CDF1CE40-D12A-4BBA-8E29-FD301E3A737A}" vid="{E44D8D76-07A2-4151-9426-1A858C999D6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Pencil</Template>
  <TotalTime>211</TotalTime>
  <Words>969</Words>
  <Application>Microsoft Office PowerPoint</Application>
  <PresentationFormat>On-screen Show (4:3)</PresentationFormat>
  <Paragraphs>90</Paragraphs>
  <Slides>12</Slides>
  <Notes>11</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Pencil</vt:lpstr>
      <vt:lpstr>Theme4</vt:lpstr>
      <vt:lpstr>ADA &amp; Staying Motivated</vt:lpstr>
      <vt:lpstr>PowerPoint Presentation</vt:lpstr>
      <vt:lpstr>What is the ADA?</vt:lpstr>
      <vt:lpstr> Let’s brainstorm ideas for a Custodial Worker that may need a ‘reasonable accommodation’</vt:lpstr>
      <vt:lpstr>Let’s Talk About Disclosure</vt:lpstr>
      <vt:lpstr>Employment brings a lot of Responsibility</vt:lpstr>
      <vt:lpstr>Accommodations &amp; Employment</vt:lpstr>
      <vt:lpstr>PowerPoint Presentation</vt:lpstr>
      <vt:lpstr>Staying Motivated!</vt:lpstr>
      <vt:lpstr>How can my VR Counselor help me understand the ADA and Stay Motivated to find the best employment for me?</vt:lpstr>
      <vt:lpstr>Certificate of Completion!</vt:lpstr>
      <vt:lpstr>Workshop 10:  ADA &amp; Staying Motivated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&amp; Staying Motivated</dc:title>
  <dc:creator>Rachel Anderson</dc:creator>
  <cp:lastModifiedBy>Rachel Anderson</cp:lastModifiedBy>
  <cp:revision>23</cp:revision>
  <dcterms:created xsi:type="dcterms:W3CDTF">2015-01-05T06:42:13Z</dcterms:created>
  <dcterms:modified xsi:type="dcterms:W3CDTF">2015-10-16T19:18:40Z</dcterms:modified>
</cp:coreProperties>
</file>