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1" r:id="rId2"/>
  </p:sldMasterIdLst>
  <p:notesMasterIdLst>
    <p:notesMasterId r:id="rId14"/>
  </p:notesMasterIdLst>
  <p:sldIdLst>
    <p:sldId id="257" r:id="rId3"/>
    <p:sldId id="281" r:id="rId4"/>
    <p:sldId id="263" r:id="rId5"/>
    <p:sldId id="283" r:id="rId6"/>
    <p:sldId id="287" r:id="rId7"/>
    <p:sldId id="286" r:id="rId8"/>
    <p:sldId id="284" r:id="rId9"/>
    <p:sldId id="282" r:id="rId10"/>
    <p:sldId id="285" r:id="rId11"/>
    <p:sldId id="258"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91" autoAdjust="0"/>
  </p:normalViewPr>
  <p:slideViewPr>
    <p:cSldViewPr>
      <p:cViewPr varScale="1">
        <p:scale>
          <a:sx n="55" d="100"/>
          <a:sy n="55" d="100"/>
        </p:scale>
        <p:origin x="-2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A1BBE-BCA0-444E-AB2E-A206D50B41E9}"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5012DDBC-AB40-45C6-9C8C-0AD7604E2010}">
      <dgm:prSet phldrT="[Text]"/>
      <dgm:spPr>
        <a:solidFill>
          <a:schemeClr val="tx1"/>
        </a:solidFill>
      </dgm:spPr>
      <dgm:t>
        <a:bodyPr/>
        <a:lstStyle/>
        <a:p>
          <a:pPr algn="ctr"/>
          <a:r>
            <a:rPr lang="en-US" dirty="0"/>
            <a:t>ME!</a:t>
          </a:r>
        </a:p>
      </dgm:t>
    </dgm:pt>
    <dgm:pt modelId="{10BB15CC-E9C3-4965-916F-394A1E3F9871}" type="parTrans" cxnId="{02DC8DAA-5E0A-4FDE-B19C-D3A6067E6055}">
      <dgm:prSet/>
      <dgm:spPr/>
      <dgm:t>
        <a:bodyPr/>
        <a:lstStyle/>
        <a:p>
          <a:pPr algn="ctr"/>
          <a:endParaRPr lang="en-US"/>
        </a:p>
      </dgm:t>
    </dgm:pt>
    <dgm:pt modelId="{0125107D-A891-4FE9-9DE5-00711CD8BF80}" type="sibTrans" cxnId="{02DC8DAA-5E0A-4FDE-B19C-D3A6067E6055}">
      <dgm:prSet/>
      <dgm:spPr/>
      <dgm:t>
        <a:bodyPr/>
        <a:lstStyle/>
        <a:p>
          <a:pPr algn="ctr"/>
          <a:endParaRPr lang="en-US"/>
        </a:p>
      </dgm:t>
    </dgm:pt>
    <dgm:pt modelId="{3093638A-EFED-4CDB-A365-CAEDA82DCB20}">
      <dgm:prSet phldrT="[Text]"/>
      <dgm:spPr>
        <a:solidFill>
          <a:srgbClr val="C00000"/>
        </a:solidFill>
      </dgm:spPr>
      <dgm:t>
        <a:bodyPr/>
        <a:lstStyle/>
        <a:p>
          <a:pPr algn="ctr"/>
          <a:r>
            <a:rPr lang="en-US" b="1" dirty="0"/>
            <a:t>School</a:t>
          </a:r>
        </a:p>
      </dgm:t>
    </dgm:pt>
    <dgm:pt modelId="{CB544A1C-06D7-47B8-B5E1-C4C759F8532F}" type="parTrans" cxnId="{B3648637-47C1-4A5B-A8FC-FE8F6254AF99}">
      <dgm:prSet/>
      <dgm:spPr/>
      <dgm:t>
        <a:bodyPr/>
        <a:lstStyle/>
        <a:p>
          <a:pPr algn="ctr"/>
          <a:endParaRPr lang="en-US"/>
        </a:p>
      </dgm:t>
    </dgm:pt>
    <dgm:pt modelId="{04C4D06B-A520-4711-B030-35867C2B7F55}" type="sibTrans" cxnId="{B3648637-47C1-4A5B-A8FC-FE8F6254AF99}">
      <dgm:prSet/>
      <dgm:spPr/>
      <dgm:t>
        <a:bodyPr/>
        <a:lstStyle/>
        <a:p>
          <a:pPr algn="ctr"/>
          <a:endParaRPr lang="en-US"/>
        </a:p>
      </dgm:t>
    </dgm:pt>
    <dgm:pt modelId="{AF503C2E-CE2E-4131-A13D-E85A92C23663}">
      <dgm:prSet phldrT="[Text]"/>
      <dgm:spPr>
        <a:solidFill>
          <a:srgbClr val="92D050"/>
        </a:solidFill>
      </dgm:spPr>
      <dgm:t>
        <a:bodyPr/>
        <a:lstStyle/>
        <a:p>
          <a:pPr algn="ctr"/>
          <a:r>
            <a:rPr lang="en-US" b="1" dirty="0"/>
            <a:t>Work</a:t>
          </a:r>
        </a:p>
      </dgm:t>
    </dgm:pt>
    <dgm:pt modelId="{43E42B59-5A3E-488E-A590-3D158D6F20DB}" type="parTrans" cxnId="{C8852C20-3695-4943-90AF-7DD84E0F4AC9}">
      <dgm:prSet/>
      <dgm:spPr/>
      <dgm:t>
        <a:bodyPr/>
        <a:lstStyle/>
        <a:p>
          <a:pPr algn="ctr"/>
          <a:endParaRPr lang="en-US"/>
        </a:p>
      </dgm:t>
    </dgm:pt>
    <dgm:pt modelId="{1C5FA828-906E-4B2F-834C-8DB93550FEB6}" type="sibTrans" cxnId="{C8852C20-3695-4943-90AF-7DD84E0F4AC9}">
      <dgm:prSet/>
      <dgm:spPr/>
      <dgm:t>
        <a:bodyPr/>
        <a:lstStyle/>
        <a:p>
          <a:pPr algn="ctr"/>
          <a:endParaRPr lang="en-US"/>
        </a:p>
      </dgm:t>
    </dgm:pt>
    <dgm:pt modelId="{EC5F18BA-5747-4E2A-AF65-5DEAD0C05F9F}">
      <dgm:prSet phldrT="[Text]"/>
      <dgm:spPr>
        <a:solidFill>
          <a:srgbClr val="7030A0"/>
        </a:solidFill>
      </dgm:spPr>
      <dgm:t>
        <a:bodyPr/>
        <a:lstStyle/>
        <a:p>
          <a:pPr algn="ctr"/>
          <a:r>
            <a:rPr lang="en-US" b="1" dirty="0"/>
            <a:t>Skills</a:t>
          </a:r>
        </a:p>
      </dgm:t>
    </dgm:pt>
    <dgm:pt modelId="{4159B569-688D-448F-B611-176A6B70CD5A}" type="parTrans" cxnId="{508080F1-6DD6-41DE-B0C4-C41922B1D2E6}">
      <dgm:prSet/>
      <dgm:spPr/>
      <dgm:t>
        <a:bodyPr/>
        <a:lstStyle/>
        <a:p>
          <a:pPr algn="ctr"/>
          <a:endParaRPr lang="en-US"/>
        </a:p>
      </dgm:t>
    </dgm:pt>
    <dgm:pt modelId="{75579B31-4879-4438-A2BD-9F7D4116D73D}" type="sibTrans" cxnId="{508080F1-6DD6-41DE-B0C4-C41922B1D2E6}">
      <dgm:prSet/>
      <dgm:spPr/>
      <dgm:t>
        <a:bodyPr/>
        <a:lstStyle/>
        <a:p>
          <a:pPr algn="ctr"/>
          <a:endParaRPr lang="en-US"/>
        </a:p>
      </dgm:t>
    </dgm:pt>
    <dgm:pt modelId="{B4E3CAE0-0886-491A-828D-645F047A5101}">
      <dgm:prSet phldrT="[Text]"/>
      <dgm:spPr>
        <a:solidFill>
          <a:srgbClr val="00B0F0"/>
        </a:solidFill>
      </dgm:spPr>
      <dgm:t>
        <a:bodyPr/>
        <a:lstStyle/>
        <a:p>
          <a:pPr algn="ctr"/>
          <a:r>
            <a:rPr lang="en-US" b="1" dirty="0"/>
            <a:t>Hobbies</a:t>
          </a:r>
        </a:p>
      </dgm:t>
    </dgm:pt>
    <dgm:pt modelId="{122B9C37-69F5-4A7D-BB8A-51D8471365F1}" type="parTrans" cxnId="{CC197B6A-1CC6-4F83-AA4C-B36ED90EF82A}">
      <dgm:prSet/>
      <dgm:spPr/>
      <dgm:t>
        <a:bodyPr/>
        <a:lstStyle/>
        <a:p>
          <a:pPr algn="ctr"/>
          <a:endParaRPr lang="en-US"/>
        </a:p>
      </dgm:t>
    </dgm:pt>
    <dgm:pt modelId="{F278AA07-FB15-46E5-852E-6E4B46C9C795}" type="sibTrans" cxnId="{CC197B6A-1CC6-4F83-AA4C-B36ED90EF82A}">
      <dgm:prSet/>
      <dgm:spPr/>
      <dgm:t>
        <a:bodyPr/>
        <a:lstStyle/>
        <a:p>
          <a:pPr algn="ctr"/>
          <a:endParaRPr lang="en-US"/>
        </a:p>
      </dgm:t>
    </dgm:pt>
    <dgm:pt modelId="{CF1AD3FF-BD0B-40E2-B552-51A657E35A41}">
      <dgm:prSet/>
      <dgm:spPr>
        <a:solidFill>
          <a:srgbClr val="FF9900"/>
        </a:solidFill>
      </dgm:spPr>
      <dgm:t>
        <a:bodyPr/>
        <a:lstStyle/>
        <a:p>
          <a:pPr algn="ctr"/>
          <a:r>
            <a:rPr lang="en-US" b="1" dirty="0"/>
            <a:t>Desires</a:t>
          </a:r>
        </a:p>
      </dgm:t>
    </dgm:pt>
    <dgm:pt modelId="{D55E0BA5-53D5-497C-953C-EB225EEC55ED}" type="parTrans" cxnId="{BE48FC0B-9E98-40FC-8D8F-53541C26B16B}">
      <dgm:prSet/>
      <dgm:spPr/>
      <dgm:t>
        <a:bodyPr/>
        <a:lstStyle/>
        <a:p>
          <a:pPr algn="ctr"/>
          <a:endParaRPr lang="en-US"/>
        </a:p>
      </dgm:t>
    </dgm:pt>
    <dgm:pt modelId="{D9274DAD-E943-4A7E-B137-D6471FF6AC23}" type="sibTrans" cxnId="{BE48FC0B-9E98-40FC-8D8F-53541C26B16B}">
      <dgm:prSet/>
      <dgm:spPr/>
      <dgm:t>
        <a:bodyPr/>
        <a:lstStyle/>
        <a:p>
          <a:pPr algn="ctr"/>
          <a:endParaRPr lang="en-US"/>
        </a:p>
      </dgm:t>
    </dgm:pt>
    <dgm:pt modelId="{D827730A-DA0D-455E-9878-7B8953BF2546}" type="pres">
      <dgm:prSet presAssocID="{0ACA1BBE-BCA0-444E-AB2E-A206D50B41E9}" presName="Name0" presStyleCnt="0">
        <dgm:presLayoutVars>
          <dgm:chMax val="1"/>
          <dgm:dir/>
          <dgm:animLvl val="ctr"/>
          <dgm:resizeHandles val="exact"/>
        </dgm:presLayoutVars>
      </dgm:prSet>
      <dgm:spPr/>
      <dgm:t>
        <a:bodyPr/>
        <a:lstStyle/>
        <a:p>
          <a:endParaRPr lang="en-US"/>
        </a:p>
      </dgm:t>
    </dgm:pt>
    <dgm:pt modelId="{8F8741B9-30A5-44DF-A956-C53DD5E8C9DC}" type="pres">
      <dgm:prSet presAssocID="{5012DDBC-AB40-45C6-9C8C-0AD7604E2010}" presName="centerShape" presStyleLbl="node0" presStyleIdx="0" presStyleCnt="1"/>
      <dgm:spPr/>
      <dgm:t>
        <a:bodyPr/>
        <a:lstStyle/>
        <a:p>
          <a:endParaRPr lang="en-US"/>
        </a:p>
      </dgm:t>
    </dgm:pt>
    <dgm:pt modelId="{C7AD76F8-8501-4303-AFA0-AD3C402B902B}" type="pres">
      <dgm:prSet presAssocID="{3093638A-EFED-4CDB-A365-CAEDA82DCB20}" presName="node" presStyleLbl="node1" presStyleIdx="0" presStyleCnt="5">
        <dgm:presLayoutVars>
          <dgm:bulletEnabled val="1"/>
        </dgm:presLayoutVars>
      </dgm:prSet>
      <dgm:spPr/>
      <dgm:t>
        <a:bodyPr/>
        <a:lstStyle/>
        <a:p>
          <a:endParaRPr lang="en-US"/>
        </a:p>
      </dgm:t>
    </dgm:pt>
    <dgm:pt modelId="{DACE7184-FD9E-4D37-9EEB-5F7E4268306F}" type="pres">
      <dgm:prSet presAssocID="{3093638A-EFED-4CDB-A365-CAEDA82DCB20}" presName="dummy" presStyleCnt="0"/>
      <dgm:spPr/>
      <dgm:t>
        <a:bodyPr/>
        <a:lstStyle/>
        <a:p>
          <a:endParaRPr lang="en-US"/>
        </a:p>
      </dgm:t>
    </dgm:pt>
    <dgm:pt modelId="{FED337A7-DF17-4F8D-99B7-A88977C4CB86}" type="pres">
      <dgm:prSet presAssocID="{04C4D06B-A520-4711-B030-35867C2B7F55}" presName="sibTrans" presStyleLbl="sibTrans2D1" presStyleIdx="0" presStyleCnt="5"/>
      <dgm:spPr/>
      <dgm:t>
        <a:bodyPr/>
        <a:lstStyle/>
        <a:p>
          <a:endParaRPr lang="en-US"/>
        </a:p>
      </dgm:t>
    </dgm:pt>
    <dgm:pt modelId="{A47AF9AB-5FF8-42AE-B0A5-8C1A1E686B48}" type="pres">
      <dgm:prSet presAssocID="{AF503C2E-CE2E-4131-A13D-E85A92C23663}" presName="node" presStyleLbl="node1" presStyleIdx="1" presStyleCnt="5">
        <dgm:presLayoutVars>
          <dgm:bulletEnabled val="1"/>
        </dgm:presLayoutVars>
      </dgm:prSet>
      <dgm:spPr/>
      <dgm:t>
        <a:bodyPr/>
        <a:lstStyle/>
        <a:p>
          <a:endParaRPr lang="en-US"/>
        </a:p>
      </dgm:t>
    </dgm:pt>
    <dgm:pt modelId="{3259E792-12A3-4065-B2F3-818C5C0B7DF0}" type="pres">
      <dgm:prSet presAssocID="{AF503C2E-CE2E-4131-A13D-E85A92C23663}" presName="dummy" presStyleCnt="0"/>
      <dgm:spPr/>
      <dgm:t>
        <a:bodyPr/>
        <a:lstStyle/>
        <a:p>
          <a:endParaRPr lang="en-US"/>
        </a:p>
      </dgm:t>
    </dgm:pt>
    <dgm:pt modelId="{AB96529A-0E1E-44BC-8D44-90DDFDD7E462}" type="pres">
      <dgm:prSet presAssocID="{1C5FA828-906E-4B2F-834C-8DB93550FEB6}" presName="sibTrans" presStyleLbl="sibTrans2D1" presStyleIdx="1" presStyleCnt="5"/>
      <dgm:spPr/>
      <dgm:t>
        <a:bodyPr/>
        <a:lstStyle/>
        <a:p>
          <a:endParaRPr lang="en-US"/>
        </a:p>
      </dgm:t>
    </dgm:pt>
    <dgm:pt modelId="{1685D862-39C5-4D4D-96A0-53B34838E683}" type="pres">
      <dgm:prSet presAssocID="{EC5F18BA-5747-4E2A-AF65-5DEAD0C05F9F}" presName="node" presStyleLbl="node1" presStyleIdx="2" presStyleCnt="5">
        <dgm:presLayoutVars>
          <dgm:bulletEnabled val="1"/>
        </dgm:presLayoutVars>
      </dgm:prSet>
      <dgm:spPr/>
      <dgm:t>
        <a:bodyPr/>
        <a:lstStyle/>
        <a:p>
          <a:endParaRPr lang="en-US"/>
        </a:p>
      </dgm:t>
    </dgm:pt>
    <dgm:pt modelId="{8B7CCF51-21D1-46E0-85C8-5EA63F7BAF67}" type="pres">
      <dgm:prSet presAssocID="{EC5F18BA-5747-4E2A-AF65-5DEAD0C05F9F}" presName="dummy" presStyleCnt="0"/>
      <dgm:spPr/>
      <dgm:t>
        <a:bodyPr/>
        <a:lstStyle/>
        <a:p>
          <a:endParaRPr lang="en-US"/>
        </a:p>
      </dgm:t>
    </dgm:pt>
    <dgm:pt modelId="{D5276F97-158A-4587-BBFA-3F8659223968}" type="pres">
      <dgm:prSet presAssocID="{75579B31-4879-4438-A2BD-9F7D4116D73D}" presName="sibTrans" presStyleLbl="sibTrans2D1" presStyleIdx="2" presStyleCnt="5"/>
      <dgm:spPr/>
      <dgm:t>
        <a:bodyPr/>
        <a:lstStyle/>
        <a:p>
          <a:endParaRPr lang="en-US"/>
        </a:p>
      </dgm:t>
    </dgm:pt>
    <dgm:pt modelId="{EEC64C25-F6BD-4D84-B2D8-54B795E735A1}" type="pres">
      <dgm:prSet presAssocID="{B4E3CAE0-0886-491A-828D-645F047A5101}" presName="node" presStyleLbl="node1" presStyleIdx="3" presStyleCnt="5" custRadScaleRad="98781" custRadScaleInc="10915">
        <dgm:presLayoutVars>
          <dgm:bulletEnabled val="1"/>
        </dgm:presLayoutVars>
      </dgm:prSet>
      <dgm:spPr/>
      <dgm:t>
        <a:bodyPr/>
        <a:lstStyle/>
        <a:p>
          <a:endParaRPr lang="en-US"/>
        </a:p>
      </dgm:t>
    </dgm:pt>
    <dgm:pt modelId="{1BD769B1-BC5B-456D-BFCE-6F7844F2D5BA}" type="pres">
      <dgm:prSet presAssocID="{B4E3CAE0-0886-491A-828D-645F047A5101}" presName="dummy" presStyleCnt="0"/>
      <dgm:spPr/>
      <dgm:t>
        <a:bodyPr/>
        <a:lstStyle/>
        <a:p>
          <a:endParaRPr lang="en-US"/>
        </a:p>
      </dgm:t>
    </dgm:pt>
    <dgm:pt modelId="{6E9C790E-E7C0-4153-A7D6-02868B2098B4}" type="pres">
      <dgm:prSet presAssocID="{F278AA07-FB15-46E5-852E-6E4B46C9C795}" presName="sibTrans" presStyleLbl="sibTrans2D1" presStyleIdx="3" presStyleCnt="5"/>
      <dgm:spPr/>
      <dgm:t>
        <a:bodyPr/>
        <a:lstStyle/>
        <a:p>
          <a:endParaRPr lang="en-US"/>
        </a:p>
      </dgm:t>
    </dgm:pt>
    <dgm:pt modelId="{130146A0-9D97-4855-946E-5BBB75A19F18}" type="pres">
      <dgm:prSet presAssocID="{CF1AD3FF-BD0B-40E2-B552-51A657E35A41}" presName="node" presStyleLbl="node1" presStyleIdx="4" presStyleCnt="5">
        <dgm:presLayoutVars>
          <dgm:bulletEnabled val="1"/>
        </dgm:presLayoutVars>
      </dgm:prSet>
      <dgm:spPr/>
      <dgm:t>
        <a:bodyPr/>
        <a:lstStyle/>
        <a:p>
          <a:endParaRPr lang="en-US"/>
        </a:p>
      </dgm:t>
    </dgm:pt>
    <dgm:pt modelId="{FB6DAF58-A524-4A0E-9DDD-C4F1553C493A}" type="pres">
      <dgm:prSet presAssocID="{CF1AD3FF-BD0B-40E2-B552-51A657E35A41}" presName="dummy" presStyleCnt="0"/>
      <dgm:spPr/>
      <dgm:t>
        <a:bodyPr/>
        <a:lstStyle/>
        <a:p>
          <a:endParaRPr lang="en-US"/>
        </a:p>
      </dgm:t>
    </dgm:pt>
    <dgm:pt modelId="{8B771AA1-4D72-495D-976E-E50A9E64387A}" type="pres">
      <dgm:prSet presAssocID="{D9274DAD-E943-4A7E-B137-D6471FF6AC23}" presName="sibTrans" presStyleLbl="sibTrans2D1" presStyleIdx="4" presStyleCnt="5"/>
      <dgm:spPr/>
      <dgm:t>
        <a:bodyPr/>
        <a:lstStyle/>
        <a:p>
          <a:endParaRPr lang="en-US"/>
        </a:p>
      </dgm:t>
    </dgm:pt>
  </dgm:ptLst>
  <dgm:cxnLst>
    <dgm:cxn modelId="{B3648637-47C1-4A5B-A8FC-FE8F6254AF99}" srcId="{5012DDBC-AB40-45C6-9C8C-0AD7604E2010}" destId="{3093638A-EFED-4CDB-A365-CAEDA82DCB20}" srcOrd="0" destOrd="0" parTransId="{CB544A1C-06D7-47B8-B5E1-C4C759F8532F}" sibTransId="{04C4D06B-A520-4711-B030-35867C2B7F55}"/>
    <dgm:cxn modelId="{CC197B6A-1CC6-4F83-AA4C-B36ED90EF82A}" srcId="{5012DDBC-AB40-45C6-9C8C-0AD7604E2010}" destId="{B4E3CAE0-0886-491A-828D-645F047A5101}" srcOrd="3" destOrd="0" parTransId="{122B9C37-69F5-4A7D-BB8A-51D8471365F1}" sibTransId="{F278AA07-FB15-46E5-852E-6E4B46C9C795}"/>
    <dgm:cxn modelId="{8F076F61-1BAA-42A0-9260-57654BBC9B93}" type="presOf" srcId="{3093638A-EFED-4CDB-A365-CAEDA82DCB20}" destId="{C7AD76F8-8501-4303-AFA0-AD3C402B902B}" srcOrd="0" destOrd="0" presId="urn:microsoft.com/office/officeart/2005/8/layout/radial6"/>
    <dgm:cxn modelId="{ED72A4B8-55F9-428B-BB6F-D2BBDDC9D3CE}" type="presOf" srcId="{D9274DAD-E943-4A7E-B137-D6471FF6AC23}" destId="{8B771AA1-4D72-495D-976E-E50A9E64387A}" srcOrd="0" destOrd="0" presId="urn:microsoft.com/office/officeart/2005/8/layout/radial6"/>
    <dgm:cxn modelId="{F5C4EC99-6C9B-4135-8C97-C89181A14560}" type="presOf" srcId="{B4E3CAE0-0886-491A-828D-645F047A5101}" destId="{EEC64C25-F6BD-4D84-B2D8-54B795E735A1}" srcOrd="0" destOrd="0" presId="urn:microsoft.com/office/officeart/2005/8/layout/radial6"/>
    <dgm:cxn modelId="{994DAD48-1CF5-459F-8B3C-8AFCB0FC1FF3}" type="presOf" srcId="{AF503C2E-CE2E-4131-A13D-E85A92C23663}" destId="{A47AF9AB-5FF8-42AE-B0A5-8C1A1E686B48}" srcOrd="0" destOrd="0" presId="urn:microsoft.com/office/officeart/2005/8/layout/radial6"/>
    <dgm:cxn modelId="{F5587DF1-3837-4CD3-BFBC-4525CBFBC3F1}" type="presOf" srcId="{75579B31-4879-4438-A2BD-9F7D4116D73D}" destId="{D5276F97-158A-4587-BBFA-3F8659223968}" srcOrd="0" destOrd="0" presId="urn:microsoft.com/office/officeart/2005/8/layout/radial6"/>
    <dgm:cxn modelId="{02DC8DAA-5E0A-4FDE-B19C-D3A6067E6055}" srcId="{0ACA1BBE-BCA0-444E-AB2E-A206D50B41E9}" destId="{5012DDBC-AB40-45C6-9C8C-0AD7604E2010}" srcOrd="0" destOrd="0" parTransId="{10BB15CC-E9C3-4965-916F-394A1E3F9871}" sibTransId="{0125107D-A891-4FE9-9DE5-00711CD8BF80}"/>
    <dgm:cxn modelId="{3B305FC1-6A8E-4E92-A5ED-5C20E721E49D}" type="presOf" srcId="{CF1AD3FF-BD0B-40E2-B552-51A657E35A41}" destId="{130146A0-9D97-4855-946E-5BBB75A19F18}" srcOrd="0" destOrd="0" presId="urn:microsoft.com/office/officeart/2005/8/layout/radial6"/>
    <dgm:cxn modelId="{58944512-F720-469C-B5B5-03263A580315}" type="presOf" srcId="{F278AA07-FB15-46E5-852E-6E4B46C9C795}" destId="{6E9C790E-E7C0-4153-A7D6-02868B2098B4}" srcOrd="0" destOrd="0" presId="urn:microsoft.com/office/officeart/2005/8/layout/radial6"/>
    <dgm:cxn modelId="{508080F1-6DD6-41DE-B0C4-C41922B1D2E6}" srcId="{5012DDBC-AB40-45C6-9C8C-0AD7604E2010}" destId="{EC5F18BA-5747-4E2A-AF65-5DEAD0C05F9F}" srcOrd="2" destOrd="0" parTransId="{4159B569-688D-448F-B611-176A6B70CD5A}" sibTransId="{75579B31-4879-4438-A2BD-9F7D4116D73D}"/>
    <dgm:cxn modelId="{C63AEEB5-7BB1-4115-9F4D-1A9AEF1696A3}" type="presOf" srcId="{0ACA1BBE-BCA0-444E-AB2E-A206D50B41E9}" destId="{D827730A-DA0D-455E-9878-7B8953BF2546}" srcOrd="0" destOrd="0" presId="urn:microsoft.com/office/officeart/2005/8/layout/radial6"/>
    <dgm:cxn modelId="{D02000EB-F5D2-45CF-966F-2964CF8D3812}" type="presOf" srcId="{1C5FA828-906E-4B2F-834C-8DB93550FEB6}" destId="{AB96529A-0E1E-44BC-8D44-90DDFDD7E462}" srcOrd="0" destOrd="0" presId="urn:microsoft.com/office/officeart/2005/8/layout/radial6"/>
    <dgm:cxn modelId="{C8852C20-3695-4943-90AF-7DD84E0F4AC9}" srcId="{5012DDBC-AB40-45C6-9C8C-0AD7604E2010}" destId="{AF503C2E-CE2E-4131-A13D-E85A92C23663}" srcOrd="1" destOrd="0" parTransId="{43E42B59-5A3E-488E-A590-3D158D6F20DB}" sibTransId="{1C5FA828-906E-4B2F-834C-8DB93550FEB6}"/>
    <dgm:cxn modelId="{BE48FC0B-9E98-40FC-8D8F-53541C26B16B}" srcId="{5012DDBC-AB40-45C6-9C8C-0AD7604E2010}" destId="{CF1AD3FF-BD0B-40E2-B552-51A657E35A41}" srcOrd="4" destOrd="0" parTransId="{D55E0BA5-53D5-497C-953C-EB225EEC55ED}" sibTransId="{D9274DAD-E943-4A7E-B137-D6471FF6AC23}"/>
    <dgm:cxn modelId="{79A3214F-8CA9-476A-8261-198D88854C2A}" type="presOf" srcId="{5012DDBC-AB40-45C6-9C8C-0AD7604E2010}" destId="{8F8741B9-30A5-44DF-A956-C53DD5E8C9DC}" srcOrd="0" destOrd="0" presId="urn:microsoft.com/office/officeart/2005/8/layout/radial6"/>
    <dgm:cxn modelId="{26D44872-2600-4988-B842-E529C5BA6FFD}" type="presOf" srcId="{EC5F18BA-5747-4E2A-AF65-5DEAD0C05F9F}" destId="{1685D862-39C5-4D4D-96A0-53B34838E683}" srcOrd="0" destOrd="0" presId="urn:microsoft.com/office/officeart/2005/8/layout/radial6"/>
    <dgm:cxn modelId="{06C39C8A-90C7-46C2-82A2-9EDD0FF4DEEF}" type="presOf" srcId="{04C4D06B-A520-4711-B030-35867C2B7F55}" destId="{FED337A7-DF17-4F8D-99B7-A88977C4CB86}" srcOrd="0" destOrd="0" presId="urn:microsoft.com/office/officeart/2005/8/layout/radial6"/>
    <dgm:cxn modelId="{DDB4C12B-0D32-4D84-A5AB-F7A5490849F5}" type="presParOf" srcId="{D827730A-DA0D-455E-9878-7B8953BF2546}" destId="{8F8741B9-30A5-44DF-A956-C53DD5E8C9DC}" srcOrd="0" destOrd="0" presId="urn:microsoft.com/office/officeart/2005/8/layout/radial6"/>
    <dgm:cxn modelId="{010512A7-06FF-4D05-93C0-3E41CF2BC53E}" type="presParOf" srcId="{D827730A-DA0D-455E-9878-7B8953BF2546}" destId="{C7AD76F8-8501-4303-AFA0-AD3C402B902B}" srcOrd="1" destOrd="0" presId="urn:microsoft.com/office/officeart/2005/8/layout/radial6"/>
    <dgm:cxn modelId="{C332619F-B671-4E63-831A-AE708182FCFA}" type="presParOf" srcId="{D827730A-DA0D-455E-9878-7B8953BF2546}" destId="{DACE7184-FD9E-4D37-9EEB-5F7E4268306F}" srcOrd="2" destOrd="0" presId="urn:microsoft.com/office/officeart/2005/8/layout/radial6"/>
    <dgm:cxn modelId="{12624126-FF82-4EB6-90A7-4B8AB0B25FBC}" type="presParOf" srcId="{D827730A-DA0D-455E-9878-7B8953BF2546}" destId="{FED337A7-DF17-4F8D-99B7-A88977C4CB86}" srcOrd="3" destOrd="0" presId="urn:microsoft.com/office/officeart/2005/8/layout/radial6"/>
    <dgm:cxn modelId="{36B7A452-3970-4EAE-A34F-1D68EDC82028}" type="presParOf" srcId="{D827730A-DA0D-455E-9878-7B8953BF2546}" destId="{A47AF9AB-5FF8-42AE-B0A5-8C1A1E686B48}" srcOrd="4" destOrd="0" presId="urn:microsoft.com/office/officeart/2005/8/layout/radial6"/>
    <dgm:cxn modelId="{9159D92C-567A-4DB1-8D5E-C1969A1756D3}" type="presParOf" srcId="{D827730A-DA0D-455E-9878-7B8953BF2546}" destId="{3259E792-12A3-4065-B2F3-818C5C0B7DF0}" srcOrd="5" destOrd="0" presId="urn:microsoft.com/office/officeart/2005/8/layout/radial6"/>
    <dgm:cxn modelId="{811EB414-6846-4347-A22A-DC537E4755AE}" type="presParOf" srcId="{D827730A-DA0D-455E-9878-7B8953BF2546}" destId="{AB96529A-0E1E-44BC-8D44-90DDFDD7E462}" srcOrd="6" destOrd="0" presId="urn:microsoft.com/office/officeart/2005/8/layout/radial6"/>
    <dgm:cxn modelId="{1D7DA10B-46DC-4D43-94C4-5F416E43D267}" type="presParOf" srcId="{D827730A-DA0D-455E-9878-7B8953BF2546}" destId="{1685D862-39C5-4D4D-96A0-53B34838E683}" srcOrd="7" destOrd="0" presId="urn:microsoft.com/office/officeart/2005/8/layout/radial6"/>
    <dgm:cxn modelId="{F3B3C4E4-88DD-4EFD-A1B5-5046ADF039AA}" type="presParOf" srcId="{D827730A-DA0D-455E-9878-7B8953BF2546}" destId="{8B7CCF51-21D1-46E0-85C8-5EA63F7BAF67}" srcOrd="8" destOrd="0" presId="urn:microsoft.com/office/officeart/2005/8/layout/radial6"/>
    <dgm:cxn modelId="{3BF7C745-989B-409A-B06F-D66A9E5A3FFB}" type="presParOf" srcId="{D827730A-DA0D-455E-9878-7B8953BF2546}" destId="{D5276F97-158A-4587-BBFA-3F8659223968}" srcOrd="9" destOrd="0" presId="urn:microsoft.com/office/officeart/2005/8/layout/radial6"/>
    <dgm:cxn modelId="{40DB4525-DDC6-45C4-A753-2BDF482D50E2}" type="presParOf" srcId="{D827730A-DA0D-455E-9878-7B8953BF2546}" destId="{EEC64C25-F6BD-4D84-B2D8-54B795E735A1}" srcOrd="10" destOrd="0" presId="urn:microsoft.com/office/officeart/2005/8/layout/radial6"/>
    <dgm:cxn modelId="{30820A38-92E5-400F-9320-9D6850FC6735}" type="presParOf" srcId="{D827730A-DA0D-455E-9878-7B8953BF2546}" destId="{1BD769B1-BC5B-456D-BFCE-6F7844F2D5BA}" srcOrd="11" destOrd="0" presId="urn:microsoft.com/office/officeart/2005/8/layout/radial6"/>
    <dgm:cxn modelId="{87D1EA53-7501-40C5-9777-1A5B524D6FF3}" type="presParOf" srcId="{D827730A-DA0D-455E-9878-7B8953BF2546}" destId="{6E9C790E-E7C0-4153-A7D6-02868B2098B4}" srcOrd="12" destOrd="0" presId="urn:microsoft.com/office/officeart/2005/8/layout/radial6"/>
    <dgm:cxn modelId="{E0CC3094-FDA4-4CE8-B00B-CD1C250D408F}" type="presParOf" srcId="{D827730A-DA0D-455E-9878-7B8953BF2546}" destId="{130146A0-9D97-4855-946E-5BBB75A19F18}" srcOrd="13" destOrd="0" presId="urn:microsoft.com/office/officeart/2005/8/layout/radial6"/>
    <dgm:cxn modelId="{DFB46C2C-5570-4806-ACBE-6F4B98BE8639}" type="presParOf" srcId="{D827730A-DA0D-455E-9878-7B8953BF2546}" destId="{FB6DAF58-A524-4A0E-9DDD-C4F1553C493A}" srcOrd="14" destOrd="0" presId="urn:microsoft.com/office/officeart/2005/8/layout/radial6"/>
    <dgm:cxn modelId="{986EDF1C-DA95-45E4-8D0B-9BA9204CC866}" type="presParOf" srcId="{D827730A-DA0D-455E-9878-7B8953BF2546}" destId="{8B771AA1-4D72-495D-976E-E50A9E643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71AA1-4D72-495D-976E-E50A9E64387A}">
      <dsp:nvSpPr>
        <dsp:cNvPr id="0" name=""/>
        <dsp:cNvSpPr/>
      </dsp:nvSpPr>
      <dsp:spPr>
        <a:xfrm>
          <a:off x="1144504" y="498156"/>
          <a:ext cx="3325608" cy="3325608"/>
        </a:xfrm>
        <a:prstGeom prst="blockArc">
          <a:avLst>
            <a:gd name="adj1" fmla="val 11880000"/>
            <a:gd name="adj2" fmla="val 16200000"/>
            <a:gd name="adj3" fmla="val 4637"/>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9C790E-E7C0-4153-A7D6-02868B2098B4}">
      <dsp:nvSpPr>
        <dsp:cNvPr id="0" name=""/>
        <dsp:cNvSpPr/>
      </dsp:nvSpPr>
      <dsp:spPr>
        <a:xfrm>
          <a:off x="1150920" y="477962"/>
          <a:ext cx="3325608" cy="3325608"/>
        </a:xfrm>
        <a:prstGeom prst="blockArc">
          <a:avLst>
            <a:gd name="adj1" fmla="val 7701110"/>
            <a:gd name="adj2" fmla="val 11835154"/>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276F97-158A-4587-BBFA-3F8659223968}">
      <dsp:nvSpPr>
        <dsp:cNvPr id="0" name=""/>
        <dsp:cNvSpPr/>
      </dsp:nvSpPr>
      <dsp:spPr>
        <a:xfrm>
          <a:off x="1161215" y="486176"/>
          <a:ext cx="3325608" cy="3325608"/>
        </a:xfrm>
        <a:prstGeom prst="blockArc">
          <a:avLst>
            <a:gd name="adj1" fmla="val 3283519"/>
            <a:gd name="adj2" fmla="val 7728984"/>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96529A-0E1E-44BC-8D44-90DDFDD7E462}">
      <dsp:nvSpPr>
        <dsp:cNvPr id="0" name=""/>
        <dsp:cNvSpPr/>
      </dsp:nvSpPr>
      <dsp:spPr>
        <a:xfrm>
          <a:off x="1144504" y="498156"/>
          <a:ext cx="3325608" cy="3325608"/>
        </a:xfrm>
        <a:prstGeom prst="blockArc">
          <a:avLst>
            <a:gd name="adj1" fmla="val 20520000"/>
            <a:gd name="adj2" fmla="val 324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D337A7-DF17-4F8D-99B7-A88977C4CB86}">
      <dsp:nvSpPr>
        <dsp:cNvPr id="0" name=""/>
        <dsp:cNvSpPr/>
      </dsp:nvSpPr>
      <dsp:spPr>
        <a:xfrm>
          <a:off x="1144504" y="498156"/>
          <a:ext cx="3325608" cy="3325608"/>
        </a:xfrm>
        <a:prstGeom prst="blockArc">
          <a:avLst>
            <a:gd name="adj1" fmla="val 16200000"/>
            <a:gd name="adj2" fmla="val 2052000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8741B9-30A5-44DF-A956-C53DD5E8C9DC}">
      <dsp:nvSpPr>
        <dsp:cNvPr id="0" name=""/>
        <dsp:cNvSpPr/>
      </dsp:nvSpPr>
      <dsp:spPr>
        <a:xfrm>
          <a:off x="2042426" y="1396078"/>
          <a:ext cx="1529764" cy="1529764"/>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a:t>ME!</a:t>
          </a:r>
        </a:p>
      </dsp:txBody>
      <dsp:txXfrm>
        <a:off x="2266455" y="1620107"/>
        <a:ext cx="1081706" cy="1081706"/>
      </dsp:txXfrm>
    </dsp:sp>
    <dsp:sp modelId="{C7AD76F8-8501-4303-AFA0-AD3C402B902B}">
      <dsp:nvSpPr>
        <dsp:cNvPr id="0" name=""/>
        <dsp:cNvSpPr/>
      </dsp:nvSpPr>
      <dsp:spPr>
        <a:xfrm>
          <a:off x="2271891" y="1289"/>
          <a:ext cx="1070834" cy="107083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School</a:t>
          </a:r>
        </a:p>
      </dsp:txBody>
      <dsp:txXfrm>
        <a:off x="2428711" y="158109"/>
        <a:ext cx="757194" cy="757194"/>
      </dsp:txXfrm>
    </dsp:sp>
    <dsp:sp modelId="{A47AF9AB-5FF8-42AE-B0A5-8C1A1E686B48}">
      <dsp:nvSpPr>
        <dsp:cNvPr id="0" name=""/>
        <dsp:cNvSpPr/>
      </dsp:nvSpPr>
      <dsp:spPr>
        <a:xfrm>
          <a:off x="3816649" y="1123621"/>
          <a:ext cx="1070834" cy="107083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Work</a:t>
          </a:r>
        </a:p>
      </dsp:txBody>
      <dsp:txXfrm>
        <a:off x="3973469" y="1280441"/>
        <a:ext cx="757194" cy="757194"/>
      </dsp:txXfrm>
    </dsp:sp>
    <dsp:sp modelId="{1685D862-39C5-4D4D-96A0-53B34838E683}">
      <dsp:nvSpPr>
        <dsp:cNvPr id="0" name=""/>
        <dsp:cNvSpPr/>
      </dsp:nvSpPr>
      <dsp:spPr>
        <a:xfrm>
          <a:off x="3226604" y="2939592"/>
          <a:ext cx="1070834" cy="1070834"/>
        </a:xfrm>
        <a:prstGeom prst="ellipse">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Skills</a:t>
          </a:r>
        </a:p>
      </dsp:txBody>
      <dsp:txXfrm>
        <a:off x="3383424" y="3096412"/>
        <a:ext cx="757194" cy="757194"/>
      </dsp:txXfrm>
    </dsp:sp>
    <dsp:sp modelId="{EEC64C25-F6BD-4D84-B2D8-54B795E735A1}">
      <dsp:nvSpPr>
        <dsp:cNvPr id="0" name=""/>
        <dsp:cNvSpPr/>
      </dsp:nvSpPr>
      <dsp:spPr>
        <a:xfrm>
          <a:off x="1270476" y="2879114"/>
          <a:ext cx="1070834" cy="107083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Hobbies</a:t>
          </a:r>
        </a:p>
      </dsp:txBody>
      <dsp:txXfrm>
        <a:off x="1427296" y="3035934"/>
        <a:ext cx="757194" cy="757194"/>
      </dsp:txXfrm>
    </dsp:sp>
    <dsp:sp modelId="{130146A0-9D97-4855-946E-5BBB75A19F18}">
      <dsp:nvSpPr>
        <dsp:cNvPr id="0" name=""/>
        <dsp:cNvSpPr/>
      </dsp:nvSpPr>
      <dsp:spPr>
        <a:xfrm>
          <a:off x="727134" y="1123621"/>
          <a:ext cx="1070834" cy="1070834"/>
        </a:xfrm>
        <a:prstGeom prst="ellipse">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Desires</a:t>
          </a:r>
        </a:p>
      </dsp:txBody>
      <dsp:txXfrm>
        <a:off x="883954" y="1280441"/>
        <a:ext cx="757194" cy="7571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CC922-5364-4ADF-B8AC-479F28B68D84}"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E1916-8F97-4022-BF05-87D1D17BA39E}" type="slidenum">
              <a:rPr lang="en-US" smtClean="0"/>
              <a:t>‹#›</a:t>
            </a:fld>
            <a:endParaRPr lang="en-US"/>
          </a:p>
        </p:txBody>
      </p:sp>
    </p:spTree>
    <p:extLst>
      <p:ext uri="{BB962C8B-B14F-4D97-AF65-F5344CB8AC3E}">
        <p14:creationId xmlns:p14="http://schemas.microsoft.com/office/powerpoint/2010/main" val="409418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 of this workshop is for the youth to understand the difference between a resume and an application, and explain why both are important aspects of employment. Because applications have to be completed for each job, this workshop provides the opportunity to practice filling out applications, while also using their resume to gain information requested on the application. Resumes and applications are all about the youth, and this workshop is designed to develop individualized relevance for the youth.</a:t>
            </a:r>
          </a:p>
          <a:p>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workshop give brief discussion points, but the bulk should be activities, practicing how to fill out applications. Be flexible so you are meeting the needs of the population you are serving. This is basic information and you can bring up things they have learned in previous workshops that affect applications.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507D0B3-AAC6-4787-B1C4-B67C1C02D53C}" type="slidenum">
              <a:rPr lang="en-US" smtClean="0"/>
              <a:pPr/>
              <a:t>1</a:t>
            </a:fld>
            <a:endParaRPr lang="en-US"/>
          </a:p>
        </p:txBody>
      </p:sp>
    </p:spTree>
    <p:extLst>
      <p:ext uri="{BB962C8B-B14F-4D97-AF65-F5344CB8AC3E}">
        <p14:creationId xmlns:p14="http://schemas.microsoft.com/office/powerpoint/2010/main" val="160397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the many ways a VR Counselor can help with job applications and all of the other things that come a long with them. Answer questions students may have.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07D0B3-AAC6-4787-B1C4-B67C1C02D53C}" type="slidenum">
              <a:rPr lang="en-US" smtClean="0"/>
              <a:pPr/>
              <a:t>10</a:t>
            </a:fld>
            <a:endParaRPr lang="en-US"/>
          </a:p>
        </p:txBody>
      </p:sp>
    </p:spTree>
    <p:extLst>
      <p:ext uri="{BB962C8B-B14F-4D97-AF65-F5344CB8AC3E}">
        <p14:creationId xmlns:p14="http://schemas.microsoft.com/office/powerpoint/2010/main" val="32968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11</a:t>
            </a:fld>
            <a:endParaRPr lang="en-US"/>
          </a:p>
        </p:txBody>
      </p:sp>
    </p:spTree>
    <p:extLst>
      <p:ext uri="{BB962C8B-B14F-4D97-AF65-F5344CB8AC3E}">
        <p14:creationId xmlns:p14="http://schemas.microsoft.com/office/powerpoint/2010/main" val="202019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Filling out an application is the necessary step in order to be considered</a:t>
            </a:r>
            <a:r>
              <a:rPr lang="en-US" baseline="0" dirty="0" smtClean="0"/>
              <a:t> for any job. Once you fill out the application, and turn in a resume when requested, the employer will decide whether or not they want to hire you. In order to get the job that you want…… you must fill out an application.</a:t>
            </a:r>
          </a:p>
          <a:p>
            <a:endParaRPr lang="en-US" baseline="0" dirty="0" smtClean="0"/>
          </a:p>
          <a:p>
            <a:r>
              <a:rPr lang="en-US" baseline="0" dirty="0" smtClean="0"/>
              <a:t>In order to love your job…. You have to know the steps to get the job.</a:t>
            </a:r>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2</a:t>
            </a:fld>
            <a:endParaRPr lang="en-US"/>
          </a:p>
        </p:txBody>
      </p:sp>
    </p:spTree>
    <p:extLst>
      <p:ext uri="{BB962C8B-B14F-4D97-AF65-F5344CB8AC3E}">
        <p14:creationId xmlns:p14="http://schemas.microsoft.com/office/powerpoint/2010/main" val="250825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a discussion with the group about applications. Last week they learned about and hopefully completed a resume. Start the discussion about the purpose of an application and how it differs from a resume, but also the ways they are similar. This can be confusing for any job seeker, especially youth that are new to the world of work, so this is a great opportunity to provide examples of each.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Suggestion: </a:t>
            </a:r>
            <a:r>
              <a:rPr lang="en-US" sz="1200" kern="1200" baseline="0" dirty="0" smtClean="0">
                <a:solidFill>
                  <a:schemeClr val="tx1"/>
                </a:solidFill>
                <a:effectLst/>
                <a:latin typeface="+mn-lt"/>
                <a:ea typeface="+mn-ea"/>
                <a:cs typeface="+mn-cs"/>
              </a:rPr>
              <a:t>Maybe you or the teacher could show your current resume, and also a job application for the positions you have. Show how they match up or things you may want to change etc.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an activity have the students fill out the master application for practice. There are multiple options for you to use in the Activity and Worksheet Folder.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9E5029-24C4-4061-97F7-D57273E7491A}" type="slidenum">
              <a:rPr lang="en-US" smtClean="0"/>
              <a:pPr/>
              <a:t>3</a:t>
            </a:fld>
            <a:endParaRPr lang="en-US"/>
          </a:p>
        </p:txBody>
      </p:sp>
    </p:spTree>
    <p:extLst>
      <p:ext uri="{BB962C8B-B14F-4D97-AF65-F5344CB8AC3E}">
        <p14:creationId xmlns:p14="http://schemas.microsoft.com/office/powerpoint/2010/main" val="302763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discussed what an application is and where they</a:t>
            </a:r>
            <a:r>
              <a:rPr lang="en-US" baseline="0" dirty="0" smtClean="0"/>
              <a:t> get an application as well as the information for the application, you can discuss their personal assets and skills that can be added. </a:t>
            </a:r>
            <a:endParaRPr lang="en-US" dirty="0" smtClean="0"/>
          </a:p>
          <a:p>
            <a:endParaRPr lang="en-US" dirty="0" smtClean="0"/>
          </a:p>
          <a:p>
            <a:r>
              <a:rPr lang="en-US" dirty="0" smtClean="0"/>
              <a:t>This is an opportunity</a:t>
            </a:r>
            <a:r>
              <a:rPr lang="en-US" baseline="0" dirty="0" smtClean="0"/>
              <a:t> for you to review with the students some of their skills and experiences that they can add to an application. It is similar information to a resume so discuss with them the general structure of an application and where this information would apply.</a:t>
            </a:r>
          </a:p>
          <a:p>
            <a:endParaRPr lang="en-US" baseline="0" dirty="0" smtClean="0"/>
          </a:p>
          <a:p>
            <a:r>
              <a:rPr lang="en-US" baseline="0" dirty="0" smtClean="0"/>
              <a:t>i.e. Employment, School, Volunteer, certificates, etc. </a:t>
            </a:r>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4</a:t>
            </a:fld>
            <a:endParaRPr lang="en-US"/>
          </a:p>
        </p:txBody>
      </p:sp>
    </p:spTree>
    <p:extLst>
      <p:ext uri="{BB962C8B-B14F-4D97-AF65-F5344CB8AC3E}">
        <p14:creationId xmlns:p14="http://schemas.microsoft.com/office/powerpoint/2010/main" val="385773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student</a:t>
            </a:r>
            <a:r>
              <a:rPr lang="en-US" baseline="0" dirty="0" smtClean="0"/>
              <a:t> understand what an application is, and its purpose, they need to know the different types. Here we introduce paper and online applications. Find out what they know between the two. The next few slides will give some ‘things to know’ about each time and time to practice each with activities. </a:t>
            </a:r>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5</a:t>
            </a:fld>
            <a:endParaRPr lang="en-US"/>
          </a:p>
        </p:txBody>
      </p:sp>
    </p:spTree>
    <p:extLst>
      <p:ext uri="{BB962C8B-B14F-4D97-AF65-F5344CB8AC3E}">
        <p14:creationId xmlns:p14="http://schemas.microsoft.com/office/powerpoint/2010/main" val="382723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6</a:t>
            </a:fld>
            <a:endParaRPr lang="en-US"/>
          </a:p>
        </p:txBody>
      </p:sp>
    </p:spTree>
    <p:extLst>
      <p:ext uri="{BB962C8B-B14F-4D97-AF65-F5344CB8AC3E}">
        <p14:creationId xmlns:p14="http://schemas.microsoft.com/office/powerpoint/2010/main" val="73678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workshop is largely based on</a:t>
            </a:r>
            <a:r>
              <a:rPr lang="en-US" baseline="0" dirty="0" smtClean="0"/>
              <a:t> practicing filling out applications. There are many generic application options in the activity and worksheet folders that you can print out and use with the class, as appropriate.</a:t>
            </a:r>
          </a:p>
          <a:p>
            <a:endParaRPr lang="en-US" baseline="0" dirty="0" smtClean="0"/>
          </a:p>
          <a:p>
            <a:r>
              <a:rPr lang="en-US" baseline="0" dirty="0" smtClean="0"/>
              <a:t>Depending on the population you are serving, make sure you bring enough help or have the teacher provide enough help if students need assistance with filling out applications. They could also work in peers if that makes more sense. The idea is practice, practice, practice. </a:t>
            </a:r>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7</a:t>
            </a:fld>
            <a:endParaRPr lang="en-US"/>
          </a:p>
        </p:txBody>
      </p:sp>
    </p:spTree>
    <p:extLst>
      <p:ext uri="{BB962C8B-B14F-4D97-AF65-F5344CB8AC3E}">
        <p14:creationId xmlns:p14="http://schemas.microsoft.com/office/powerpoint/2010/main" val="231172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E1916-8F97-4022-BF05-87D1D17BA39E}" type="slidenum">
              <a:rPr lang="en-US" smtClean="0"/>
              <a:t>8</a:t>
            </a:fld>
            <a:endParaRPr lang="en-US"/>
          </a:p>
        </p:txBody>
      </p:sp>
    </p:spTree>
    <p:extLst>
      <p:ext uri="{BB962C8B-B14F-4D97-AF65-F5344CB8AC3E}">
        <p14:creationId xmlns:p14="http://schemas.microsoft.com/office/powerpoint/2010/main" val="401068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have now had a chance to practice filling out an</a:t>
            </a:r>
            <a:r>
              <a:rPr lang="en-US" baseline="0" dirty="0" smtClean="0"/>
              <a:t> actual application. Now you can teach them how it may look when filling out applications online.</a:t>
            </a:r>
          </a:p>
          <a:p>
            <a:endParaRPr lang="en-US" baseline="0" dirty="0" smtClean="0"/>
          </a:p>
          <a:p>
            <a:r>
              <a:rPr lang="en-US" baseline="0" dirty="0" smtClean="0"/>
              <a:t>Remember: If you need internet to search jobs, make sure you work this out with the teacher a head of time. What are you going to do if you cannot access the internet?</a:t>
            </a:r>
          </a:p>
          <a:p>
            <a:endParaRPr lang="en-US" baseline="0" dirty="0" smtClean="0"/>
          </a:p>
          <a:p>
            <a:r>
              <a:rPr lang="en-US" baseline="0" dirty="0" smtClean="0"/>
              <a:t>Considerations: If apply for a job on DWS, can you do a group activity setting up an employment profile? Or can you create a fake client option so you can search jobs and fill out any application for practice without actually submitting? Be creative.</a:t>
            </a:r>
          </a:p>
        </p:txBody>
      </p:sp>
      <p:sp>
        <p:nvSpPr>
          <p:cNvPr id="4" name="Slide Number Placeholder 3"/>
          <p:cNvSpPr>
            <a:spLocks noGrp="1"/>
          </p:cNvSpPr>
          <p:nvPr>
            <p:ph type="sldNum" sz="quarter" idx="10"/>
          </p:nvPr>
        </p:nvSpPr>
        <p:spPr/>
        <p:txBody>
          <a:bodyPr/>
          <a:lstStyle/>
          <a:p>
            <a:fld id="{B21E1916-8F97-4022-BF05-87D1D17BA39E}" type="slidenum">
              <a:rPr lang="en-US" smtClean="0"/>
              <a:t>9</a:t>
            </a:fld>
            <a:endParaRPr lang="en-US"/>
          </a:p>
        </p:txBody>
      </p:sp>
    </p:spTree>
    <p:extLst>
      <p:ext uri="{BB962C8B-B14F-4D97-AF65-F5344CB8AC3E}">
        <p14:creationId xmlns:p14="http://schemas.microsoft.com/office/powerpoint/2010/main" val="1192502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11/17/2015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11/17/2015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CE181D7-1B00-4F23-8B81-D2C3B1B8C8AE}" type="datetimeFigureOut">
              <a:rPr lang="en-US" smtClean="0"/>
              <a:t>11/17/2015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35A1D4-8C8D-46B9-94F7-332859F6AD04}"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5CE181D7-1B00-4F23-8B81-D2C3B1B8C8AE}" type="datetimeFigureOut">
              <a:rPr lang="en-US" smtClean="0"/>
              <a:t>11/17/2015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0635A1D4-8C8D-46B9-94F7-332859F6AD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11/17/2015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9" y="457200"/>
            <a:ext cx="7753351" cy="1828800"/>
          </a:xfrm>
        </p:spPr>
        <p:txBody>
          <a:bodyPr>
            <a:normAutofit/>
          </a:bodyPr>
          <a:lstStyle/>
          <a:p>
            <a:pPr marL="45720" indent="0"/>
            <a:r>
              <a:rPr lang="en-US" dirty="0" smtClean="0">
                <a:solidFill>
                  <a:schemeClr val="bg1">
                    <a:lumMod val="50000"/>
                  </a:schemeClr>
                </a:solidFill>
              </a:rPr>
              <a:t/>
            </a:r>
            <a:br>
              <a:rPr lang="en-US" dirty="0" smtClean="0">
                <a:solidFill>
                  <a:schemeClr val="bg1">
                    <a:lumMod val="50000"/>
                  </a:schemeClr>
                </a:solidFill>
              </a:rPr>
            </a:br>
            <a:r>
              <a:rPr lang="en-US" dirty="0" smtClean="0"/>
              <a:t>Job Applications</a:t>
            </a:r>
            <a:endParaRPr lang="en-US" dirty="0"/>
          </a:p>
        </p:txBody>
      </p:sp>
      <p:sp>
        <p:nvSpPr>
          <p:cNvPr id="3" name="Subtitle 2"/>
          <p:cNvSpPr>
            <a:spLocks noGrp="1"/>
          </p:cNvSpPr>
          <p:nvPr>
            <p:ph type="subTitle" idx="1"/>
          </p:nvPr>
        </p:nvSpPr>
        <p:spPr>
          <a:xfrm>
            <a:off x="1981200" y="2743200"/>
            <a:ext cx="5314951" cy="914400"/>
          </a:xfrm>
        </p:spPr>
        <p:txBody>
          <a:bodyPr/>
          <a:lstStyle/>
          <a:p>
            <a:r>
              <a:rPr lang="en-US" dirty="0" smtClean="0"/>
              <a:t>Job Readiness Workshop 7</a:t>
            </a:r>
            <a:endParaRPr lang="en-US" dirty="0"/>
          </a:p>
        </p:txBody>
      </p:sp>
    </p:spTree>
    <p:extLst>
      <p:ext uri="{BB962C8B-B14F-4D97-AF65-F5344CB8AC3E}">
        <p14:creationId xmlns:p14="http://schemas.microsoft.com/office/powerpoint/2010/main" val="16664164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C00000"/>
                </a:solidFill>
              </a:rPr>
              <a:t>How can my VR Counselor help me find and fill out job </a:t>
            </a:r>
            <a:r>
              <a:rPr lang="en-US" sz="3200" b="1" dirty="0" smtClean="0">
                <a:solidFill>
                  <a:srgbClr val="C00000"/>
                </a:solidFill>
              </a:rPr>
              <a:t>Applications</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762000" y="1828800"/>
            <a:ext cx="7467600" cy="3733800"/>
          </a:xfrm>
        </p:spPr>
        <p:txBody>
          <a:bodyPr>
            <a:normAutofit fontScale="70000" lnSpcReduction="20000"/>
          </a:bodyPr>
          <a:lstStyle/>
          <a:p>
            <a:r>
              <a:rPr lang="en-US" dirty="0" smtClean="0">
                <a:solidFill>
                  <a:schemeClr val="bg2">
                    <a:lumMod val="10000"/>
                  </a:schemeClr>
                </a:solidFill>
              </a:rPr>
              <a:t>Help find jobs in the community that match your interests and goals</a:t>
            </a:r>
          </a:p>
          <a:p>
            <a:pPr marL="0" indent="0">
              <a:buNone/>
            </a:pPr>
            <a:endParaRPr lang="en-US" dirty="0" smtClean="0">
              <a:solidFill>
                <a:schemeClr val="bg2">
                  <a:lumMod val="10000"/>
                </a:schemeClr>
              </a:solidFill>
            </a:endParaRPr>
          </a:p>
          <a:p>
            <a:r>
              <a:rPr lang="en-US" dirty="0" smtClean="0">
                <a:solidFill>
                  <a:schemeClr val="bg2">
                    <a:lumMod val="10000"/>
                  </a:schemeClr>
                </a:solidFill>
              </a:rPr>
              <a:t>Help you practice your introductory speech so that you feel more comfortable speaking to employers</a:t>
            </a:r>
          </a:p>
          <a:p>
            <a:pPr marL="0" indent="0">
              <a:buNone/>
            </a:pPr>
            <a:endParaRPr lang="en-US" dirty="0" smtClean="0">
              <a:solidFill>
                <a:schemeClr val="bg2">
                  <a:lumMod val="10000"/>
                </a:schemeClr>
              </a:solidFill>
            </a:endParaRPr>
          </a:p>
          <a:p>
            <a:r>
              <a:rPr lang="en-US" dirty="0" smtClean="0">
                <a:solidFill>
                  <a:schemeClr val="bg2">
                    <a:lumMod val="10000"/>
                  </a:schemeClr>
                </a:solidFill>
              </a:rPr>
              <a:t>Help fill out and review any job applications for errors and accuracy </a:t>
            </a:r>
          </a:p>
          <a:p>
            <a:pPr marL="0" indent="0">
              <a:buNone/>
            </a:pPr>
            <a:endParaRPr lang="en-US" dirty="0" smtClean="0">
              <a:solidFill>
                <a:schemeClr val="bg2">
                  <a:lumMod val="10000"/>
                </a:schemeClr>
              </a:solidFill>
            </a:endParaRPr>
          </a:p>
          <a:p>
            <a:r>
              <a:rPr lang="en-US" dirty="0" smtClean="0">
                <a:solidFill>
                  <a:schemeClr val="bg2">
                    <a:lumMod val="10000"/>
                  </a:schemeClr>
                </a:solidFill>
              </a:rPr>
              <a:t>Provide any supports needed to help apply for jobs</a:t>
            </a:r>
          </a:p>
        </p:txBody>
      </p:sp>
    </p:spTree>
    <p:extLst>
      <p:ext uri="{BB962C8B-B14F-4D97-AF65-F5344CB8AC3E}">
        <p14:creationId xmlns:p14="http://schemas.microsoft.com/office/powerpoint/2010/main" val="7254017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5486400" cy="1828800"/>
          </a:xfrm>
        </p:spPr>
        <p:txBody>
          <a:bodyPr/>
          <a:lstStyle/>
          <a:p>
            <a:pPr algn="ctr"/>
            <a:r>
              <a:rPr lang="en-US" sz="3600" cap="none" dirty="0" smtClean="0"/>
              <a:t>Workshop 7:</a:t>
            </a:r>
            <a:br>
              <a:rPr lang="en-US" sz="3600" cap="none" dirty="0" smtClean="0"/>
            </a:br>
            <a:r>
              <a:rPr lang="en-US" sz="3600" cap="none" dirty="0" smtClean="0"/>
              <a:t>Reflection Questions</a:t>
            </a:r>
            <a:br>
              <a:rPr lang="en-US" sz="3600" cap="none" dirty="0" smtClean="0"/>
            </a:br>
            <a:endParaRPr lang="en-US" sz="3600" cap="none" dirty="0"/>
          </a:p>
        </p:txBody>
      </p:sp>
      <p:sp>
        <p:nvSpPr>
          <p:cNvPr id="3" name="Content Placeholder 2"/>
          <p:cNvSpPr>
            <a:spLocks noGrp="1"/>
          </p:cNvSpPr>
          <p:nvPr>
            <p:ph type="body" idx="1"/>
          </p:nvPr>
        </p:nvSpPr>
        <p:spPr>
          <a:xfrm>
            <a:off x="762000" y="2286000"/>
            <a:ext cx="7848600" cy="990600"/>
          </a:xfrm>
        </p:spPr>
        <p:txBody>
          <a:bodyPr>
            <a:normAutofit/>
          </a:bodyPr>
          <a:lstStyle/>
          <a:p>
            <a:pPr marL="342900" indent="-342900">
              <a:buFont typeface="Arial" panose="020B0604020202020204" pitchFamily="34" charset="0"/>
              <a:buChar char="•"/>
            </a:pPr>
            <a:r>
              <a:rPr lang="en-US" sz="1800" dirty="0" smtClean="0">
                <a:solidFill>
                  <a:srgbClr val="C00000"/>
                </a:solidFill>
              </a:rPr>
              <a:t>What information do you need to have in order to fill out an application?</a:t>
            </a:r>
          </a:p>
          <a:p>
            <a:pPr marL="342900" indent="-342900">
              <a:buFont typeface="Arial" panose="020B0604020202020204" pitchFamily="34" charset="0"/>
              <a:buChar char="•"/>
            </a:pPr>
            <a:r>
              <a:rPr lang="en-US" sz="1800" dirty="0" smtClean="0">
                <a:solidFill>
                  <a:srgbClr val="C00000"/>
                </a:solidFill>
              </a:rPr>
              <a:t>What are important aspects to keep in mind when applying for jobs?</a:t>
            </a:r>
            <a:endParaRPr lang="en-US" sz="1800" dirty="0">
              <a:solidFill>
                <a:srgbClr val="C00000"/>
              </a:solidFill>
            </a:endParaRPr>
          </a:p>
        </p:txBody>
      </p:sp>
      <p:sp>
        <p:nvSpPr>
          <p:cNvPr id="4" name="Text Placeholder 2"/>
          <p:cNvSpPr txBox="1">
            <a:spLocks/>
          </p:cNvSpPr>
          <p:nvPr/>
        </p:nvSpPr>
        <p:spPr>
          <a:xfrm>
            <a:off x="4191000" y="5257800"/>
            <a:ext cx="4836042"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solidFill>
                  <a:srgbClr val="00B050"/>
                </a:solidFill>
              </a:rPr>
              <a:t>What to expect for </a:t>
            </a:r>
            <a:r>
              <a:rPr lang="en-US" smtClean="0">
                <a:solidFill>
                  <a:srgbClr val="00B050"/>
                </a:solidFill>
              </a:rPr>
              <a:t>Workshop 8…</a:t>
            </a:r>
            <a:endParaRPr lang="en-US"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6186">
            <a:off x="1421291" y="3983844"/>
            <a:ext cx="1952604" cy="1813379"/>
          </a:xfrm>
          <a:prstGeom prst="rect">
            <a:avLst/>
          </a:prstGeom>
        </p:spPr>
      </p:pic>
    </p:spTree>
    <p:extLst>
      <p:ext uri="{BB962C8B-B14F-4D97-AF65-F5344CB8AC3E}">
        <p14:creationId xmlns:p14="http://schemas.microsoft.com/office/powerpoint/2010/main" val="22676576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877" r="877"/>
          <a:stretch>
            <a:fillRect/>
          </a:stretch>
        </p:blipFill>
        <p:spPr/>
      </p:pic>
    </p:spTree>
    <p:extLst>
      <p:ext uri="{BB962C8B-B14F-4D97-AF65-F5344CB8AC3E}">
        <p14:creationId xmlns:p14="http://schemas.microsoft.com/office/powerpoint/2010/main" val="3207455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C00000"/>
                </a:solidFill>
              </a:rPr>
              <a:t>Applications</a:t>
            </a:r>
            <a:endParaRPr lang="en-US" sz="4400" dirty="0">
              <a:solidFill>
                <a:srgbClr val="C00000"/>
              </a:solidFill>
            </a:endParaRPr>
          </a:p>
        </p:txBody>
      </p:sp>
      <p:sp>
        <p:nvSpPr>
          <p:cNvPr id="3" name="Content Placeholder 2"/>
          <p:cNvSpPr>
            <a:spLocks noGrp="1"/>
          </p:cNvSpPr>
          <p:nvPr>
            <p:ph idx="1"/>
          </p:nvPr>
        </p:nvSpPr>
        <p:spPr>
          <a:xfrm>
            <a:off x="487461" y="1278086"/>
            <a:ext cx="8275539" cy="3827314"/>
          </a:xfrm>
        </p:spPr>
        <p:txBody>
          <a:bodyPr>
            <a:normAutofit/>
          </a:bodyPr>
          <a:lstStyle/>
          <a:p>
            <a:r>
              <a:rPr lang="en-US" sz="2400" dirty="0" smtClean="0">
                <a:solidFill>
                  <a:srgbClr val="00B050"/>
                </a:solidFill>
              </a:rPr>
              <a:t>What is a job application?</a:t>
            </a:r>
          </a:p>
          <a:p>
            <a:r>
              <a:rPr lang="en-US" sz="2400" dirty="0" smtClean="0">
                <a:solidFill>
                  <a:schemeClr val="accent4"/>
                </a:solidFill>
              </a:rPr>
              <a:t>What information will I need to provide on an application?</a:t>
            </a:r>
          </a:p>
          <a:p>
            <a:r>
              <a:rPr lang="en-US" sz="2400" dirty="0" smtClean="0">
                <a:solidFill>
                  <a:srgbClr val="7030A0"/>
                </a:solidFill>
              </a:rPr>
              <a:t>What resources can you use to gather information?</a:t>
            </a:r>
          </a:p>
          <a:p>
            <a:pPr marL="1028700" lvl="4" indent="-342900">
              <a:buFont typeface="Arial" panose="020B0604020202020204" pitchFamily="34" charset="0"/>
              <a:buChar char="•"/>
            </a:pPr>
            <a:r>
              <a:rPr lang="en-US" sz="2000" i="1" dirty="0" smtClean="0">
                <a:solidFill>
                  <a:schemeClr val="bg2">
                    <a:lumMod val="10000"/>
                  </a:schemeClr>
                </a:solidFill>
              </a:rPr>
              <a:t>(internet, friends, acquaintances, educators and parents)</a:t>
            </a:r>
            <a:endParaRPr lang="en-US" sz="2000" i="1" dirty="0">
              <a:solidFill>
                <a:schemeClr val="bg2">
                  <a:lumMod val="10000"/>
                </a:schemeClr>
              </a:solidFill>
            </a:endParaRPr>
          </a:p>
          <a:p>
            <a:pPr marL="0" lvl="1" indent="0">
              <a:buNone/>
            </a:pPr>
            <a:endParaRPr lang="en-US" sz="2400" i="1" dirty="0" smtClean="0">
              <a:solidFill>
                <a:schemeClr val="bg2">
                  <a:lumMod val="10000"/>
                </a:schemeClr>
              </a:solidFill>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t="6887" r="2916" b="4499"/>
          <a:stretch/>
        </p:blipFill>
        <p:spPr bwMode="auto">
          <a:xfrm>
            <a:off x="838200" y="3429000"/>
            <a:ext cx="7239000" cy="2133600"/>
          </a:xfrm>
          <a:prstGeom prst="rect">
            <a:avLst/>
          </a:prstGeom>
          <a:ln w="9525" cap="flat" cmpd="sng" algn="ctr">
            <a:solidFill>
              <a:srgbClr val="F79646"/>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7015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49380631"/>
              </p:ext>
            </p:extLst>
          </p:nvPr>
        </p:nvGraphicFramePr>
        <p:xfrm>
          <a:off x="1600200" y="1312124"/>
          <a:ext cx="5614618"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p:cNvSpPr/>
          <p:nvPr/>
        </p:nvSpPr>
        <p:spPr>
          <a:xfrm rot="1359967">
            <a:off x="5805117" y="471511"/>
            <a:ext cx="2819400" cy="1524000"/>
          </a:xfrm>
          <a:prstGeom prst="wedgeRoundRectCallout">
            <a:avLst>
              <a:gd name="adj1" fmla="val -33405"/>
              <a:gd name="adj2" fmla="val 67821"/>
              <a:gd name="adj3" fmla="val 16667"/>
            </a:avLst>
          </a:prstGeom>
          <a:solidFill>
            <a:srgbClr val="FF9900"/>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8000"/>
              </a:lnSpc>
              <a:spcBef>
                <a:spcPts val="0"/>
              </a:spcBef>
              <a:spcAft>
                <a:spcPts val="600"/>
              </a:spcAft>
            </a:pPr>
            <a:r>
              <a:rPr lang="en-US" sz="2000" b="1" kern="1400" dirty="0" smtClean="0">
                <a:solidFill>
                  <a:srgbClr val="FFFFFF"/>
                </a:solidFill>
                <a:effectLst/>
                <a:ea typeface="Times New Roman"/>
                <a:cs typeface="Times New Roman"/>
              </a:rPr>
              <a:t>*Remember* </a:t>
            </a:r>
            <a:endParaRPr lang="en-US" sz="2000" b="1" kern="1400" dirty="0">
              <a:solidFill>
                <a:srgbClr val="262626"/>
              </a:solidFill>
              <a:effectLst/>
              <a:ea typeface="Times New Roman"/>
              <a:cs typeface="Times New Roman"/>
            </a:endParaRPr>
          </a:p>
          <a:p>
            <a:pPr marL="0" marR="0" algn="ctr">
              <a:lnSpc>
                <a:spcPct val="118000"/>
              </a:lnSpc>
              <a:spcBef>
                <a:spcPts val="0"/>
              </a:spcBef>
              <a:spcAft>
                <a:spcPts val="600"/>
              </a:spcAft>
            </a:pPr>
            <a:r>
              <a:rPr lang="en-US" sz="1400" b="1" kern="1400" dirty="0">
                <a:solidFill>
                  <a:srgbClr val="FFFFFF"/>
                </a:solidFill>
                <a:effectLst/>
                <a:ea typeface="Times New Roman"/>
                <a:cs typeface="Times New Roman"/>
              </a:rPr>
              <a:t>Your application shows your history in regards to work!</a:t>
            </a:r>
            <a:endParaRPr lang="en-US" sz="1000" b="1" kern="1400" dirty="0">
              <a:solidFill>
                <a:srgbClr val="262626"/>
              </a:solidFill>
              <a:effectLst/>
              <a:ea typeface="Times New Roman"/>
              <a:cs typeface="Times New Roman"/>
            </a:endParaRPr>
          </a:p>
          <a:p>
            <a:pPr marL="0" marR="0" algn="ctr">
              <a:lnSpc>
                <a:spcPct val="118000"/>
              </a:lnSpc>
              <a:spcBef>
                <a:spcPts val="0"/>
              </a:spcBef>
              <a:spcAft>
                <a:spcPts val="600"/>
              </a:spcAft>
            </a:pPr>
            <a:r>
              <a:rPr lang="en-US" sz="1400" b="1" kern="1400" dirty="0">
                <a:solidFill>
                  <a:srgbClr val="FFFFFF"/>
                </a:solidFill>
                <a:effectLst/>
                <a:ea typeface="Times New Roman"/>
                <a:cs typeface="Times New Roman"/>
              </a:rPr>
              <a:t> </a:t>
            </a:r>
            <a:endParaRPr lang="en-US" sz="1000" b="1" kern="1400" dirty="0">
              <a:solidFill>
                <a:srgbClr val="262626"/>
              </a:solidFill>
              <a:effectLst/>
              <a:ea typeface="Times New Roman"/>
              <a:cs typeface="Times New Roman"/>
            </a:endParaRPr>
          </a:p>
          <a:p>
            <a:pPr marL="0" marR="0" algn="ctr">
              <a:lnSpc>
                <a:spcPct val="118000"/>
              </a:lnSpc>
              <a:spcBef>
                <a:spcPts val="0"/>
              </a:spcBef>
              <a:spcAft>
                <a:spcPts val="600"/>
              </a:spcAft>
            </a:pPr>
            <a:r>
              <a:rPr lang="en-US" sz="1400" b="1" kern="1400" dirty="0">
                <a:solidFill>
                  <a:srgbClr val="FFFFFF"/>
                </a:solidFill>
                <a:effectLst/>
                <a:ea typeface="Times New Roman"/>
                <a:cs typeface="Times New Roman"/>
              </a:rPr>
              <a:t> </a:t>
            </a:r>
            <a:endParaRPr lang="en-US" sz="1000" b="1" kern="1400" dirty="0">
              <a:solidFill>
                <a:srgbClr val="262626"/>
              </a:solidFill>
              <a:effectLst/>
              <a:ea typeface="Times New Roman"/>
              <a:cs typeface="Times New Roman"/>
            </a:endParaRPr>
          </a:p>
          <a:p>
            <a:pPr marL="0" marR="0" algn="ctr">
              <a:lnSpc>
                <a:spcPct val="118000"/>
              </a:lnSpc>
              <a:spcBef>
                <a:spcPts val="0"/>
              </a:spcBef>
              <a:spcAft>
                <a:spcPts val="600"/>
              </a:spcAft>
            </a:pPr>
            <a:r>
              <a:rPr lang="en-US" sz="1400" b="1" kern="1400" dirty="0">
                <a:solidFill>
                  <a:srgbClr val="FFFFFF"/>
                </a:solidFill>
                <a:effectLst/>
                <a:ea typeface="Times New Roman"/>
                <a:cs typeface="Times New Roman"/>
              </a:rPr>
              <a:t> </a:t>
            </a:r>
            <a:endParaRPr lang="en-US" sz="1000" b="1" kern="1400" dirty="0">
              <a:solidFill>
                <a:srgbClr val="262626"/>
              </a:solidFill>
              <a:effectLst/>
              <a:ea typeface="Times New Roman"/>
              <a:cs typeface="Times New Roman"/>
            </a:endParaRPr>
          </a:p>
          <a:p>
            <a:pPr marL="0" marR="0" algn="ctr">
              <a:lnSpc>
                <a:spcPct val="118000"/>
              </a:lnSpc>
              <a:spcBef>
                <a:spcPts val="0"/>
              </a:spcBef>
              <a:spcAft>
                <a:spcPts val="600"/>
              </a:spcAft>
            </a:pPr>
            <a:r>
              <a:rPr lang="en-US" sz="1400" b="1" kern="1400" dirty="0">
                <a:solidFill>
                  <a:srgbClr val="FFFFFF"/>
                </a:solidFill>
                <a:effectLst/>
                <a:ea typeface="Times New Roman"/>
                <a:cs typeface="Times New Roman"/>
              </a:rPr>
              <a:t> </a:t>
            </a:r>
            <a:endParaRPr lang="en-US" sz="1000" b="1" kern="1400" dirty="0">
              <a:solidFill>
                <a:srgbClr val="262626"/>
              </a:solidFill>
              <a:effectLst/>
              <a:ea typeface="Times New Roman"/>
              <a:cs typeface="Times New Roman"/>
            </a:endParaRPr>
          </a:p>
          <a:p>
            <a:pPr marL="0" marR="0" algn="ctr">
              <a:lnSpc>
                <a:spcPct val="118000"/>
              </a:lnSpc>
              <a:spcBef>
                <a:spcPts val="0"/>
              </a:spcBef>
              <a:spcAft>
                <a:spcPts val="600"/>
              </a:spcAft>
            </a:pPr>
            <a:r>
              <a:rPr lang="en-US" sz="1400" b="1" kern="1400" dirty="0">
                <a:solidFill>
                  <a:srgbClr val="FFFFFF"/>
                </a:solidFill>
                <a:effectLst/>
                <a:ea typeface="Times New Roman"/>
                <a:cs typeface="Times New Roman"/>
              </a:rPr>
              <a:t> </a:t>
            </a:r>
            <a:endParaRPr lang="en-US" sz="1000" b="1" kern="1400" dirty="0">
              <a:solidFill>
                <a:srgbClr val="262626"/>
              </a:solidFill>
              <a:effectLst/>
              <a:ea typeface="Times New Roman"/>
              <a:cs typeface="Times New Roman"/>
            </a:endParaRPr>
          </a:p>
        </p:txBody>
      </p:sp>
    </p:spTree>
    <p:extLst>
      <p:ext uri="{BB962C8B-B14F-4D97-AF65-F5344CB8AC3E}">
        <p14:creationId xmlns:p14="http://schemas.microsoft.com/office/powerpoint/2010/main" val="31744676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8526"/>
            <a:ext cx="8229600" cy="1082674"/>
          </a:xfrm>
        </p:spPr>
        <p:txBody>
          <a:bodyPr/>
          <a:lstStyle/>
          <a:p>
            <a:r>
              <a:rPr lang="en-US" sz="3200" dirty="0" smtClean="0">
                <a:solidFill>
                  <a:srgbClr val="C00000"/>
                </a:solidFill>
              </a:rPr>
              <a:t>Paper Applications </a:t>
            </a:r>
            <a:r>
              <a:rPr lang="en-US" sz="3200" dirty="0" smtClean="0">
                <a:solidFill>
                  <a:srgbClr val="002060"/>
                </a:solidFill>
              </a:rPr>
              <a:t>vs. </a:t>
            </a:r>
            <a:r>
              <a:rPr lang="en-US" sz="3200" dirty="0" smtClean="0">
                <a:solidFill>
                  <a:srgbClr val="0070C0"/>
                </a:solidFill>
              </a:rPr>
              <a:t>Online Applications</a:t>
            </a:r>
            <a:endParaRPr lang="en-US" sz="3200" dirty="0">
              <a:solidFill>
                <a:srgbClr val="0070C0"/>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00600" y="2362200"/>
            <a:ext cx="3292475" cy="2124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1048" b="11660"/>
          <a:stretch/>
        </p:blipFill>
        <p:spPr>
          <a:xfrm>
            <a:off x="1143000" y="2362200"/>
            <a:ext cx="3292475" cy="2125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own Arrow 6"/>
          <p:cNvSpPr/>
          <p:nvPr/>
        </p:nvSpPr>
        <p:spPr>
          <a:xfrm>
            <a:off x="2743200" y="1828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477000" y="1828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2733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sz="3600" dirty="0" smtClean="0">
                <a:solidFill>
                  <a:srgbClr val="C00000"/>
                </a:solidFill>
              </a:rPr>
              <a:t>What do I need to know about </a:t>
            </a:r>
            <a:br>
              <a:rPr lang="en-US" sz="3600" dirty="0" smtClean="0">
                <a:solidFill>
                  <a:srgbClr val="C00000"/>
                </a:solidFill>
              </a:rPr>
            </a:br>
            <a:r>
              <a:rPr lang="en-US" sz="3600" dirty="0" smtClean="0">
                <a:solidFill>
                  <a:srgbClr val="C00000"/>
                </a:solidFill>
              </a:rPr>
              <a:t>Paper Applications?</a:t>
            </a:r>
            <a:endParaRPr lang="en-US" sz="3600" dirty="0">
              <a:solidFill>
                <a:srgbClr val="C00000"/>
              </a:solidFill>
            </a:endParaRPr>
          </a:p>
        </p:txBody>
      </p:sp>
      <p:sp>
        <p:nvSpPr>
          <p:cNvPr id="4" name="Content Placeholder 7"/>
          <p:cNvSpPr>
            <a:spLocks noGrp="1"/>
          </p:cNvSpPr>
          <p:nvPr>
            <p:ph idx="1"/>
          </p:nvPr>
        </p:nvSpPr>
        <p:spPr>
          <a:xfrm>
            <a:off x="457200" y="1371600"/>
            <a:ext cx="8229600" cy="4525963"/>
          </a:xfrm>
        </p:spPr>
        <p:txBody>
          <a:bodyPr/>
          <a:lstStyle/>
          <a:p>
            <a:r>
              <a:rPr lang="en-US" sz="2800" dirty="0" smtClean="0">
                <a:solidFill>
                  <a:srgbClr val="0070C0"/>
                </a:solidFill>
              </a:rPr>
              <a:t>Not always available</a:t>
            </a:r>
          </a:p>
          <a:p>
            <a:pPr lvl="1"/>
            <a:r>
              <a:rPr lang="en-US" sz="2000" i="1" dirty="0" smtClean="0">
                <a:solidFill>
                  <a:srgbClr val="7030A0"/>
                </a:solidFill>
              </a:rPr>
              <a:t>You must be available during business hours &amp; may not always be able to meet the hiring official</a:t>
            </a:r>
          </a:p>
          <a:p>
            <a:pPr lvl="1"/>
            <a:r>
              <a:rPr lang="en-US" sz="2000" i="1" dirty="0" smtClean="0">
                <a:solidFill>
                  <a:srgbClr val="7030A0"/>
                </a:solidFill>
              </a:rPr>
              <a:t>Many companies no longer use paper applications</a:t>
            </a:r>
            <a:endParaRPr lang="en-US" sz="2000" i="1" dirty="0" smtClean="0">
              <a:solidFill>
                <a:srgbClr val="7030A0"/>
              </a:solidFill>
            </a:endParaRPr>
          </a:p>
          <a:p>
            <a:r>
              <a:rPr lang="en-US" sz="2800" dirty="0" smtClean="0">
                <a:solidFill>
                  <a:srgbClr val="0070C0"/>
                </a:solidFill>
              </a:rPr>
              <a:t>More personal because you get to meet people &amp; ‘Make an Impression</a:t>
            </a:r>
            <a:r>
              <a:rPr lang="en-US" sz="2800" dirty="0" smtClean="0">
                <a:solidFill>
                  <a:srgbClr val="0070C0"/>
                </a:solidFill>
              </a:rPr>
              <a:t>’</a:t>
            </a:r>
          </a:p>
          <a:p>
            <a:pPr lvl="1"/>
            <a:r>
              <a:rPr lang="en-US" sz="2000" i="1" dirty="0" smtClean="0">
                <a:solidFill>
                  <a:srgbClr val="7030A0"/>
                </a:solidFill>
              </a:rPr>
              <a:t>This is why you have learned and been practicing introductory speeches (30 second commercial)</a:t>
            </a:r>
          </a:p>
          <a:p>
            <a:pPr lvl="1"/>
            <a:r>
              <a:rPr lang="en-US" sz="2000" i="1" dirty="0" smtClean="0">
                <a:solidFill>
                  <a:srgbClr val="7030A0"/>
                </a:solidFill>
              </a:rPr>
              <a:t>You need to dress professional and have good hygiene </a:t>
            </a:r>
            <a:endParaRPr lang="en-US" sz="2000" i="1" dirty="0" smtClean="0">
              <a:solidFill>
                <a:srgbClr val="7030A0"/>
              </a:solidFill>
            </a:endParaRPr>
          </a:p>
          <a:p>
            <a:r>
              <a:rPr lang="en-US" sz="2800" dirty="0" smtClean="0">
                <a:solidFill>
                  <a:srgbClr val="0070C0"/>
                </a:solidFill>
              </a:rPr>
              <a:t>Less competition</a:t>
            </a:r>
          </a:p>
          <a:p>
            <a:pPr lvl="1"/>
            <a:r>
              <a:rPr lang="en-US" sz="2000" i="1" dirty="0" smtClean="0">
                <a:solidFill>
                  <a:srgbClr val="7030A0"/>
                </a:solidFill>
              </a:rPr>
              <a:t>More people apply </a:t>
            </a:r>
            <a:r>
              <a:rPr lang="en-US" sz="2000" i="1" dirty="0" smtClean="0">
                <a:solidFill>
                  <a:srgbClr val="7030A0"/>
                </a:solidFill>
              </a:rPr>
              <a:t>online so you might have a higher chance of being selected </a:t>
            </a:r>
            <a:endParaRPr lang="en-US" sz="2000" i="1" dirty="0" smtClean="0">
              <a:solidFill>
                <a:srgbClr val="7030A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6046">
            <a:off x="7076261" y="164689"/>
            <a:ext cx="1417734" cy="1639150"/>
          </a:xfrm>
          <a:prstGeom prst="rect">
            <a:avLst/>
          </a:prstGeom>
        </p:spPr>
      </p:pic>
    </p:spTree>
    <p:extLst>
      <p:ext uri="{BB962C8B-B14F-4D97-AF65-F5344CB8AC3E}">
        <p14:creationId xmlns:p14="http://schemas.microsoft.com/office/powerpoint/2010/main" val="40458137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148262"/>
            <a:ext cx="5486400" cy="566738"/>
          </a:xfrm>
        </p:spPr>
        <p:txBody>
          <a:bodyPr/>
          <a:lstStyle/>
          <a:p>
            <a:pPr algn="ctr"/>
            <a:r>
              <a:rPr lang="en-US" sz="2800" dirty="0" smtClean="0">
                <a:solidFill>
                  <a:srgbClr val="00B050"/>
                </a:solidFill>
              </a:rPr>
              <a:t>Let’s Practice!</a:t>
            </a:r>
            <a:endParaRPr lang="en-US" sz="2800" dirty="0">
              <a:solidFill>
                <a:srgbClr val="00B050"/>
              </a:solidFill>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5112" b="5112"/>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000619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sz="3600" dirty="0" smtClean="0">
                <a:solidFill>
                  <a:srgbClr val="7030A0"/>
                </a:solidFill>
              </a:rPr>
              <a:t>What do I need to </a:t>
            </a:r>
            <a:r>
              <a:rPr lang="en-US" sz="3600" dirty="0" smtClean="0">
                <a:solidFill>
                  <a:srgbClr val="7030A0"/>
                </a:solidFill>
              </a:rPr>
              <a:t>know about </a:t>
            </a:r>
            <a:br>
              <a:rPr lang="en-US" sz="3600" dirty="0" smtClean="0">
                <a:solidFill>
                  <a:srgbClr val="7030A0"/>
                </a:solidFill>
              </a:rPr>
            </a:br>
            <a:r>
              <a:rPr lang="en-US" sz="3600" dirty="0" smtClean="0">
                <a:solidFill>
                  <a:srgbClr val="7030A0"/>
                </a:solidFill>
              </a:rPr>
              <a:t>Online Applications?</a:t>
            </a:r>
            <a:endParaRPr lang="en-US" sz="3600" dirty="0">
              <a:solidFill>
                <a:srgbClr val="7030A0"/>
              </a:solidFill>
            </a:endParaRPr>
          </a:p>
        </p:txBody>
      </p:sp>
      <p:sp>
        <p:nvSpPr>
          <p:cNvPr id="6" name="Content Placeholder 5"/>
          <p:cNvSpPr>
            <a:spLocks noGrp="1"/>
          </p:cNvSpPr>
          <p:nvPr>
            <p:ph idx="1"/>
          </p:nvPr>
        </p:nvSpPr>
        <p:spPr>
          <a:xfrm>
            <a:off x="609600" y="1722437"/>
            <a:ext cx="8229600" cy="4525963"/>
          </a:xfrm>
        </p:spPr>
        <p:txBody>
          <a:bodyPr/>
          <a:lstStyle/>
          <a:p>
            <a:r>
              <a:rPr lang="en-US" sz="2800" dirty="0" smtClean="0">
                <a:solidFill>
                  <a:srgbClr val="00B0F0"/>
                </a:solidFill>
              </a:rPr>
              <a:t>Available </a:t>
            </a:r>
            <a:r>
              <a:rPr lang="en-US" sz="2800" dirty="0" smtClean="0">
                <a:solidFill>
                  <a:srgbClr val="00B0F0"/>
                </a:solidFill>
              </a:rPr>
              <a:t>24/7 for anyone to apply</a:t>
            </a:r>
            <a:endParaRPr lang="en-US" sz="2800" dirty="0" smtClean="0">
              <a:solidFill>
                <a:srgbClr val="00B0F0"/>
              </a:solidFill>
            </a:endParaRPr>
          </a:p>
          <a:p>
            <a:pPr lvl="1"/>
            <a:r>
              <a:rPr lang="en-US" sz="2000" i="1" dirty="0" smtClean="0">
                <a:solidFill>
                  <a:srgbClr val="C00000"/>
                </a:solidFill>
              </a:rPr>
              <a:t>Watch for ‘closing’ </a:t>
            </a:r>
            <a:r>
              <a:rPr lang="en-US" sz="2000" i="1" dirty="0" smtClean="0">
                <a:solidFill>
                  <a:srgbClr val="C00000"/>
                </a:solidFill>
              </a:rPr>
              <a:t>dates, don’t wait till the last minute</a:t>
            </a:r>
            <a:endParaRPr lang="en-US" sz="2000" i="1" dirty="0" smtClean="0">
              <a:solidFill>
                <a:srgbClr val="C00000"/>
              </a:solidFill>
            </a:endParaRPr>
          </a:p>
          <a:p>
            <a:r>
              <a:rPr lang="en-US" sz="2800" dirty="0" smtClean="0">
                <a:solidFill>
                  <a:srgbClr val="00B0F0"/>
                </a:solidFill>
              </a:rPr>
              <a:t>People get hired faster</a:t>
            </a:r>
          </a:p>
          <a:p>
            <a:pPr lvl="1"/>
            <a:r>
              <a:rPr lang="en-US" sz="2000" i="1" dirty="0" smtClean="0">
                <a:solidFill>
                  <a:srgbClr val="C00000"/>
                </a:solidFill>
              </a:rPr>
              <a:t>You can miss opportunities </a:t>
            </a:r>
            <a:r>
              <a:rPr lang="en-US" sz="2000" i="1" dirty="0" smtClean="0">
                <a:solidFill>
                  <a:srgbClr val="C00000"/>
                </a:solidFill>
              </a:rPr>
              <a:t>because positions move fast</a:t>
            </a:r>
            <a:endParaRPr lang="en-US" sz="2000" i="1" dirty="0" smtClean="0">
              <a:solidFill>
                <a:srgbClr val="C00000"/>
              </a:solidFill>
            </a:endParaRPr>
          </a:p>
          <a:p>
            <a:r>
              <a:rPr lang="en-US" sz="2800" dirty="0" smtClean="0">
                <a:solidFill>
                  <a:srgbClr val="00B0F0"/>
                </a:solidFill>
              </a:rPr>
              <a:t>More competition </a:t>
            </a:r>
          </a:p>
          <a:p>
            <a:pPr lvl="1"/>
            <a:r>
              <a:rPr lang="en-US" sz="2000" i="1" dirty="0" smtClean="0">
                <a:solidFill>
                  <a:srgbClr val="C00000"/>
                </a:solidFill>
              </a:rPr>
              <a:t>More people apply </a:t>
            </a:r>
            <a:r>
              <a:rPr lang="en-US" sz="2000" i="1" dirty="0" smtClean="0">
                <a:solidFill>
                  <a:srgbClr val="C00000"/>
                </a:solidFill>
              </a:rPr>
              <a:t>online so it may be harder to be chosen</a:t>
            </a:r>
            <a:endParaRPr lang="en-US" sz="2000" i="1" dirty="0" smtClean="0">
              <a:solidFill>
                <a:srgbClr val="C00000"/>
              </a:solidFill>
            </a:endParaRPr>
          </a:p>
          <a:p>
            <a:r>
              <a:rPr lang="en-US" sz="2800" dirty="0" smtClean="0">
                <a:solidFill>
                  <a:srgbClr val="00B0F0"/>
                </a:solidFill>
              </a:rPr>
              <a:t>Must have a computer</a:t>
            </a:r>
          </a:p>
          <a:p>
            <a:pPr lvl="1"/>
            <a:r>
              <a:rPr lang="en-US" sz="2000" i="1" dirty="0" smtClean="0">
                <a:solidFill>
                  <a:srgbClr val="C00000"/>
                </a:solidFill>
              </a:rPr>
              <a:t>Must understand email &amp; </a:t>
            </a:r>
            <a:r>
              <a:rPr lang="en-US" sz="2000" i="1" dirty="0" smtClean="0">
                <a:solidFill>
                  <a:srgbClr val="C00000"/>
                </a:solidFill>
              </a:rPr>
              <a:t>computer technology</a:t>
            </a:r>
            <a:endParaRPr lang="en-US" sz="2000" i="1" dirty="0" smtClean="0">
              <a:solidFill>
                <a:srgbClr val="C0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8769">
            <a:off x="6554242" y="127567"/>
            <a:ext cx="2389026" cy="2152431"/>
          </a:xfrm>
          <a:prstGeom prst="rect">
            <a:avLst/>
          </a:prstGeom>
        </p:spPr>
      </p:pic>
    </p:spTree>
    <p:extLst>
      <p:ext uri="{BB962C8B-B14F-4D97-AF65-F5344CB8AC3E}">
        <p14:creationId xmlns:p14="http://schemas.microsoft.com/office/powerpoint/2010/main" val="10280925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2062"/>
            <a:ext cx="5486400" cy="566738"/>
          </a:xfrm>
        </p:spPr>
        <p:txBody>
          <a:bodyPr/>
          <a:lstStyle/>
          <a:p>
            <a:pPr algn="ctr"/>
            <a:r>
              <a:rPr lang="en-US" sz="2400" dirty="0" smtClean="0">
                <a:solidFill>
                  <a:srgbClr val="00B050"/>
                </a:solidFill>
              </a:rPr>
              <a:t>Online Application Practice!</a:t>
            </a:r>
            <a:endParaRPr lang="en-US" sz="2400" dirty="0">
              <a:solidFill>
                <a:srgbClr val="00B05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989" r="6989"/>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915483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2178</TotalTime>
  <Words>1097</Words>
  <Application>Microsoft Office PowerPoint</Application>
  <PresentationFormat>On-screen Show (4:3)</PresentationFormat>
  <Paragraphs>93</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Pencil</vt:lpstr>
      <vt:lpstr>Theme4</vt:lpstr>
      <vt:lpstr> Job Applications</vt:lpstr>
      <vt:lpstr>PowerPoint Presentation</vt:lpstr>
      <vt:lpstr>Applications</vt:lpstr>
      <vt:lpstr>PowerPoint Presentation</vt:lpstr>
      <vt:lpstr>Paper Applications vs. Online Applications</vt:lpstr>
      <vt:lpstr>What do I need to know about  Paper Applications?</vt:lpstr>
      <vt:lpstr>Let’s Practice!</vt:lpstr>
      <vt:lpstr>What do I need to know about  Online Applications?</vt:lpstr>
      <vt:lpstr>Online Application Practice!</vt:lpstr>
      <vt:lpstr>How can my VR Counselor help me find and fill out job Applications?</vt:lpstr>
      <vt:lpstr>Workshop 7: Reflection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six:  Understanding Applications and creating Resumes.</dc:title>
  <dc:creator>Desaray Odekirk</dc:creator>
  <cp:lastModifiedBy>Rachel Anderson</cp:lastModifiedBy>
  <cp:revision>65</cp:revision>
  <dcterms:created xsi:type="dcterms:W3CDTF">2014-12-28T18:36:36Z</dcterms:created>
  <dcterms:modified xsi:type="dcterms:W3CDTF">2015-11-17T22:17:26Z</dcterms:modified>
</cp:coreProperties>
</file>