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1" r:id="rId2"/>
  </p:sldMasterIdLst>
  <p:notesMasterIdLst>
    <p:notesMasterId r:id="rId22"/>
  </p:notesMasterIdLst>
  <p:handoutMasterIdLst>
    <p:handoutMasterId r:id="rId23"/>
  </p:handoutMasterIdLst>
  <p:sldIdLst>
    <p:sldId id="256" r:id="rId3"/>
    <p:sldId id="257" r:id="rId4"/>
    <p:sldId id="258" r:id="rId5"/>
    <p:sldId id="259" r:id="rId6"/>
    <p:sldId id="271" r:id="rId7"/>
    <p:sldId id="260" r:id="rId8"/>
    <p:sldId id="262" r:id="rId9"/>
    <p:sldId id="263" r:id="rId10"/>
    <p:sldId id="264" r:id="rId11"/>
    <p:sldId id="265" r:id="rId12"/>
    <p:sldId id="272" r:id="rId13"/>
    <p:sldId id="273" r:id="rId14"/>
    <p:sldId id="274" r:id="rId15"/>
    <p:sldId id="266" r:id="rId16"/>
    <p:sldId id="267" r:id="rId17"/>
    <p:sldId id="268" r:id="rId18"/>
    <p:sldId id="275" r:id="rId19"/>
    <p:sldId id="270" r:id="rId20"/>
    <p:sldId id="269"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44" autoAdjust="0"/>
  </p:normalViewPr>
  <p:slideViewPr>
    <p:cSldViewPr>
      <p:cViewPr>
        <p:scale>
          <a:sx n="50" d="100"/>
          <a:sy n="50" d="100"/>
        </p:scale>
        <p:origin x="-882" y="-876"/>
      </p:cViewPr>
      <p:guideLst>
        <p:guide orient="horz" pos="2160"/>
        <p:guide pos="2880"/>
      </p:guideLst>
    </p:cSldViewPr>
  </p:slideViewPr>
  <p:notesTextViewPr>
    <p:cViewPr>
      <p:scale>
        <a:sx n="1" d="1"/>
        <a:sy n="1" d="1"/>
      </p:scale>
      <p:origin x="0" y="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6DE31053-94AB-48B4-ADF5-8E7920E65F39}" type="datetimeFigureOut">
              <a:rPr lang="en-US" smtClean="0"/>
              <a:t>10/16/2015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CD56BB02-84D4-4A32-B294-9A5CBF6125FC}" type="slidenum">
              <a:rPr lang="en-US" smtClean="0"/>
              <a:t>‹#›</a:t>
            </a:fld>
            <a:endParaRPr lang="en-US"/>
          </a:p>
        </p:txBody>
      </p:sp>
    </p:spTree>
    <p:extLst>
      <p:ext uri="{BB962C8B-B14F-4D97-AF65-F5344CB8AC3E}">
        <p14:creationId xmlns:p14="http://schemas.microsoft.com/office/powerpoint/2010/main" val="2758922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1250470-853E-46A8-AC6A-DC2FB466715B}" type="datetimeFigureOut">
              <a:rPr lang="en-US" smtClean="0"/>
              <a:t>10/16/2015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EFC96F78-5B6D-437C-B5F5-45588A89671A}" type="slidenum">
              <a:rPr lang="en-US" smtClean="0"/>
              <a:t>‹#›</a:t>
            </a:fld>
            <a:endParaRPr lang="en-US"/>
          </a:p>
        </p:txBody>
      </p:sp>
    </p:spTree>
    <p:extLst>
      <p:ext uri="{BB962C8B-B14F-4D97-AF65-F5344CB8AC3E}">
        <p14:creationId xmlns:p14="http://schemas.microsoft.com/office/powerpoint/2010/main" val="13709385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smtClean="0"/>
              <a:t>Hand</a:t>
            </a:r>
            <a:r>
              <a:rPr lang="en-US" baseline="0" dirty="0" smtClean="0"/>
              <a:t> out the Student Workbooks and explain how they are a part of the workshop, and they need to write their names in them and use them throughout the course.</a:t>
            </a:r>
          </a:p>
          <a:p>
            <a:endParaRPr lang="en-US" baseline="0" dirty="0" smtClean="0"/>
          </a:p>
          <a:p>
            <a:r>
              <a:rPr lang="en-US" baseline="0" dirty="0" smtClean="0"/>
              <a:t>It would be a good idea to coordinate with the teacher on keeping track of the workbooks and completing the journals.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objective of this workshop is to teach the students why we work, and the value of work. We work for a variety of reasons. These reasons are based on external and internal factors. Work has value, no matter what the job is. </a:t>
            </a:r>
            <a:r>
              <a:rPr lang="en-US" sz="1200" kern="1200" smtClean="0">
                <a:solidFill>
                  <a:schemeClr val="tx1"/>
                </a:solidFill>
                <a:effectLst/>
                <a:latin typeface="+mn-lt"/>
                <a:ea typeface="+mn-ea"/>
                <a:cs typeface="+mn-cs"/>
              </a:rPr>
              <a:t>Helping the students discover their personal motivations for work is the foundation of the Job Readiness Workshop.</a:t>
            </a:r>
          </a:p>
          <a:p>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1</a:t>
            </a:fld>
            <a:endParaRPr lang="en-US"/>
          </a:p>
        </p:txBody>
      </p:sp>
    </p:spTree>
    <p:extLst>
      <p:ext uri="{BB962C8B-B14F-4D97-AF65-F5344CB8AC3E}">
        <p14:creationId xmlns:p14="http://schemas.microsoft.com/office/powerpoint/2010/main" val="69664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Factors….non-tangible.</a:t>
            </a:r>
            <a:r>
              <a:rPr lang="en-US" baseline="0" dirty="0" smtClean="0"/>
              <a:t> What does that mean? </a:t>
            </a:r>
          </a:p>
          <a:p>
            <a:r>
              <a:rPr lang="en-US" baseline="0" dirty="0" smtClean="0"/>
              <a:t>-Self-confidence</a:t>
            </a:r>
          </a:p>
          <a:p>
            <a:r>
              <a:rPr lang="en-US" baseline="0" dirty="0" smtClean="0"/>
              <a:t>-Self-esteem</a:t>
            </a:r>
          </a:p>
          <a:p>
            <a:r>
              <a:rPr lang="en-US" baseline="0" dirty="0" smtClean="0"/>
              <a:t>-Competency and promotions</a:t>
            </a:r>
          </a:p>
          <a:p>
            <a:r>
              <a:rPr lang="en-US" baseline="0" dirty="0" smtClean="0"/>
              <a:t>-Skills development/improvement</a:t>
            </a:r>
          </a:p>
          <a:p>
            <a:r>
              <a:rPr lang="en-US" baseline="0" dirty="0" smtClean="0"/>
              <a:t>-Social Interaction</a:t>
            </a:r>
          </a:p>
          <a:p>
            <a:r>
              <a:rPr lang="en-US" baseline="0" dirty="0" smtClean="0"/>
              <a:t>-Awards/recognition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10</a:t>
            </a:fld>
            <a:endParaRPr lang="en-US"/>
          </a:p>
        </p:txBody>
      </p:sp>
    </p:spTree>
    <p:extLst>
      <p:ext uri="{BB962C8B-B14F-4D97-AF65-F5344CB8AC3E}">
        <p14:creationId xmlns:p14="http://schemas.microsoft.com/office/powerpoint/2010/main" val="4090014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 group discussion about the pluses of Working. There is a worksheet in the activities that students can use for an activity.</a:t>
            </a:r>
            <a:endParaRPr lang="en-US" dirty="0"/>
          </a:p>
        </p:txBody>
      </p:sp>
      <p:sp>
        <p:nvSpPr>
          <p:cNvPr id="4" name="Slide Number Placeholder 3"/>
          <p:cNvSpPr>
            <a:spLocks noGrp="1"/>
          </p:cNvSpPr>
          <p:nvPr>
            <p:ph type="sldNum" sz="quarter" idx="10"/>
          </p:nvPr>
        </p:nvSpPr>
        <p:spPr/>
        <p:txBody>
          <a:bodyPr/>
          <a:lstStyle/>
          <a:p>
            <a:fld id="{2D788327-B778-44E4-9100-67C9D2D5FD70}" type="slidenum">
              <a:rPr lang="en-US" smtClean="0"/>
              <a:t>11</a:t>
            </a:fld>
            <a:endParaRPr lang="en-US"/>
          </a:p>
        </p:txBody>
      </p:sp>
    </p:spTree>
    <p:extLst>
      <p:ext uri="{BB962C8B-B14F-4D97-AF65-F5344CB8AC3E}">
        <p14:creationId xmlns:p14="http://schemas.microsoft.com/office/powerpoint/2010/main" val="29975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 group discussion about the minuses of Working. There is a worksheet in the activities that students can use for an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2D788327-B778-44E4-9100-67C9D2D5FD70}" type="slidenum">
              <a:rPr lang="en-US" smtClean="0"/>
              <a:t>12</a:t>
            </a:fld>
            <a:endParaRPr lang="en-US"/>
          </a:p>
        </p:txBody>
      </p:sp>
    </p:spTree>
    <p:extLst>
      <p:ext uri="{BB962C8B-B14F-4D97-AF65-F5344CB8AC3E}">
        <p14:creationId xmlns:p14="http://schemas.microsoft.com/office/powerpoint/2010/main" val="299759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Possible Activity: Strengths Identification (in activities list)</a:t>
            </a:r>
          </a:p>
          <a:p>
            <a:pPr defTabSz="924458">
              <a:defRPr/>
            </a:pPr>
            <a:endParaRPr lang="en-US" dirty="0" smtClean="0"/>
          </a:p>
          <a:p>
            <a:pPr defTabSz="924458">
              <a:defRPr/>
            </a:pPr>
            <a:r>
              <a:rPr lang="en-US" dirty="0" smtClean="0"/>
              <a:t>Give</a:t>
            </a:r>
            <a:r>
              <a:rPr lang="en-US" baseline="0" dirty="0" smtClean="0"/>
              <a:t> a brief explanation of strengths as listed on the slides and explain that everyone has strengths. Hand out the strength identification sheet found in workshop 2 activities folder.  Have students work individually on this activity and provide assistance as needed. You may need to explain some of the unfamiliar words. </a:t>
            </a:r>
          </a:p>
          <a:p>
            <a:pPr defTabSz="924458">
              <a:defRPr/>
            </a:pPr>
            <a:r>
              <a:rPr lang="en-US" baseline="0" dirty="0" smtClean="0"/>
              <a:t>Instruction: </a:t>
            </a:r>
          </a:p>
          <a:p>
            <a:r>
              <a:rPr lang="en-US" dirty="0" smtClean="0"/>
              <a:t>-Circle all of your strengths that you can identify on the worksheet.  </a:t>
            </a:r>
          </a:p>
          <a:p>
            <a:r>
              <a:rPr lang="en-US" dirty="0" smtClean="0"/>
              <a:t>-Add additional strengths in spaces provided and in appropriate categories (Help</a:t>
            </a:r>
            <a:r>
              <a:rPr lang="en-US" baseline="0" dirty="0" smtClean="0"/>
              <a:t> students identify the correct category or use “other” column).</a:t>
            </a:r>
            <a:endParaRPr lang="en-US" dirty="0" smtClean="0"/>
          </a:p>
          <a:p>
            <a:r>
              <a:rPr lang="en-US" dirty="0" smtClean="0"/>
              <a:t>-Identify your top 5 strengths by circling</a:t>
            </a:r>
            <a:r>
              <a:rPr lang="en-US" baseline="0" dirty="0" smtClean="0"/>
              <a:t> them. Have students transfer their top 5 skills on their </a:t>
            </a:r>
            <a:r>
              <a:rPr lang="en-US" dirty="0" smtClean="0"/>
              <a:t>personal inventory sheet. </a:t>
            </a:r>
          </a:p>
          <a:p>
            <a:endParaRPr lang="en-US" dirty="0" smtClean="0"/>
          </a:p>
          <a:p>
            <a:r>
              <a:rPr lang="en-US" dirty="0" smtClean="0"/>
              <a:t>If time</a:t>
            </a:r>
            <a:r>
              <a:rPr lang="en-US" baseline="0" dirty="0" smtClean="0"/>
              <a:t> permits, you could have a discussion about the categories of strengths. Use the following explanations: Realistic=Doing Strengths, Conventional =Organizational Strengths, Social=Helping Strengths, Artistic=Creative Strengths, Investigative=Thinking Strengths, Enterprising=Persuasive/Leadership Strengths, and the Other category is for personal strengths that may fit in several categories. You may ask them to count the items circled and tally each category to see if there are any distinct strength areas. </a:t>
            </a:r>
            <a:endParaRPr lang="en-US" dirty="0" smtClean="0"/>
          </a:p>
          <a:p>
            <a:pPr defTabSz="9244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D788327-B778-44E4-9100-67C9D2D5FD70}" type="slidenum">
              <a:rPr lang="en-US" smtClean="0"/>
              <a:t>13</a:t>
            </a:fld>
            <a:endParaRPr lang="en-US"/>
          </a:p>
        </p:txBody>
      </p:sp>
    </p:spTree>
    <p:extLst>
      <p:ext uri="{BB962C8B-B14F-4D97-AF65-F5344CB8AC3E}">
        <p14:creationId xmlns:p14="http://schemas.microsoft.com/office/powerpoint/2010/main" val="696511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Discussion: Why does all work have value? How</a:t>
            </a:r>
            <a:r>
              <a:rPr lang="en-US" baseline="0" dirty="0" smtClean="0"/>
              <a:t> does a custodial worker contribute to a business and how can you progress in a career? </a:t>
            </a:r>
            <a:endParaRPr lang="en-US" dirty="0" smtClean="0"/>
          </a:p>
          <a:p>
            <a:endParaRPr lang="en-US" dirty="0" smtClean="0"/>
          </a:p>
          <a:p>
            <a:pPr defTabSz="924458">
              <a:defRPr/>
            </a:pPr>
            <a:r>
              <a:rPr lang="en-US" dirty="0" smtClean="0"/>
              <a:t>Expectations</a:t>
            </a:r>
            <a:r>
              <a:rPr lang="en-US" baseline="0" dirty="0" smtClean="0"/>
              <a:t> add value to because when we comply to these expectations,  it means that we are doing a good job and are a valuable employee. </a:t>
            </a:r>
            <a:endParaRPr lang="en-US" dirty="0" smtClean="0"/>
          </a:p>
          <a:p>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14</a:t>
            </a:fld>
            <a:endParaRPr lang="en-US"/>
          </a:p>
        </p:txBody>
      </p:sp>
    </p:spTree>
    <p:extLst>
      <p:ext uri="{BB962C8B-B14F-4D97-AF65-F5344CB8AC3E}">
        <p14:creationId xmlns:p14="http://schemas.microsoft.com/office/powerpoint/2010/main" val="312924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Role of the worker: </a:t>
            </a:r>
            <a:r>
              <a:rPr lang="en-US" dirty="0"/>
              <a:t>This is a short list of what it means to accept the role of a worker. Present each item and have the students provide meaning to each item. Provide help if needed.  Ask if they can you think of other expectations. </a:t>
            </a:r>
            <a:r>
              <a:rPr lang="en-US" dirty="0" smtClean="0"/>
              <a:t>Discuss</a:t>
            </a:r>
            <a:r>
              <a:rPr lang="en-US" baseline="0" dirty="0" smtClean="0"/>
              <a:t> expectations of personal hygiene on the job (grooming, brushing teeth, bathing, cleanliness, wearing clean clothing that are in good repair, and deodorant)</a:t>
            </a:r>
          </a:p>
          <a:p>
            <a:endParaRPr lang="en-US" baseline="0" dirty="0" smtClean="0"/>
          </a:p>
          <a:p>
            <a:r>
              <a:rPr lang="en-US" baseline="0" dirty="0" smtClean="0"/>
              <a:t>Mental Aspects: </a:t>
            </a:r>
            <a:r>
              <a:rPr lang="en-US" dirty="0"/>
              <a:t>Use the following examples or come up with your own</a:t>
            </a:r>
          </a:p>
          <a:p>
            <a:r>
              <a:rPr lang="en-US" dirty="0"/>
              <a:t>*Positive Attitude: Having a good outlook about the job, being happy to be there, having confidence in your ability to perform the job, and energetic about being there or performing tasks</a:t>
            </a:r>
          </a:p>
          <a:p>
            <a:r>
              <a:rPr lang="en-US" dirty="0"/>
              <a:t>*Taking Initiative/Independence: seeing what needs to be done and doing it, confidence in making decisions, following through with tasks without needing constant supervision</a:t>
            </a:r>
          </a:p>
          <a:p>
            <a:r>
              <a:rPr lang="en-US" dirty="0"/>
              <a:t>*Adaptability: Flexible, able to move from one task to the next, open to change</a:t>
            </a:r>
          </a:p>
          <a:p>
            <a:r>
              <a:rPr lang="en-US" dirty="0"/>
              <a:t>*Accepting Correction/Responsibility: taking feedback about your performance, being reprimanded for work not done correctly, being responsible for your work (good or bad).</a:t>
            </a:r>
          </a:p>
          <a:p>
            <a:r>
              <a:rPr lang="en-US" dirty="0"/>
              <a:t>*Handling Stress/Focus: handling the demands of the job such as speed and quality, being able to stay focused on the job, and being able to refocus when pulled away from a task.</a:t>
            </a:r>
          </a:p>
          <a:p>
            <a:r>
              <a:rPr lang="en-US" dirty="0"/>
              <a:t>*Ability to Learn: Teachable, acceptance to instruction, being able to remember past information and add new information. Accommodations can be made in this area from a job coach or through adapted instruction through an employer.   </a:t>
            </a:r>
          </a:p>
          <a:p>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15</a:t>
            </a:fld>
            <a:endParaRPr lang="en-US"/>
          </a:p>
        </p:txBody>
      </p:sp>
    </p:spTree>
    <p:extLst>
      <p:ext uri="{BB962C8B-B14F-4D97-AF65-F5344CB8AC3E}">
        <p14:creationId xmlns:p14="http://schemas.microsoft.com/office/powerpoint/2010/main" val="4164822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Social Interactions: </a:t>
            </a:r>
            <a:r>
              <a:rPr lang="en-US" dirty="0"/>
              <a:t>Briefly discuss expectations around appropriate social interactions with the following. Sometimes we can take feedback better from a supervisor than from a co-worker.  What does it appropriate communication mean? Have a discussion about the difference between professional and personal communications. </a:t>
            </a:r>
          </a:p>
          <a:p>
            <a:pPr defTabSz="924458">
              <a:defRPr/>
            </a:pPr>
            <a:endParaRPr lang="en-US" dirty="0" smtClean="0"/>
          </a:p>
          <a:p>
            <a:r>
              <a:rPr lang="en-US" dirty="0" smtClean="0"/>
              <a:t>Physical Aspects: </a:t>
            </a:r>
            <a:r>
              <a:rPr lang="en-US" dirty="0"/>
              <a:t>Employers expect that you will be able to perform the required work tasks associated with the job. (example: A cashier position may require the following: money handling experience, ability to run a cash register, excellent customer service, and reconciling the register). </a:t>
            </a:r>
          </a:p>
          <a:p>
            <a:r>
              <a:rPr lang="en-US" dirty="0"/>
              <a:t>*In performing these tasks, employers will expect a certain quality or standard. The standard on the example above is “excellent” customer service. </a:t>
            </a:r>
          </a:p>
          <a:p>
            <a:r>
              <a:rPr lang="en-US" dirty="0"/>
              <a:t>*Quantity refers to the number of tasks done in a certain period of time. (example: cashier will perform 100 transactions per 8 hour shift)</a:t>
            </a:r>
          </a:p>
          <a:p>
            <a:r>
              <a:rPr lang="en-US" dirty="0"/>
              <a:t>*Physical Tolerance: Employers expect that you will be able to stand, sit, walk, and lift depending on the job. Some jobs can be modified to address  physical restrictions.</a:t>
            </a:r>
          </a:p>
          <a:p>
            <a:r>
              <a:rPr lang="en-US" dirty="0"/>
              <a:t>*Work Skills: From cashier example the following are the skills: money handling, cash register skill, customer service, and counting/reconciliation of cash register.</a:t>
            </a:r>
          </a:p>
          <a:p>
            <a:r>
              <a:rPr lang="en-US" dirty="0"/>
              <a:t>Discussion other examples, if time is available.</a:t>
            </a:r>
          </a:p>
          <a:p>
            <a:pPr defTabSz="924458">
              <a:defRPr/>
            </a:pPr>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16</a:t>
            </a:fld>
            <a:endParaRPr lang="en-US"/>
          </a:p>
        </p:txBody>
      </p:sp>
    </p:spTree>
    <p:extLst>
      <p:ext uri="{BB962C8B-B14F-4D97-AF65-F5344CB8AC3E}">
        <p14:creationId xmlns:p14="http://schemas.microsoft.com/office/powerpoint/2010/main" val="249244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Remind students that it is important to understand their strengths and skills so that they can:</a:t>
            </a:r>
          </a:p>
          <a:p>
            <a:pPr marL="231115" indent="-231115">
              <a:buAutoNum type="arabicPeriod"/>
            </a:pPr>
            <a:r>
              <a:rPr lang="en-US" baseline="0" dirty="0" smtClean="0"/>
              <a:t>Know what jobs they qualify for and will do well with</a:t>
            </a:r>
          </a:p>
          <a:p>
            <a:pPr marL="231115" indent="-231115">
              <a:buAutoNum type="arabicPeriod"/>
            </a:pPr>
            <a:r>
              <a:rPr lang="en-US" baseline="0" dirty="0" smtClean="0"/>
              <a:t>Develop a good resume</a:t>
            </a:r>
          </a:p>
          <a:p>
            <a:pPr marL="231115" indent="-231115">
              <a:buAutoNum type="arabicPeriod" startAt="2"/>
            </a:pPr>
            <a:r>
              <a:rPr lang="en-US" baseline="0" dirty="0" smtClean="0"/>
              <a:t>Talk to an employer about their strengths and skills in an interview</a:t>
            </a:r>
          </a:p>
          <a:p>
            <a:pPr marL="231115" indent="-231115">
              <a:buAutoNum type="arabicPeriod" startAt="2"/>
            </a:pPr>
            <a:r>
              <a:rPr lang="en-US" baseline="0" dirty="0" smtClean="0"/>
              <a:t>Know what skills they may be lacking and work to improve on them</a:t>
            </a:r>
          </a:p>
          <a:p>
            <a:pPr marL="231115" indent="-231115">
              <a:buAutoNum type="arabicPeriod" startAt="2"/>
            </a:pPr>
            <a:r>
              <a:rPr lang="en-US" baseline="0" dirty="0" smtClean="0"/>
              <a:t>Develop healthy self-confidence and self-esteem</a:t>
            </a:r>
          </a:p>
          <a:p>
            <a:endParaRPr lang="en-US" baseline="0" dirty="0" smtClean="0"/>
          </a:p>
        </p:txBody>
      </p:sp>
      <p:sp>
        <p:nvSpPr>
          <p:cNvPr id="4" name="Slide Number Placeholder 3"/>
          <p:cNvSpPr>
            <a:spLocks noGrp="1"/>
          </p:cNvSpPr>
          <p:nvPr>
            <p:ph type="sldNum" sz="quarter" idx="10"/>
          </p:nvPr>
        </p:nvSpPr>
        <p:spPr/>
        <p:txBody>
          <a:bodyPr/>
          <a:lstStyle/>
          <a:p>
            <a:fld id="{2D788327-B778-44E4-9100-67C9D2D5FD70}" type="slidenum">
              <a:rPr lang="en-US" smtClean="0"/>
              <a:t>17</a:t>
            </a:fld>
            <a:endParaRPr lang="en-US"/>
          </a:p>
        </p:txBody>
      </p:sp>
    </p:spTree>
    <p:extLst>
      <p:ext uri="{BB962C8B-B14F-4D97-AF65-F5344CB8AC3E}">
        <p14:creationId xmlns:p14="http://schemas.microsoft.com/office/powerpoint/2010/main" val="4154297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any examples that can show them how you can help with these areas.</a:t>
            </a:r>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18</a:t>
            </a:fld>
            <a:endParaRPr lang="en-US"/>
          </a:p>
        </p:txBody>
      </p:sp>
    </p:spTree>
    <p:extLst>
      <p:ext uri="{BB962C8B-B14F-4D97-AF65-F5344CB8AC3E}">
        <p14:creationId xmlns:p14="http://schemas.microsoft.com/office/powerpoint/2010/main" val="340568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them to their Student Workbooks and go over the Reflection Questions…..</a:t>
            </a:r>
          </a:p>
          <a:p>
            <a:endParaRPr lang="en-US" dirty="0" smtClean="0"/>
          </a:p>
          <a:p>
            <a:r>
              <a:rPr lang="en-US" dirty="0" smtClean="0"/>
              <a:t>Ask them</a:t>
            </a:r>
            <a:r>
              <a:rPr lang="en-US" baseline="0" dirty="0" smtClean="0"/>
              <a:t> to fill them out in their journals. They can get help from their teacher, parents, friends, siblings or anyone they need help from.</a:t>
            </a:r>
          </a:p>
          <a:p>
            <a:endParaRPr lang="en-US" baseline="0" dirty="0" smtClean="0"/>
          </a:p>
          <a:p>
            <a:r>
              <a:rPr lang="en-US" baseline="0" dirty="0" smtClean="0"/>
              <a:t>If they have difficulty writing, this may be an opportunity to practice, get help, or they can find a creative way to answer the questions. It does not have to be through writing. </a:t>
            </a:r>
            <a:endParaRPr lang="en-US" dirty="0" smtClean="0"/>
          </a:p>
          <a:p>
            <a:endParaRPr lang="en-US" dirty="0" smtClean="0"/>
          </a:p>
          <a:p>
            <a:r>
              <a:rPr lang="en-US" dirty="0" smtClean="0"/>
              <a:t>*Prepare them for next week: Topic, time, location, bring books etc. </a:t>
            </a:r>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19</a:t>
            </a:fld>
            <a:endParaRPr lang="en-US"/>
          </a:p>
        </p:txBody>
      </p:sp>
    </p:spTree>
    <p:extLst>
      <p:ext uri="{BB962C8B-B14F-4D97-AF65-F5344CB8AC3E}">
        <p14:creationId xmlns:p14="http://schemas.microsoft.com/office/powerpoint/2010/main" val="400808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smtClean="0"/>
              <a:t>Counselor</a:t>
            </a:r>
            <a:r>
              <a:rPr lang="en-US" baseline="0" dirty="0" smtClean="0"/>
              <a:t> comes to class prepared with materials to do an ice breaker activity from the provided activities list, or one of their own.</a:t>
            </a:r>
          </a:p>
          <a:p>
            <a:endParaRPr lang="en-US" baseline="0" dirty="0" smtClean="0"/>
          </a:p>
          <a:p>
            <a:r>
              <a:rPr lang="en-US" baseline="0" dirty="0" smtClean="0"/>
              <a:t>The point of this is to learn who the students are and begin the process of understanding their motivations and who they are. If you don’t know the students names or things about them, how will you engage them throughout the rest of the 10 workshops?</a:t>
            </a:r>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2</a:t>
            </a:fld>
            <a:endParaRPr lang="en-US"/>
          </a:p>
        </p:txBody>
      </p:sp>
    </p:spTree>
    <p:extLst>
      <p:ext uri="{BB962C8B-B14F-4D97-AF65-F5344CB8AC3E}">
        <p14:creationId xmlns:p14="http://schemas.microsoft.com/office/powerpoint/2010/main" val="280907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Counselor and class can add any additional ground rules that are</a:t>
            </a:r>
            <a:r>
              <a:rPr lang="en-US" baseline="0" dirty="0" smtClean="0"/>
              <a:t> needed in order for the students to learn and be better prepared for employment. </a:t>
            </a:r>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3</a:t>
            </a:fld>
            <a:endParaRPr lang="en-US"/>
          </a:p>
        </p:txBody>
      </p:sp>
    </p:spTree>
    <p:extLst>
      <p:ext uri="{BB962C8B-B14F-4D97-AF65-F5344CB8AC3E}">
        <p14:creationId xmlns:p14="http://schemas.microsoft.com/office/powerpoint/2010/main" val="396505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how the workshops will work. Depending on the school, you may be in a certain class period each week, or maybe you meet in the library. Explain the time and location so the students know what to expect. Make sure this is clearly discussed with the teacher ahead of time. </a:t>
            </a:r>
          </a:p>
          <a:p>
            <a:endParaRPr lang="en-US" baseline="0" dirty="0" smtClean="0"/>
          </a:p>
        </p:txBody>
      </p:sp>
      <p:sp>
        <p:nvSpPr>
          <p:cNvPr id="4" name="Slide Number Placeholder 3"/>
          <p:cNvSpPr>
            <a:spLocks noGrp="1"/>
          </p:cNvSpPr>
          <p:nvPr>
            <p:ph type="sldNum" sz="quarter" idx="10"/>
          </p:nvPr>
        </p:nvSpPr>
        <p:spPr/>
        <p:txBody>
          <a:bodyPr/>
          <a:lstStyle/>
          <a:p>
            <a:fld id="{EFC96F78-5B6D-437C-B5F5-45588A89671A}" type="slidenum">
              <a:rPr lang="en-US" smtClean="0"/>
              <a:t>4</a:t>
            </a:fld>
            <a:endParaRPr lang="en-US"/>
          </a:p>
        </p:txBody>
      </p:sp>
    </p:spTree>
    <p:extLst>
      <p:ext uri="{BB962C8B-B14F-4D97-AF65-F5344CB8AC3E}">
        <p14:creationId xmlns:p14="http://schemas.microsoft.com/office/powerpoint/2010/main" val="425696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aseline="0" dirty="0" smtClean="0"/>
              <a:t>Possible activity:</a:t>
            </a:r>
            <a:endParaRPr lang="en-US" dirty="0" smtClean="0"/>
          </a:p>
          <a:p>
            <a:endParaRPr lang="en-US" dirty="0" smtClean="0"/>
          </a:p>
          <a:p>
            <a:pPr lvl="0"/>
            <a:r>
              <a:rPr lang="en-US" dirty="0"/>
              <a:t>Instructions: People work for different reasons and  It is important to understand your own motivation to work.</a:t>
            </a:r>
          </a:p>
          <a:p>
            <a:pPr lvl="0"/>
            <a:r>
              <a:rPr lang="en-US" dirty="0"/>
              <a:t>Can you think of reasons why motivation is so important?  Explain that motivation is what helps us take action and keeps us moving forward when the job becomes difficult. It’s like the fuel for a car. </a:t>
            </a:r>
          </a:p>
          <a:p>
            <a:pPr lvl="0"/>
            <a:endParaRPr lang="en-US" dirty="0"/>
          </a:p>
          <a:p>
            <a:pPr lvl="0"/>
            <a:r>
              <a:rPr lang="en-US" dirty="0"/>
              <a:t>Explain that in this activity they will identify the pluses (benefits) and minuses (drawbacks) to working. They will also think about the “cool” aspects of working. </a:t>
            </a:r>
          </a:p>
          <a:p>
            <a:pPr lvl="0"/>
            <a:r>
              <a:rPr lang="en-US" dirty="0"/>
              <a:t>Hand out the Why Work activity sheet.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D788327-B778-44E4-9100-67C9D2D5FD70}" type="slidenum">
              <a:rPr lang="en-US" smtClean="0"/>
              <a:t>5</a:t>
            </a:fld>
            <a:endParaRPr lang="en-US"/>
          </a:p>
        </p:txBody>
      </p:sp>
    </p:spTree>
    <p:extLst>
      <p:ext uri="{BB962C8B-B14F-4D97-AF65-F5344CB8AC3E}">
        <p14:creationId xmlns:p14="http://schemas.microsoft.com/office/powerpoint/2010/main" val="84850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We work for a variety of reasons. These reasons are based on external and internal factors. All work has value, no matter what the job happens to be. </a:t>
            </a:r>
          </a:p>
          <a:p>
            <a:pPr defTabSz="924458">
              <a:defRPr/>
            </a:pPr>
            <a:endParaRPr lang="en-US" dirty="0" smtClean="0"/>
          </a:p>
          <a:p>
            <a:r>
              <a:rPr lang="en-US" dirty="0"/>
              <a:t>Have the students generate ideas about what they value and why. (Example: I value my dog because he is a good companion). Does this meet the criteria for a value?</a:t>
            </a:r>
          </a:p>
          <a:p>
            <a:r>
              <a:rPr lang="en-US" dirty="0"/>
              <a:t>Review each item under What does it mean to value something?: has worth, has special meaning, can’t do without it. </a:t>
            </a:r>
          </a:p>
          <a:p>
            <a:pPr defTabSz="9244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6</a:t>
            </a:fld>
            <a:endParaRPr lang="en-US"/>
          </a:p>
        </p:txBody>
      </p:sp>
    </p:spTree>
    <p:extLst>
      <p:ext uri="{BB962C8B-B14F-4D97-AF65-F5344CB8AC3E}">
        <p14:creationId xmlns:p14="http://schemas.microsoft.com/office/powerpoint/2010/main" val="127095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differences between external and internal motivations.</a:t>
            </a:r>
          </a:p>
          <a:p>
            <a:endParaRPr lang="en-US" dirty="0" smtClean="0"/>
          </a:p>
        </p:txBody>
      </p:sp>
      <p:sp>
        <p:nvSpPr>
          <p:cNvPr id="4" name="Slide Number Placeholder 3"/>
          <p:cNvSpPr>
            <a:spLocks noGrp="1"/>
          </p:cNvSpPr>
          <p:nvPr>
            <p:ph type="sldNum" sz="quarter" idx="10"/>
          </p:nvPr>
        </p:nvSpPr>
        <p:spPr/>
        <p:txBody>
          <a:bodyPr/>
          <a:lstStyle/>
          <a:p>
            <a:fld id="{C742EDE4-732B-480A-97B0-770148593B16}" type="slidenum">
              <a:rPr lang="en-US" smtClean="0"/>
              <a:t>7</a:t>
            </a:fld>
            <a:endParaRPr lang="en-US"/>
          </a:p>
        </p:txBody>
      </p:sp>
    </p:spTree>
    <p:extLst>
      <p:ext uri="{BB962C8B-B14F-4D97-AF65-F5344CB8AC3E}">
        <p14:creationId xmlns:p14="http://schemas.microsoft.com/office/powerpoint/2010/main" val="86612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 Factors…. Needs</a:t>
            </a:r>
            <a:r>
              <a:rPr lang="en-US" baseline="0" dirty="0" smtClean="0"/>
              <a:t>: Food, housing, transportation, medical etc.</a:t>
            </a:r>
          </a:p>
          <a:p>
            <a:r>
              <a:rPr lang="en-US" baseline="0" dirty="0" smtClean="0"/>
              <a:t>Ask students for additional examples.</a:t>
            </a:r>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8</a:t>
            </a:fld>
            <a:endParaRPr lang="en-US"/>
          </a:p>
        </p:txBody>
      </p:sp>
    </p:spTree>
    <p:extLst>
      <p:ext uri="{BB962C8B-B14F-4D97-AF65-F5344CB8AC3E}">
        <p14:creationId xmlns:p14="http://schemas.microsoft.com/office/powerpoint/2010/main" val="246424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 Factors…. Wants: Video</a:t>
            </a:r>
            <a:r>
              <a:rPr lang="en-US" baseline="0" dirty="0" smtClean="0"/>
              <a:t> games, movies, hanging with friends, sports</a:t>
            </a:r>
          </a:p>
          <a:p>
            <a:r>
              <a:rPr lang="en-US" baseline="0" dirty="0" smtClean="0"/>
              <a:t>Ask the students for additional examples.</a:t>
            </a:r>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9</a:t>
            </a:fld>
            <a:endParaRPr lang="en-US"/>
          </a:p>
        </p:txBody>
      </p:sp>
    </p:spTree>
    <p:extLst>
      <p:ext uri="{BB962C8B-B14F-4D97-AF65-F5344CB8AC3E}">
        <p14:creationId xmlns:p14="http://schemas.microsoft.com/office/powerpoint/2010/main" val="483993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fld id="{AB9215D8-6EBD-46A8-A002-B7E5A95290A2}" type="datetimeFigureOut">
              <a:rPr lang="en-US" smtClean="0"/>
              <a:t>10/16/2015</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fld id="{16C8495C-E22A-4C43-A264-948836A9E61D}" type="slidenum">
              <a:rPr lang="en-US" smtClean="0"/>
              <a:t>‹#›</a:t>
            </a:fld>
            <a:endParaRPr lang="en-US"/>
          </a:p>
        </p:txBody>
      </p:sp>
    </p:spTree>
    <p:extLst>
      <p:ext uri="{BB962C8B-B14F-4D97-AF65-F5344CB8AC3E}">
        <p14:creationId xmlns:p14="http://schemas.microsoft.com/office/powerpoint/2010/main" val="26688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8152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54612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54985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33531906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29776031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wo Pictures with Captions">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744327" y="1113024"/>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9" name="Picture Placeholder 18"/>
          <p:cNvSpPr>
            <a:spLocks noGrp="1"/>
          </p:cNvSpPr>
          <p:nvPr>
            <p:ph type="pic" sz="quarter" idx="15"/>
          </p:nvPr>
        </p:nvSpPr>
        <p:spPr>
          <a:xfrm>
            <a:off x="4147927" y="1113024"/>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7"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4175037"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Five Picture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3318326" y="436317"/>
            <a:ext cx="3561447"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1" name="Picture Placeholder 10"/>
          <p:cNvSpPr>
            <a:spLocks noGrp="1"/>
          </p:cNvSpPr>
          <p:nvPr>
            <p:ph type="pic" sz="quarter" idx="15"/>
          </p:nvPr>
        </p:nvSpPr>
        <p:spPr>
          <a:xfrm>
            <a:off x="759769" y="538233"/>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3" name="Picture Placeholder 12"/>
          <p:cNvSpPr>
            <a:spLocks noGrp="1"/>
          </p:cNvSpPr>
          <p:nvPr>
            <p:ph type="pic" sz="quarter" idx="16"/>
          </p:nvPr>
        </p:nvSpPr>
        <p:spPr>
          <a:xfrm>
            <a:off x="759769"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5" name="Picture Placeholder 14"/>
          <p:cNvSpPr>
            <a:spLocks noGrp="1"/>
          </p:cNvSpPr>
          <p:nvPr>
            <p:ph type="pic" sz="quarter" idx="17"/>
          </p:nvPr>
        </p:nvSpPr>
        <p:spPr>
          <a:xfrm>
            <a:off x="759769" y="4725509"/>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1" name="Picture Placeholder 20"/>
          <p:cNvSpPr>
            <a:spLocks noGrp="1"/>
          </p:cNvSpPr>
          <p:nvPr>
            <p:ph type="pic" sz="quarter" idx="18"/>
          </p:nvPr>
        </p:nvSpPr>
        <p:spPr>
          <a:xfrm>
            <a:off x="3318326" y="3619783"/>
            <a:ext cx="3561447"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C4648-7EAE-4194-92FE-13278A42DD58}" type="slidenum">
              <a:rPr lang="en-US" smtClean="0"/>
              <a:t>‹#›</a:t>
            </a:fld>
            <a:endParaRPr lang="en-US"/>
          </a:p>
        </p:txBody>
      </p:sp>
    </p:spTree>
    <p:extLst>
      <p:ext uri="{BB962C8B-B14F-4D97-AF65-F5344CB8AC3E}">
        <p14:creationId xmlns:p14="http://schemas.microsoft.com/office/powerpoint/2010/main" val="89364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9215D8-6EBD-46A8-A002-B7E5A95290A2}"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215D8-6EBD-46A8-A002-B7E5A95290A2}"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215D8-6EBD-46A8-A002-B7E5A95290A2}"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3300" y="1828801"/>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2999" y="1828801"/>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5"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771435" y="5305425"/>
            <a:ext cx="6078062"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Free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612141" y="384723"/>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3136900" y="3448511"/>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3318326" y="3619782"/>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101219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65125"/>
            <a:ext cx="13715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B9215D8-6EBD-46A8-A002-B7E5A95290A2}"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9992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369632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15819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44169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16816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D0C4648-7EAE-4194-92FE-13278A42DD58}" type="slidenum">
              <a:rPr lang="en-US" smtClean="0"/>
              <a:t>‹#›</a:t>
            </a:fld>
            <a:endParaRPr lang="en-US"/>
          </a:p>
        </p:txBody>
      </p:sp>
    </p:spTree>
    <p:extLst>
      <p:ext uri="{BB962C8B-B14F-4D97-AF65-F5344CB8AC3E}">
        <p14:creationId xmlns:p14="http://schemas.microsoft.com/office/powerpoint/2010/main" val="299768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7D0C4648-7EAE-4194-92FE-13278A42DD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70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000">
                <a:solidFill>
                  <a:schemeClr val="tx1"/>
                </a:solidFill>
              </a:defRPr>
            </a:lvl1pPr>
          </a:lstStyle>
          <a:p>
            <a:fld id="{AB9215D8-6EBD-46A8-A002-B7E5A95290A2}" type="datetimeFigureOut">
              <a:rPr lang="en-US" smtClean="0"/>
              <a:t>10/16/2015</a:t>
            </a:fld>
            <a:endParaRPr lang="en-US"/>
          </a:p>
        </p:txBody>
      </p:sp>
      <p:sp>
        <p:nvSpPr>
          <p:cNvPr id="5" name="Footer Placeholder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000">
                <a:solidFill>
                  <a:schemeClr val="tx1"/>
                </a:solidFill>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gif"/><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Value of Work</a:t>
            </a:r>
            <a:endParaRPr lang="en-US" dirty="0"/>
          </a:p>
        </p:txBody>
      </p:sp>
      <p:sp>
        <p:nvSpPr>
          <p:cNvPr id="3" name="Subtitle 2"/>
          <p:cNvSpPr>
            <a:spLocks noGrp="1"/>
          </p:cNvSpPr>
          <p:nvPr>
            <p:ph type="subTitle" idx="1"/>
          </p:nvPr>
        </p:nvSpPr>
        <p:spPr/>
        <p:txBody>
          <a:bodyPr/>
          <a:lstStyle/>
          <a:p>
            <a:r>
              <a:rPr lang="en-US" dirty="0" smtClean="0"/>
              <a:t>Job Readiness Workshop 1</a:t>
            </a:r>
            <a:endParaRPr lang="en-US" dirty="0"/>
          </a:p>
        </p:txBody>
      </p:sp>
    </p:spTree>
    <p:extLst>
      <p:ext uri="{BB962C8B-B14F-4D97-AF65-F5344CB8AC3E}">
        <p14:creationId xmlns:p14="http://schemas.microsoft.com/office/powerpoint/2010/main" val="3469947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5791" b="9043"/>
          <a:stretch/>
        </p:blipFill>
        <p:spPr>
          <a:xfrm>
            <a:off x="1066800" y="2667000"/>
            <a:ext cx="4495800" cy="3636380"/>
          </a:xfrm>
        </p:spPr>
      </p:pic>
      <p:pic>
        <p:nvPicPr>
          <p:cNvPr id="7" name="Picture Placeholder 6"/>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250" r="1250"/>
          <a:stretch>
            <a:fillRect/>
          </a:stretch>
        </p:blipFill>
        <p:spPr>
          <a:xfrm>
            <a:off x="3429000" y="304800"/>
            <a:ext cx="2897831" cy="2228611"/>
          </a:xfrm>
        </p:spPr>
      </p:pic>
      <p:pic>
        <p:nvPicPr>
          <p:cNvPr id="8" name="Picture Placeholder 7"/>
          <p:cNvPicPr>
            <a:picLocks noGrp="1" noChangeAspect="1"/>
          </p:cNvPicPr>
          <p:nvPr>
            <p:ph type="pic" sz="quarter" idx="16"/>
          </p:nvPr>
        </p:nvPicPr>
        <p:blipFill rotWithShape="1">
          <a:blip r:embed="rId5" cstate="print">
            <a:extLst>
              <a:ext uri="{28A0092B-C50C-407E-A947-70E740481C1C}">
                <a14:useLocalDpi xmlns:a14="http://schemas.microsoft.com/office/drawing/2010/main" val="0"/>
              </a:ext>
            </a:extLst>
          </a:blip>
          <a:srcRect l="113" r="6731"/>
          <a:stretch/>
        </p:blipFill>
        <p:spPr>
          <a:xfrm>
            <a:off x="609600" y="685800"/>
            <a:ext cx="2222294" cy="1587658"/>
          </a:xfrm>
        </p:spPr>
      </p:pic>
      <p:pic>
        <p:nvPicPr>
          <p:cNvPr id="13" name="Picture Placeholder 12"/>
          <p:cNvPicPr>
            <a:picLocks noGrp="1" noChangeAspect="1"/>
          </p:cNvPicPr>
          <p:nvPr>
            <p:ph type="pic" sz="quarter" idx="18"/>
          </p:nvPr>
        </p:nvPicPr>
        <p:blipFill rotWithShape="1">
          <a:blip r:embed="rId6">
            <a:extLst>
              <a:ext uri="{28A0092B-C50C-407E-A947-70E740481C1C}">
                <a14:useLocalDpi xmlns:a14="http://schemas.microsoft.com/office/drawing/2010/main" val="0"/>
              </a:ext>
            </a:extLst>
          </a:blip>
          <a:srcRect t="354" b="79"/>
          <a:stretch/>
        </p:blipFill>
        <p:spPr>
          <a:xfrm>
            <a:off x="6172200" y="1173480"/>
            <a:ext cx="2777674" cy="3546097"/>
          </a:xfrm>
        </p:spPr>
      </p:pic>
      <p:sp>
        <p:nvSpPr>
          <p:cNvPr id="14" name="TextBox 13"/>
          <p:cNvSpPr txBox="1"/>
          <p:nvPr/>
        </p:nvSpPr>
        <p:spPr>
          <a:xfrm>
            <a:off x="6400800" y="5334000"/>
            <a:ext cx="2667000" cy="954107"/>
          </a:xfrm>
          <a:prstGeom prst="rect">
            <a:avLst/>
          </a:prstGeom>
          <a:noFill/>
        </p:spPr>
        <p:txBody>
          <a:bodyPr wrap="square" rtlCol="0">
            <a:spAutoFit/>
          </a:bodyPr>
          <a:lstStyle/>
          <a:p>
            <a:r>
              <a:rPr lang="en-US" sz="2800" dirty="0" smtClean="0">
                <a:solidFill>
                  <a:srgbClr val="FF0000"/>
                </a:solidFill>
              </a:rPr>
              <a:t>Internal…</a:t>
            </a:r>
          </a:p>
          <a:p>
            <a:r>
              <a:rPr lang="en-US" sz="2800" i="1" dirty="0" smtClean="0">
                <a:solidFill>
                  <a:srgbClr val="FF0000"/>
                </a:solidFill>
              </a:rPr>
              <a:t>Non-Tangible</a:t>
            </a:r>
            <a:endParaRPr lang="en-US" sz="2800" i="1" dirty="0">
              <a:solidFill>
                <a:srgbClr val="FF0000"/>
              </a:solidFill>
            </a:endParaRPr>
          </a:p>
        </p:txBody>
      </p:sp>
    </p:spTree>
    <p:extLst>
      <p:ext uri="{BB962C8B-B14F-4D97-AF65-F5344CB8AC3E}">
        <p14:creationId xmlns:p14="http://schemas.microsoft.com/office/powerpoint/2010/main" val="3912549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Pluses of Working!</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Ideas…</a:t>
            </a:r>
          </a:p>
          <a:p>
            <a:pPr lvl="1">
              <a:buFont typeface="Arial" panose="020B0604020202020204" pitchFamily="34" charset="0"/>
              <a:buChar char="•"/>
            </a:pPr>
            <a:r>
              <a:rPr lang="en-US" sz="2400" i="1" dirty="0" smtClean="0">
                <a:solidFill>
                  <a:srgbClr val="00B050"/>
                </a:solidFill>
              </a:rPr>
              <a:t>$$$ </a:t>
            </a:r>
            <a:r>
              <a:rPr lang="en-US" sz="2400" i="1" u="sng" dirty="0" smtClean="0">
                <a:solidFill>
                  <a:srgbClr val="00B050"/>
                </a:solidFill>
              </a:rPr>
              <a:t>Money</a:t>
            </a:r>
            <a:r>
              <a:rPr lang="en-US" sz="2400" i="1" dirty="0" smtClean="0">
                <a:solidFill>
                  <a:srgbClr val="00B050"/>
                </a:solidFill>
              </a:rPr>
              <a:t> $$$</a:t>
            </a:r>
            <a:r>
              <a:rPr lang="en-US" sz="2400" i="1" dirty="0" smtClean="0">
                <a:solidFill>
                  <a:srgbClr val="FF9900"/>
                </a:solidFill>
              </a:rPr>
              <a:t> for: recreation, food, videos, rent, transportation, independence etc.</a:t>
            </a:r>
          </a:p>
          <a:p>
            <a:pPr lvl="1">
              <a:buFont typeface="Arial" panose="020B0604020202020204" pitchFamily="34" charset="0"/>
              <a:buChar char="•"/>
            </a:pPr>
            <a:r>
              <a:rPr lang="en-US" sz="2400" i="1" u="sng" dirty="0" smtClean="0">
                <a:solidFill>
                  <a:srgbClr val="00B0F0"/>
                </a:solidFill>
              </a:rPr>
              <a:t>Doing something!</a:t>
            </a:r>
            <a:r>
              <a:rPr lang="en-US" sz="2400" i="1" dirty="0" smtClean="0">
                <a:solidFill>
                  <a:srgbClr val="00B0F0"/>
                </a:solidFill>
              </a:rPr>
              <a:t> </a:t>
            </a:r>
            <a:r>
              <a:rPr lang="en-US" sz="2400" i="1" dirty="0" smtClean="0">
                <a:solidFill>
                  <a:srgbClr val="FF9900"/>
                </a:solidFill>
              </a:rPr>
              <a:t>Get out of the house!</a:t>
            </a:r>
          </a:p>
          <a:p>
            <a:pPr lvl="1">
              <a:buFont typeface="Arial" panose="020B0604020202020204" pitchFamily="34" charset="0"/>
              <a:buChar char="•"/>
            </a:pPr>
            <a:r>
              <a:rPr lang="en-US" sz="2400" i="1" dirty="0">
                <a:solidFill>
                  <a:srgbClr val="FF0000"/>
                </a:solidFill>
              </a:rPr>
              <a:t>*** </a:t>
            </a:r>
            <a:r>
              <a:rPr lang="en-US" sz="2400" i="1" dirty="0" smtClean="0">
                <a:solidFill>
                  <a:srgbClr val="FF9900"/>
                </a:solidFill>
              </a:rPr>
              <a:t>Be productive</a:t>
            </a:r>
            <a:r>
              <a:rPr lang="en-US" sz="2400" i="1" dirty="0" smtClean="0">
                <a:solidFill>
                  <a:srgbClr val="FF0000"/>
                </a:solidFill>
              </a:rPr>
              <a:t>***</a:t>
            </a:r>
            <a:r>
              <a:rPr lang="en-US" sz="2400" i="1" dirty="0" smtClean="0">
                <a:solidFill>
                  <a:srgbClr val="FF9900"/>
                </a:solidFill>
              </a:rPr>
              <a:t> What does this mean?</a:t>
            </a:r>
          </a:p>
          <a:p>
            <a:pPr lvl="1">
              <a:buFont typeface="Arial" panose="020B0604020202020204" pitchFamily="34" charset="0"/>
              <a:buChar char="•"/>
            </a:pPr>
            <a:r>
              <a:rPr lang="en-US" sz="2400" i="1" dirty="0" smtClean="0">
                <a:solidFill>
                  <a:srgbClr val="FF9900"/>
                </a:solidFill>
              </a:rPr>
              <a:t>Sense of </a:t>
            </a:r>
            <a:r>
              <a:rPr lang="en-US" sz="2400" i="1" u="wavyHeavy" dirty="0" smtClean="0">
                <a:solidFill>
                  <a:srgbClr val="FF9900"/>
                </a:solidFill>
                <a:uFill>
                  <a:solidFill>
                    <a:srgbClr val="CC99FF"/>
                  </a:solidFill>
                </a:uFill>
              </a:rPr>
              <a:t>accomplishment!</a:t>
            </a:r>
          </a:p>
          <a:p>
            <a:pPr lvl="1">
              <a:buFont typeface="Arial" panose="020B0604020202020204" pitchFamily="34" charset="0"/>
              <a:buChar char="•"/>
            </a:pPr>
            <a:r>
              <a:rPr lang="en-US" sz="2400" i="1" dirty="0" smtClean="0">
                <a:solidFill>
                  <a:srgbClr val="FF9900"/>
                </a:solidFill>
              </a:rPr>
              <a:t>Get my parents off my back </a:t>
            </a:r>
            <a:r>
              <a:rPr lang="en-US" sz="2400" dirty="0" smtClean="0">
                <a:solidFill>
                  <a:srgbClr val="0070C0"/>
                </a:solidFill>
                <a:sym typeface="Wingdings" panose="05000000000000000000" pitchFamily="2" charset="2"/>
              </a:rPr>
              <a:t></a:t>
            </a:r>
          </a:p>
          <a:p>
            <a:pPr lvl="1">
              <a:buFont typeface="Arial" panose="020B0604020202020204" pitchFamily="34" charset="0"/>
              <a:buChar char="•"/>
            </a:pPr>
            <a:r>
              <a:rPr lang="en-US" sz="2400" i="1" dirty="0" smtClean="0">
                <a:solidFill>
                  <a:srgbClr val="7030A0"/>
                </a:solidFill>
                <a:sym typeface="Wingdings" panose="05000000000000000000" pitchFamily="2" charset="2"/>
              </a:rPr>
              <a:t>Other ideas…</a:t>
            </a:r>
            <a:endParaRPr lang="en-US" sz="2400" i="1" dirty="0">
              <a:solidFill>
                <a:srgbClr val="7030A0"/>
              </a:solidFill>
            </a:endParaRPr>
          </a:p>
        </p:txBody>
      </p:sp>
    </p:spTree>
    <p:extLst>
      <p:ext uri="{BB962C8B-B14F-4D97-AF65-F5344CB8AC3E}">
        <p14:creationId xmlns:p14="http://schemas.microsoft.com/office/powerpoint/2010/main" val="159198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Minuses of Working!</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Ideas…</a:t>
            </a:r>
          </a:p>
          <a:p>
            <a:pPr lvl="1">
              <a:buFont typeface="Arial" panose="020B0604020202020204" pitchFamily="34" charset="0"/>
              <a:buChar char="•"/>
            </a:pPr>
            <a:r>
              <a:rPr lang="en-US" sz="2400" i="1" dirty="0" smtClean="0">
                <a:solidFill>
                  <a:srgbClr val="00B0F0"/>
                </a:solidFill>
              </a:rPr>
              <a:t>Less free time</a:t>
            </a:r>
            <a:r>
              <a:rPr lang="en-US" sz="2400" i="1" dirty="0" smtClean="0">
                <a:solidFill>
                  <a:srgbClr val="FF9900"/>
                </a:solidFill>
              </a:rPr>
              <a:t>: friends, video games, movies</a:t>
            </a:r>
          </a:p>
          <a:p>
            <a:pPr lvl="1">
              <a:buFont typeface="Arial" panose="020B0604020202020204" pitchFamily="34" charset="0"/>
              <a:buChar char="•"/>
            </a:pPr>
            <a:r>
              <a:rPr lang="en-US" sz="2400" i="1" u="wavyHeavy" dirty="0" smtClean="0">
                <a:solidFill>
                  <a:srgbClr val="FF9900"/>
                </a:solidFill>
                <a:uFill>
                  <a:solidFill>
                    <a:srgbClr val="FF0000"/>
                  </a:solidFill>
                </a:uFill>
              </a:rPr>
              <a:t>Fear</a:t>
            </a:r>
            <a:r>
              <a:rPr lang="en-US" sz="2400" i="1" dirty="0" smtClean="0">
                <a:solidFill>
                  <a:srgbClr val="FF9900"/>
                </a:solidFill>
              </a:rPr>
              <a:t> of the unknown…</a:t>
            </a:r>
          </a:p>
          <a:p>
            <a:pPr lvl="1">
              <a:buFont typeface="Arial" panose="020B0604020202020204" pitchFamily="34" charset="0"/>
              <a:buChar char="•"/>
            </a:pPr>
            <a:r>
              <a:rPr lang="en-US" sz="2400" i="1" dirty="0" smtClean="0">
                <a:solidFill>
                  <a:srgbClr val="FF9900"/>
                </a:solidFill>
              </a:rPr>
              <a:t>New co-workers &amp; boss that are not your friend</a:t>
            </a:r>
            <a:r>
              <a:rPr lang="en-US" sz="2400" i="1" dirty="0" smtClean="0">
                <a:solidFill>
                  <a:srgbClr val="0070C0"/>
                </a:solidFill>
              </a:rPr>
              <a:t> </a:t>
            </a:r>
            <a:r>
              <a:rPr lang="en-US" sz="2400" dirty="0" smtClean="0">
                <a:solidFill>
                  <a:srgbClr val="0070C0"/>
                </a:solidFill>
                <a:sym typeface="Wingdings" panose="05000000000000000000" pitchFamily="2" charset="2"/>
              </a:rPr>
              <a:t></a:t>
            </a:r>
            <a:endParaRPr lang="en-US" sz="2400" dirty="0">
              <a:solidFill>
                <a:srgbClr val="0070C0"/>
              </a:solidFill>
            </a:endParaRPr>
          </a:p>
          <a:p>
            <a:pPr lvl="1">
              <a:buFont typeface="Arial" panose="020B0604020202020204" pitchFamily="34" charset="0"/>
              <a:buChar char="•"/>
            </a:pPr>
            <a:r>
              <a:rPr lang="en-US" sz="2400" i="1" dirty="0" smtClean="0">
                <a:solidFill>
                  <a:srgbClr val="FF9900"/>
                </a:solidFill>
              </a:rPr>
              <a:t>Keeping a </a:t>
            </a:r>
            <a:r>
              <a:rPr lang="en-US" sz="2400" i="1" u="dotted" dirty="0" smtClean="0">
                <a:solidFill>
                  <a:srgbClr val="FF9900"/>
                </a:solidFill>
                <a:uFill>
                  <a:solidFill>
                    <a:srgbClr val="00B050"/>
                  </a:solidFill>
                </a:uFill>
              </a:rPr>
              <a:t>schedule</a:t>
            </a:r>
            <a:r>
              <a:rPr lang="en-US" sz="2400" dirty="0" smtClean="0">
                <a:solidFill>
                  <a:srgbClr val="00B050"/>
                </a:solidFill>
              </a:rPr>
              <a:t> </a:t>
            </a:r>
            <a:r>
              <a:rPr lang="en-US" sz="2400" dirty="0" smtClean="0">
                <a:solidFill>
                  <a:srgbClr val="00B050"/>
                </a:solidFill>
                <a:sym typeface="Wingdings"/>
              </a:rPr>
              <a:t></a:t>
            </a:r>
            <a:endParaRPr lang="en-US" sz="2400" u="wavyHeavy" dirty="0" smtClean="0">
              <a:solidFill>
                <a:srgbClr val="00B050"/>
              </a:solidFill>
              <a:uFill>
                <a:solidFill>
                  <a:srgbClr val="CC99FF"/>
                </a:solidFill>
              </a:uFill>
            </a:endParaRPr>
          </a:p>
          <a:p>
            <a:pPr lvl="1">
              <a:buFont typeface="Arial" panose="020B0604020202020204" pitchFamily="34" charset="0"/>
              <a:buChar char="•"/>
            </a:pPr>
            <a:r>
              <a:rPr lang="en-US" sz="2400" i="1" dirty="0" smtClean="0">
                <a:solidFill>
                  <a:srgbClr val="FF9900"/>
                </a:solidFill>
              </a:rPr>
              <a:t>Transportation concerns: bus, car, bike… </a:t>
            </a:r>
            <a:endParaRPr lang="en-US" sz="2400" i="1" dirty="0" smtClean="0">
              <a:solidFill>
                <a:srgbClr val="7030A0"/>
              </a:solidFill>
            </a:endParaRPr>
          </a:p>
          <a:p>
            <a:pPr lvl="1">
              <a:buFont typeface="Arial" panose="020B0604020202020204" pitchFamily="34" charset="0"/>
              <a:buChar char="•"/>
            </a:pPr>
            <a:r>
              <a:rPr lang="en-US" sz="2400" i="1" dirty="0" smtClean="0">
                <a:solidFill>
                  <a:srgbClr val="7030A0"/>
                </a:solidFill>
              </a:rPr>
              <a:t>Other ideas…</a:t>
            </a:r>
            <a:endParaRPr lang="en-US" sz="2400" i="1" dirty="0" smtClean="0">
              <a:solidFill>
                <a:srgbClr val="FF9900"/>
              </a:solidFill>
            </a:endParaRPr>
          </a:p>
        </p:txBody>
      </p:sp>
    </p:spTree>
    <p:extLst>
      <p:ext uri="{BB962C8B-B14F-4D97-AF65-F5344CB8AC3E}">
        <p14:creationId xmlns:p14="http://schemas.microsoft.com/office/powerpoint/2010/main" val="1698978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9900"/>
                </a:solidFill>
              </a:rPr>
              <a:t>What are your strengths?</a:t>
            </a:r>
            <a:endParaRPr lang="en-US" dirty="0">
              <a:solidFill>
                <a:srgbClr val="FF9900"/>
              </a:solidFill>
            </a:endParaRPr>
          </a:p>
        </p:txBody>
      </p:sp>
      <p:sp>
        <p:nvSpPr>
          <p:cNvPr id="3" name="Content Placeholder 2"/>
          <p:cNvSpPr>
            <a:spLocks noGrp="1"/>
          </p:cNvSpPr>
          <p:nvPr>
            <p:ph idx="1"/>
          </p:nvPr>
        </p:nvSpPr>
        <p:spPr>
          <a:xfrm>
            <a:off x="457200" y="2362200"/>
            <a:ext cx="8229600" cy="2362200"/>
          </a:xfrm>
        </p:spPr>
        <p:txBody>
          <a:bodyPr/>
          <a:lstStyle/>
          <a:p>
            <a:r>
              <a:rPr lang="en-US" dirty="0" smtClean="0"/>
              <a:t>Strengths are:</a:t>
            </a:r>
          </a:p>
          <a:p>
            <a:pPr lvl="1">
              <a:buFont typeface="Wingdings" panose="05000000000000000000" pitchFamily="2" charset="2"/>
              <a:buChar char="§"/>
            </a:pPr>
            <a:r>
              <a:rPr lang="en-US" dirty="0" smtClean="0">
                <a:solidFill>
                  <a:srgbClr val="FF0000"/>
                </a:solidFill>
              </a:rPr>
              <a:t>Talents</a:t>
            </a:r>
          </a:p>
          <a:p>
            <a:pPr lvl="1">
              <a:buFont typeface="Wingdings" panose="05000000000000000000" pitchFamily="2" charset="2"/>
              <a:buChar char="§"/>
            </a:pPr>
            <a:r>
              <a:rPr lang="en-US" dirty="0" smtClean="0">
                <a:solidFill>
                  <a:srgbClr val="00B050"/>
                </a:solidFill>
              </a:rPr>
              <a:t>Things you are good at</a:t>
            </a:r>
          </a:p>
          <a:p>
            <a:pPr lvl="1">
              <a:buFont typeface="Wingdings" panose="05000000000000000000" pitchFamily="2" charset="2"/>
              <a:buChar char="§"/>
            </a:pPr>
            <a:r>
              <a:rPr lang="en-US" dirty="0" smtClean="0">
                <a:solidFill>
                  <a:srgbClr val="7030A0"/>
                </a:solidFill>
              </a:rPr>
              <a:t>Things you enjoy doing</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082" y="1848476"/>
            <a:ext cx="2366518" cy="3333124"/>
          </a:xfrm>
          <a:prstGeom prst="rect">
            <a:avLst/>
          </a:prstGeom>
        </p:spPr>
      </p:pic>
    </p:spTree>
    <p:extLst>
      <p:ext uri="{BB962C8B-B14F-4D97-AF65-F5344CB8AC3E}">
        <p14:creationId xmlns:p14="http://schemas.microsoft.com/office/powerpoint/2010/main" val="2494542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28600"/>
            <a:ext cx="7981951" cy="1082674"/>
          </a:xfrm>
        </p:spPr>
        <p:txBody>
          <a:bodyPr/>
          <a:lstStyle/>
          <a:p>
            <a:pPr algn="ctr"/>
            <a:r>
              <a:rPr lang="en-US" dirty="0" smtClean="0">
                <a:solidFill>
                  <a:schemeClr val="accent2"/>
                </a:solidFill>
              </a:rPr>
              <a:t>All Work Has Value….</a:t>
            </a:r>
            <a:r>
              <a:rPr lang="en-US" dirty="0" smtClean="0"/>
              <a:t/>
            </a:r>
            <a:br>
              <a:rPr lang="en-US" dirty="0" smtClean="0"/>
            </a:br>
            <a:r>
              <a:rPr lang="en-US" sz="2000" dirty="0" smtClean="0"/>
              <a:t>Work involves certain expectations, which are necessary for success!</a:t>
            </a:r>
            <a:endParaRPr lang="en-US" dirty="0"/>
          </a:p>
        </p:txBody>
      </p:sp>
      <p:sp>
        <p:nvSpPr>
          <p:cNvPr id="4" name="Text Placeholder 3"/>
          <p:cNvSpPr>
            <a:spLocks noGrp="1"/>
          </p:cNvSpPr>
          <p:nvPr>
            <p:ph sz="half" idx="1"/>
          </p:nvPr>
        </p:nvSpPr>
        <p:spPr>
          <a:xfrm>
            <a:off x="457200" y="2011680"/>
            <a:ext cx="5029200" cy="3474720"/>
          </a:xfrm>
        </p:spPr>
        <p:txBody>
          <a:bodyPr/>
          <a:lstStyle/>
          <a:p>
            <a:r>
              <a:rPr lang="en-US" sz="2400" dirty="0" smtClean="0">
                <a:solidFill>
                  <a:srgbClr val="00B050"/>
                </a:solidFill>
              </a:rPr>
              <a:t>Accepting the Role of the Worker</a:t>
            </a:r>
          </a:p>
          <a:p>
            <a:r>
              <a:rPr lang="en-US" sz="2400" dirty="0" smtClean="0">
                <a:solidFill>
                  <a:srgbClr val="FF0000"/>
                </a:solidFill>
              </a:rPr>
              <a:t>Mental Aspects of Work</a:t>
            </a:r>
          </a:p>
          <a:p>
            <a:r>
              <a:rPr lang="en-US" sz="2400" dirty="0" smtClean="0">
                <a:solidFill>
                  <a:srgbClr val="7030A0"/>
                </a:solidFill>
              </a:rPr>
              <a:t>Social Interactions</a:t>
            </a:r>
          </a:p>
          <a:p>
            <a:r>
              <a:rPr lang="en-US" sz="2400" dirty="0" smtClean="0">
                <a:solidFill>
                  <a:srgbClr val="00B0F0"/>
                </a:solidFill>
              </a:rPr>
              <a:t>Physical Aspects of Work</a:t>
            </a:r>
          </a:p>
          <a:p>
            <a:pPr marL="0" indent="0">
              <a:buNone/>
            </a:pPr>
            <a:endParaRPr lang="en-US" sz="2400" dirty="0" smtClean="0"/>
          </a:p>
          <a:p>
            <a:pPr marL="0" indent="0">
              <a:buNone/>
            </a:pPr>
            <a:endParaRPr lang="en-US" sz="2400" dirty="0"/>
          </a:p>
          <a:p>
            <a:r>
              <a:rPr lang="en-US" sz="2400" i="1" dirty="0" smtClean="0"/>
              <a:t>Example: </a:t>
            </a:r>
            <a:r>
              <a:rPr lang="en-US" sz="2400" b="1" i="1" dirty="0" smtClean="0"/>
              <a:t>Custodial Work</a:t>
            </a:r>
          </a:p>
        </p:txBody>
      </p:sp>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4824"/>
          <a:stretch/>
        </p:blipFill>
        <p:spPr>
          <a:xfrm>
            <a:off x="5775070" y="1858962"/>
            <a:ext cx="2606930" cy="3307398"/>
          </a:xfrm>
          <a:ln w="38100">
            <a:solidFill>
              <a:srgbClr val="FFFF00"/>
            </a:solidFill>
          </a:ln>
        </p:spPr>
      </p:pic>
    </p:spTree>
    <p:extLst>
      <p:ext uri="{BB962C8B-B14F-4D97-AF65-F5344CB8AC3E}">
        <p14:creationId xmlns:p14="http://schemas.microsoft.com/office/powerpoint/2010/main" val="3024632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Work Expectations…</a:t>
            </a:r>
            <a:endParaRPr lang="en-US" b="1" dirty="0">
              <a:solidFill>
                <a:srgbClr val="FF0000"/>
              </a:solidFill>
            </a:endParaRPr>
          </a:p>
        </p:txBody>
      </p:sp>
      <p:sp>
        <p:nvSpPr>
          <p:cNvPr id="3" name="Text Placeholder 2"/>
          <p:cNvSpPr>
            <a:spLocks noGrp="1"/>
          </p:cNvSpPr>
          <p:nvPr>
            <p:ph type="body" idx="1"/>
          </p:nvPr>
        </p:nvSpPr>
        <p:spPr>
          <a:xfrm>
            <a:off x="228600" y="1535113"/>
            <a:ext cx="4040188" cy="639762"/>
          </a:xfrm>
        </p:spPr>
        <p:txBody>
          <a:bodyPr/>
          <a:lstStyle/>
          <a:p>
            <a:pPr algn="ctr"/>
            <a:r>
              <a:rPr lang="en-US" dirty="0" smtClean="0">
                <a:solidFill>
                  <a:srgbClr val="00B050"/>
                </a:solidFill>
              </a:rPr>
              <a:t>Role of the Worker</a:t>
            </a:r>
            <a:endParaRPr lang="en-US" dirty="0">
              <a:solidFill>
                <a:srgbClr val="00B050"/>
              </a:solidFill>
            </a:endParaRPr>
          </a:p>
        </p:txBody>
      </p:sp>
      <p:sp>
        <p:nvSpPr>
          <p:cNvPr id="4" name="Content Placeholder 3"/>
          <p:cNvSpPr>
            <a:spLocks noGrp="1"/>
          </p:cNvSpPr>
          <p:nvPr>
            <p:ph sz="half" idx="2"/>
          </p:nvPr>
        </p:nvSpPr>
        <p:spPr/>
        <p:txBody>
          <a:bodyPr>
            <a:normAutofit/>
          </a:bodyPr>
          <a:lstStyle/>
          <a:p>
            <a:r>
              <a:rPr lang="en-US" dirty="0" smtClean="0"/>
              <a:t>Attendance</a:t>
            </a:r>
          </a:p>
          <a:p>
            <a:r>
              <a:rPr lang="en-US" dirty="0" smtClean="0"/>
              <a:t>Following Work Rules</a:t>
            </a:r>
          </a:p>
          <a:p>
            <a:r>
              <a:rPr lang="en-US" dirty="0" smtClean="0"/>
              <a:t>Attending to Tasks</a:t>
            </a:r>
          </a:p>
          <a:p>
            <a:r>
              <a:rPr lang="en-US" dirty="0" smtClean="0"/>
              <a:t>Following Instructions</a:t>
            </a:r>
          </a:p>
          <a:p>
            <a:r>
              <a:rPr lang="en-US" dirty="0" smtClean="0"/>
              <a:t>Correcting Errors</a:t>
            </a:r>
          </a:p>
          <a:p>
            <a:r>
              <a:rPr lang="en-US" dirty="0" smtClean="0"/>
              <a:t>Personal Appearance</a:t>
            </a:r>
            <a:endParaRPr lang="en-US" dirty="0"/>
          </a:p>
        </p:txBody>
      </p:sp>
      <p:sp>
        <p:nvSpPr>
          <p:cNvPr id="5" name="Text Placeholder 4"/>
          <p:cNvSpPr>
            <a:spLocks noGrp="1"/>
          </p:cNvSpPr>
          <p:nvPr>
            <p:ph type="body" sz="quarter" idx="3"/>
          </p:nvPr>
        </p:nvSpPr>
        <p:spPr>
          <a:xfrm>
            <a:off x="4495800" y="1535113"/>
            <a:ext cx="4041775" cy="639762"/>
          </a:xfrm>
        </p:spPr>
        <p:txBody>
          <a:bodyPr/>
          <a:lstStyle/>
          <a:p>
            <a:pPr algn="ctr"/>
            <a:r>
              <a:rPr lang="en-US" dirty="0" smtClean="0">
                <a:solidFill>
                  <a:srgbClr val="00B050"/>
                </a:solidFill>
              </a:rPr>
              <a:t>Mental Aspects of Work</a:t>
            </a:r>
            <a:endParaRPr lang="en-US" dirty="0">
              <a:solidFill>
                <a:srgbClr val="00B050"/>
              </a:solidFill>
            </a:endParaRPr>
          </a:p>
        </p:txBody>
      </p:sp>
      <p:sp>
        <p:nvSpPr>
          <p:cNvPr id="6" name="Content Placeholder 5"/>
          <p:cNvSpPr>
            <a:spLocks noGrp="1"/>
          </p:cNvSpPr>
          <p:nvPr>
            <p:ph sz="quarter" idx="4"/>
          </p:nvPr>
        </p:nvSpPr>
        <p:spPr>
          <a:xfrm>
            <a:off x="4495801" y="2174875"/>
            <a:ext cx="4419600" cy="3951288"/>
          </a:xfrm>
        </p:spPr>
        <p:txBody>
          <a:bodyPr>
            <a:normAutofit/>
          </a:bodyPr>
          <a:lstStyle/>
          <a:p>
            <a:r>
              <a:rPr lang="en-US" dirty="0" smtClean="0"/>
              <a:t>Positive Attitude</a:t>
            </a:r>
          </a:p>
          <a:p>
            <a:r>
              <a:rPr lang="en-US" dirty="0" smtClean="0"/>
              <a:t>Taking Initiative/ Independence</a:t>
            </a:r>
          </a:p>
          <a:p>
            <a:r>
              <a:rPr lang="en-US" dirty="0" smtClean="0"/>
              <a:t>Adaptability</a:t>
            </a:r>
          </a:p>
          <a:p>
            <a:r>
              <a:rPr lang="en-US" dirty="0" smtClean="0"/>
              <a:t>Accepting Responsibility</a:t>
            </a:r>
          </a:p>
          <a:p>
            <a:r>
              <a:rPr lang="en-US" dirty="0" smtClean="0"/>
              <a:t>Handling Stress/ Focusing</a:t>
            </a:r>
          </a:p>
          <a:p>
            <a:r>
              <a:rPr lang="en-US" dirty="0" smtClean="0"/>
              <a:t>Ability to Learn</a:t>
            </a:r>
            <a:endParaRPr lang="en-US" dirty="0"/>
          </a:p>
        </p:txBody>
      </p:sp>
    </p:spTree>
    <p:extLst>
      <p:ext uri="{BB962C8B-B14F-4D97-AF65-F5344CB8AC3E}">
        <p14:creationId xmlns:p14="http://schemas.microsoft.com/office/powerpoint/2010/main" val="4046428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Work Expectations…</a:t>
            </a:r>
            <a:endParaRPr lang="en-US" b="1" dirty="0">
              <a:solidFill>
                <a:srgbClr val="FF0000"/>
              </a:solidFill>
            </a:endParaRPr>
          </a:p>
        </p:txBody>
      </p:sp>
      <p:sp>
        <p:nvSpPr>
          <p:cNvPr id="3" name="Text Placeholder 2"/>
          <p:cNvSpPr>
            <a:spLocks noGrp="1"/>
          </p:cNvSpPr>
          <p:nvPr>
            <p:ph type="body" idx="1"/>
          </p:nvPr>
        </p:nvSpPr>
        <p:spPr/>
        <p:txBody>
          <a:bodyPr/>
          <a:lstStyle/>
          <a:p>
            <a:pPr algn="ctr"/>
            <a:r>
              <a:rPr lang="en-US" dirty="0" smtClean="0">
                <a:solidFill>
                  <a:srgbClr val="00B050"/>
                </a:solidFill>
              </a:rPr>
              <a:t>Appropriate Social Interactions</a:t>
            </a:r>
            <a:endParaRPr lang="en-US" dirty="0">
              <a:solidFill>
                <a:srgbClr val="00B050"/>
              </a:solidFill>
            </a:endParaRPr>
          </a:p>
        </p:txBody>
      </p:sp>
      <p:sp>
        <p:nvSpPr>
          <p:cNvPr id="4" name="Content Placeholder 3"/>
          <p:cNvSpPr>
            <a:spLocks noGrp="1"/>
          </p:cNvSpPr>
          <p:nvPr>
            <p:ph sz="half" idx="2"/>
          </p:nvPr>
        </p:nvSpPr>
        <p:spPr>
          <a:xfrm>
            <a:off x="838200" y="2479675"/>
            <a:ext cx="3430588" cy="2701925"/>
          </a:xfrm>
        </p:spPr>
        <p:txBody>
          <a:bodyPr/>
          <a:lstStyle/>
          <a:p>
            <a:r>
              <a:rPr lang="en-US" dirty="0" smtClean="0"/>
              <a:t>With Supervisors</a:t>
            </a:r>
          </a:p>
          <a:p>
            <a:r>
              <a:rPr lang="en-US" dirty="0" smtClean="0"/>
              <a:t>With Co-Workers</a:t>
            </a:r>
          </a:p>
          <a:p>
            <a:r>
              <a:rPr lang="en-US" dirty="0" smtClean="0"/>
              <a:t>With Customers</a:t>
            </a:r>
          </a:p>
          <a:p>
            <a:r>
              <a:rPr lang="en-US" dirty="0" smtClean="0"/>
              <a:t>Communication Style</a:t>
            </a:r>
            <a:endParaRPr lang="en-US" dirty="0"/>
          </a:p>
        </p:txBody>
      </p:sp>
      <p:sp>
        <p:nvSpPr>
          <p:cNvPr id="5" name="Text Placeholder 4"/>
          <p:cNvSpPr>
            <a:spLocks noGrp="1"/>
          </p:cNvSpPr>
          <p:nvPr>
            <p:ph type="body" sz="quarter" idx="3"/>
          </p:nvPr>
        </p:nvSpPr>
        <p:spPr>
          <a:xfrm>
            <a:off x="4645025" y="1570038"/>
            <a:ext cx="3813175" cy="639762"/>
          </a:xfrm>
        </p:spPr>
        <p:txBody>
          <a:bodyPr/>
          <a:lstStyle/>
          <a:p>
            <a:pPr algn="ctr"/>
            <a:r>
              <a:rPr lang="en-US" dirty="0" smtClean="0">
                <a:solidFill>
                  <a:srgbClr val="00B050"/>
                </a:solidFill>
              </a:rPr>
              <a:t>Physical Aspects of Work</a:t>
            </a:r>
            <a:endParaRPr lang="en-US" dirty="0">
              <a:solidFill>
                <a:srgbClr val="00B050"/>
              </a:solidFill>
            </a:endParaRPr>
          </a:p>
        </p:txBody>
      </p:sp>
      <p:sp>
        <p:nvSpPr>
          <p:cNvPr id="6" name="Content Placeholder 5"/>
          <p:cNvSpPr>
            <a:spLocks noGrp="1"/>
          </p:cNvSpPr>
          <p:nvPr>
            <p:ph sz="quarter" idx="4"/>
          </p:nvPr>
        </p:nvSpPr>
        <p:spPr>
          <a:xfrm>
            <a:off x="4873625" y="2479675"/>
            <a:ext cx="3813175" cy="2854325"/>
          </a:xfrm>
        </p:spPr>
        <p:txBody>
          <a:bodyPr/>
          <a:lstStyle/>
          <a:p>
            <a:r>
              <a:rPr lang="en-US" dirty="0" smtClean="0"/>
              <a:t>Performing Work </a:t>
            </a:r>
            <a:r>
              <a:rPr lang="en-US" dirty="0"/>
              <a:t>T</a:t>
            </a:r>
            <a:r>
              <a:rPr lang="en-US" dirty="0" smtClean="0"/>
              <a:t>asks</a:t>
            </a:r>
          </a:p>
          <a:p>
            <a:pPr lvl="1"/>
            <a:r>
              <a:rPr lang="en-US" dirty="0" smtClean="0"/>
              <a:t>Quality</a:t>
            </a:r>
          </a:p>
          <a:p>
            <a:pPr lvl="1"/>
            <a:r>
              <a:rPr lang="en-US" dirty="0" smtClean="0"/>
              <a:t>Quantity</a:t>
            </a:r>
          </a:p>
          <a:p>
            <a:pPr lvl="1"/>
            <a:r>
              <a:rPr lang="en-US" dirty="0" smtClean="0"/>
              <a:t>Physical Tolerance</a:t>
            </a:r>
          </a:p>
          <a:p>
            <a:pPr lvl="1"/>
            <a:r>
              <a:rPr lang="en-US" dirty="0" smtClean="0"/>
              <a:t>Work Skills</a:t>
            </a:r>
            <a:endParaRPr lang="en-US" dirty="0"/>
          </a:p>
        </p:txBody>
      </p:sp>
    </p:spTree>
    <p:extLst>
      <p:ext uri="{BB962C8B-B14F-4D97-AF65-F5344CB8AC3E}">
        <p14:creationId xmlns:p14="http://schemas.microsoft.com/office/powerpoint/2010/main" val="2705348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48262"/>
            <a:ext cx="6705600" cy="566738"/>
          </a:xfrm>
        </p:spPr>
        <p:txBody>
          <a:bodyPr/>
          <a:lstStyle/>
          <a:p>
            <a:r>
              <a:rPr lang="en-US" sz="2800" dirty="0" smtClean="0">
                <a:solidFill>
                  <a:srgbClr val="00B0F0"/>
                </a:solidFill>
              </a:rPr>
              <a:t>How does this all help me go to work?</a:t>
            </a:r>
            <a:endParaRPr lang="en-US" sz="2800" dirty="0">
              <a:solidFill>
                <a:srgbClr val="00B0F0"/>
              </a:solidFill>
            </a:endParaRP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792288" y="733799"/>
            <a:ext cx="5486400" cy="3872752"/>
          </a:xfrm>
          <a:ln w="38100">
            <a:solidFill>
              <a:srgbClr val="00B050"/>
            </a:solidFill>
            <a:prstDash val="sysDash"/>
          </a:ln>
        </p:spPr>
      </p:pic>
    </p:spTree>
    <p:extLst>
      <p:ext uri="{BB962C8B-B14F-4D97-AF65-F5344CB8AC3E}">
        <p14:creationId xmlns:p14="http://schemas.microsoft.com/office/powerpoint/2010/main" val="3574529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lstStyle/>
          <a:p>
            <a:pPr algn="ctr"/>
            <a:r>
              <a:rPr lang="en-US" sz="4000" dirty="0" smtClean="0">
                <a:solidFill>
                  <a:schemeClr val="accent1"/>
                </a:solidFill>
              </a:rPr>
              <a:t>How can my </a:t>
            </a:r>
            <a:r>
              <a:rPr lang="en-US" sz="4000" u="wavyHeavy" dirty="0" smtClean="0">
                <a:solidFill>
                  <a:schemeClr val="accent1"/>
                </a:solidFill>
                <a:uFill>
                  <a:solidFill>
                    <a:srgbClr val="FF0000"/>
                  </a:solidFill>
                </a:uFill>
              </a:rPr>
              <a:t>VR Counselor</a:t>
            </a:r>
            <a:r>
              <a:rPr lang="en-US" sz="4000" dirty="0" smtClean="0">
                <a:solidFill>
                  <a:schemeClr val="accent1"/>
                </a:solidFill>
                <a:uFill>
                  <a:solidFill>
                    <a:srgbClr val="FF0000"/>
                  </a:solidFill>
                </a:uFill>
              </a:rPr>
              <a:t> </a:t>
            </a:r>
            <a:r>
              <a:rPr lang="en-US" sz="4000" dirty="0" smtClean="0">
                <a:solidFill>
                  <a:schemeClr val="accent1"/>
                </a:solidFill>
              </a:rPr>
              <a:t>help me understand the </a:t>
            </a:r>
            <a:r>
              <a:rPr lang="en-US" sz="4000" b="1" dirty="0" smtClean="0">
                <a:solidFill>
                  <a:schemeClr val="accent1"/>
                </a:solidFill>
              </a:rPr>
              <a:t>Value of Work</a:t>
            </a:r>
            <a:r>
              <a:rPr lang="en-US" sz="4000" dirty="0" smtClean="0">
                <a:solidFill>
                  <a:schemeClr val="accent1"/>
                </a:solidFill>
              </a:rPr>
              <a:t>?</a:t>
            </a:r>
            <a:endParaRPr lang="en-US" sz="4000" dirty="0">
              <a:solidFill>
                <a:schemeClr val="accent1"/>
              </a:solidFill>
            </a:endParaRPr>
          </a:p>
        </p:txBody>
      </p:sp>
      <p:sp>
        <p:nvSpPr>
          <p:cNvPr id="3" name="Content Placeholder 2"/>
          <p:cNvSpPr>
            <a:spLocks noGrp="1"/>
          </p:cNvSpPr>
          <p:nvPr>
            <p:ph idx="1"/>
          </p:nvPr>
        </p:nvSpPr>
        <p:spPr>
          <a:xfrm>
            <a:off x="609600" y="1828800"/>
            <a:ext cx="8229600" cy="3886200"/>
          </a:xfrm>
        </p:spPr>
        <p:txBody>
          <a:bodyPr/>
          <a:lstStyle/>
          <a:p>
            <a:r>
              <a:rPr lang="en-US" sz="2800" dirty="0" smtClean="0"/>
              <a:t>Individualized counseling and guidance</a:t>
            </a:r>
          </a:p>
          <a:p>
            <a:r>
              <a:rPr lang="en-US" sz="2800" dirty="0" smtClean="0">
                <a:solidFill>
                  <a:srgbClr val="00B050"/>
                </a:solidFill>
              </a:rPr>
              <a:t>Personalized vocational planning</a:t>
            </a:r>
          </a:p>
          <a:p>
            <a:r>
              <a:rPr lang="en-US" sz="2800" dirty="0" smtClean="0">
                <a:solidFill>
                  <a:srgbClr val="FF0000"/>
                </a:solidFill>
              </a:rPr>
              <a:t>Provide activities that can help discover values, interests, and motivations</a:t>
            </a:r>
          </a:p>
          <a:p>
            <a:r>
              <a:rPr lang="en-US" sz="2800" dirty="0" smtClean="0">
                <a:solidFill>
                  <a:srgbClr val="FFC000"/>
                </a:solidFill>
              </a:rPr>
              <a:t>Assist in finding work experiences and training programs to help discover my strengths and abilities</a:t>
            </a:r>
          </a:p>
        </p:txBody>
      </p:sp>
    </p:spTree>
    <p:extLst>
      <p:ext uri="{BB962C8B-B14F-4D97-AF65-F5344CB8AC3E}">
        <p14:creationId xmlns:p14="http://schemas.microsoft.com/office/powerpoint/2010/main" val="649514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239000" cy="1828800"/>
          </a:xfrm>
        </p:spPr>
        <p:txBody>
          <a:bodyPr/>
          <a:lstStyle/>
          <a:p>
            <a:pPr algn="ctr"/>
            <a:r>
              <a:rPr lang="en-US" cap="none" dirty="0" smtClean="0"/>
              <a:t>Workshop 1: </a:t>
            </a:r>
            <a:br>
              <a:rPr lang="en-US" cap="none" dirty="0" smtClean="0"/>
            </a:br>
            <a:r>
              <a:rPr lang="en-US" cap="none" dirty="0" smtClean="0"/>
              <a:t>Reflection Questions</a:t>
            </a:r>
            <a:endParaRPr lang="en-US" cap="none" dirty="0"/>
          </a:p>
        </p:txBody>
      </p:sp>
      <p:sp>
        <p:nvSpPr>
          <p:cNvPr id="3" name="Text Placeholder 2"/>
          <p:cNvSpPr>
            <a:spLocks noGrp="1"/>
          </p:cNvSpPr>
          <p:nvPr>
            <p:ph type="body" idx="1"/>
          </p:nvPr>
        </p:nvSpPr>
        <p:spPr>
          <a:xfrm>
            <a:off x="4953000" y="4800600"/>
            <a:ext cx="4419600" cy="914400"/>
          </a:xfrm>
        </p:spPr>
        <p:txBody>
          <a:bodyPr/>
          <a:lstStyle/>
          <a:p>
            <a:r>
              <a:rPr lang="en-US" dirty="0" smtClean="0"/>
              <a:t>What to expect for Workshop 2…</a:t>
            </a:r>
            <a:endParaRPr lang="en-US" dirty="0"/>
          </a:p>
        </p:txBody>
      </p:sp>
      <p:sp>
        <p:nvSpPr>
          <p:cNvPr id="4" name="Text Placeholder 2"/>
          <p:cNvSpPr txBox="1">
            <a:spLocks/>
          </p:cNvSpPr>
          <p:nvPr/>
        </p:nvSpPr>
        <p:spPr>
          <a:xfrm>
            <a:off x="2438400" y="2133600"/>
            <a:ext cx="4419600"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5" name="Text Placeholder 2"/>
          <p:cNvSpPr txBox="1">
            <a:spLocks/>
          </p:cNvSpPr>
          <p:nvPr/>
        </p:nvSpPr>
        <p:spPr>
          <a:xfrm>
            <a:off x="1219200" y="2731394"/>
            <a:ext cx="6934200" cy="1688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dirty="0" smtClean="0">
                <a:solidFill>
                  <a:srgbClr val="C00000"/>
                </a:solidFill>
              </a:rPr>
              <a:t>What did you learn about the Value of Work?</a:t>
            </a:r>
          </a:p>
          <a:p>
            <a:pPr marL="342900" indent="-342900">
              <a:buFont typeface="Arial" panose="020B0604020202020204" pitchFamily="34" charset="0"/>
              <a:buChar char="•"/>
            </a:pPr>
            <a:r>
              <a:rPr lang="en-US" dirty="0" smtClean="0">
                <a:solidFill>
                  <a:srgbClr val="C00000"/>
                </a:solidFill>
              </a:rPr>
              <a:t>Why do </a:t>
            </a:r>
            <a:r>
              <a:rPr lang="en-US" u="sng" dirty="0" smtClean="0">
                <a:solidFill>
                  <a:srgbClr val="C00000"/>
                </a:solidFill>
              </a:rPr>
              <a:t>YOU</a:t>
            </a:r>
            <a:r>
              <a:rPr lang="en-US" dirty="0" smtClean="0">
                <a:solidFill>
                  <a:srgbClr val="C00000"/>
                </a:solidFill>
              </a:rPr>
              <a:t> want to work?</a:t>
            </a:r>
            <a:endParaRPr lang="en-US"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898" y="4038600"/>
            <a:ext cx="1513702" cy="1600200"/>
          </a:xfrm>
          <a:prstGeom prst="rect">
            <a:avLst/>
          </a:prstGeom>
        </p:spPr>
      </p:pic>
    </p:spTree>
    <p:extLst>
      <p:ext uri="{BB962C8B-B14F-4D97-AF65-F5344CB8AC3E}">
        <p14:creationId xmlns:p14="http://schemas.microsoft.com/office/powerpoint/2010/main" val="4113402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4350"/>
            <a:ext cx="7848600" cy="1162050"/>
          </a:xfrm>
        </p:spPr>
        <p:txBody>
          <a:bodyPr/>
          <a:lstStyle/>
          <a:p>
            <a:pPr algn="ctr"/>
            <a:r>
              <a:rPr lang="en-US" sz="2400" dirty="0" smtClean="0"/>
              <a:t>Why are you here? </a:t>
            </a:r>
            <a:br>
              <a:rPr lang="en-US" sz="2400" dirty="0" smtClean="0"/>
            </a:br>
            <a:r>
              <a:rPr lang="en-US" sz="2400" dirty="0" smtClean="0"/>
              <a:t/>
            </a:r>
            <a:br>
              <a:rPr lang="en-US" sz="2400" dirty="0" smtClean="0"/>
            </a:br>
            <a:r>
              <a:rPr lang="en-US" sz="2400" dirty="0" smtClean="0"/>
              <a:t>Lets get to know each other!</a:t>
            </a:r>
            <a:endParaRPr lang="en-US" sz="2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0993" y="2085975"/>
            <a:ext cx="3523607" cy="3476625"/>
          </a:xfrm>
          <a:prstGeom prst="rect">
            <a:avLst/>
          </a:prstGeom>
          <a:ln w="88900" cap="sq" cmpd="thickThin">
            <a:solidFill>
              <a:srgbClr val="FF0000"/>
            </a:solidFill>
            <a:prstDash val="solid"/>
            <a:miter lim="800000"/>
          </a:ln>
          <a:effectLst>
            <a:innerShdw blurRad="76200">
              <a:srgbClr val="000000"/>
            </a:innerShdw>
          </a:effectLst>
        </p:spPr>
      </p:pic>
    </p:spTree>
    <p:extLst>
      <p:ext uri="{BB962C8B-B14F-4D97-AF65-F5344CB8AC3E}">
        <p14:creationId xmlns:p14="http://schemas.microsoft.com/office/powerpoint/2010/main" val="3522066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365127"/>
            <a:ext cx="7600950" cy="1082674"/>
          </a:xfrm>
        </p:spPr>
        <p:txBody>
          <a:bodyPr>
            <a:normAutofit/>
          </a:bodyPr>
          <a:lstStyle/>
          <a:p>
            <a:pPr algn="ctr"/>
            <a:r>
              <a:rPr lang="en-US" sz="4400" dirty="0" smtClean="0">
                <a:solidFill>
                  <a:srgbClr val="C00000"/>
                </a:solidFill>
              </a:rPr>
              <a:t>Ground Rules</a:t>
            </a:r>
            <a:endParaRPr lang="en-US" sz="4400" dirty="0">
              <a:solidFill>
                <a:srgbClr val="C00000"/>
              </a:solidFill>
            </a:endParaRPr>
          </a:p>
        </p:txBody>
      </p:sp>
      <p:sp>
        <p:nvSpPr>
          <p:cNvPr id="3" name="Content Placeholder 2"/>
          <p:cNvSpPr>
            <a:spLocks noGrp="1"/>
          </p:cNvSpPr>
          <p:nvPr>
            <p:ph idx="1"/>
          </p:nvPr>
        </p:nvSpPr>
        <p:spPr/>
        <p:txBody>
          <a:bodyPr/>
          <a:lstStyle/>
          <a:p>
            <a:pPr algn="ctr"/>
            <a:r>
              <a:rPr lang="en-US" sz="2800" dirty="0" smtClean="0">
                <a:solidFill>
                  <a:schemeClr val="accent2"/>
                </a:solidFill>
              </a:rPr>
              <a:t>Use phones and technology as appropriate</a:t>
            </a:r>
          </a:p>
          <a:p>
            <a:pPr algn="ctr"/>
            <a:r>
              <a:rPr lang="en-US" sz="2800" dirty="0" smtClean="0">
                <a:solidFill>
                  <a:schemeClr val="accent2"/>
                </a:solidFill>
              </a:rPr>
              <a:t>Respect each other</a:t>
            </a:r>
          </a:p>
          <a:p>
            <a:pPr algn="ctr"/>
            <a:r>
              <a:rPr lang="en-US" sz="2800" dirty="0" smtClean="0">
                <a:solidFill>
                  <a:schemeClr val="accent2"/>
                </a:solidFill>
              </a:rPr>
              <a:t>Be on time, there is a lot of information</a:t>
            </a:r>
          </a:p>
          <a:p>
            <a:pPr algn="ctr"/>
            <a:r>
              <a:rPr lang="en-US" sz="2800" dirty="0" smtClean="0">
                <a:solidFill>
                  <a:schemeClr val="accent2"/>
                </a:solidFill>
              </a:rPr>
              <a:t>Come to each Workshop willing to participate</a:t>
            </a:r>
          </a:p>
          <a:p>
            <a:pPr algn="ctr"/>
            <a:r>
              <a:rPr lang="en-US" sz="2800" dirty="0" smtClean="0">
                <a:solidFill>
                  <a:schemeClr val="accent2"/>
                </a:solidFill>
              </a:rPr>
              <a:t>Weekly Workbook needs to be completed</a:t>
            </a:r>
          </a:p>
          <a:p>
            <a:pPr algn="ctr"/>
            <a:r>
              <a:rPr lang="en-US" sz="2800" dirty="0" smtClean="0">
                <a:solidFill>
                  <a:schemeClr val="accent2"/>
                </a:solidFill>
              </a:rPr>
              <a:t>Use positive language throughout Workshop</a:t>
            </a:r>
          </a:p>
          <a:p>
            <a:pPr algn="ctr"/>
            <a:r>
              <a:rPr lang="en-US" sz="2800" dirty="0" smtClean="0">
                <a:solidFill>
                  <a:schemeClr val="accent2"/>
                </a:solidFill>
              </a:rPr>
              <a:t>Ask questions!!!</a:t>
            </a:r>
            <a:endParaRPr lang="en-US" sz="2800" dirty="0">
              <a:solidFill>
                <a:schemeClr val="accent2"/>
              </a:solidFill>
            </a:endParaRPr>
          </a:p>
        </p:txBody>
      </p:sp>
    </p:spTree>
    <p:extLst>
      <p:ext uri="{BB962C8B-B14F-4D97-AF65-F5344CB8AC3E}">
        <p14:creationId xmlns:p14="http://schemas.microsoft.com/office/powerpoint/2010/main" val="439010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274638"/>
            <a:ext cx="9067800" cy="1143000"/>
          </a:xfrm>
        </p:spPr>
        <p:txBody>
          <a:bodyPr/>
          <a:lstStyle/>
          <a:p>
            <a:pPr algn="ctr"/>
            <a:r>
              <a:rPr lang="en-US" sz="3600" dirty="0" smtClean="0">
                <a:solidFill>
                  <a:srgbClr val="0070C0"/>
                </a:solidFill>
              </a:rPr>
              <a:t>What can you expect to learn throughout the Job Readiness Workshop?</a:t>
            </a:r>
            <a:endParaRPr lang="en-US" sz="3600" dirty="0">
              <a:solidFill>
                <a:srgbClr val="0070C0"/>
              </a:solidFill>
            </a:endParaRPr>
          </a:p>
        </p:txBody>
      </p:sp>
      <p:sp>
        <p:nvSpPr>
          <p:cNvPr id="9" name="Content Placeholder 8"/>
          <p:cNvSpPr>
            <a:spLocks noGrp="1"/>
          </p:cNvSpPr>
          <p:nvPr>
            <p:ph sz="half" idx="1"/>
          </p:nvPr>
        </p:nvSpPr>
        <p:spPr>
          <a:xfrm>
            <a:off x="457200" y="2392680"/>
            <a:ext cx="3977640" cy="3474720"/>
          </a:xfrm>
        </p:spPr>
        <p:txBody>
          <a:bodyPr/>
          <a:lstStyle/>
          <a:p>
            <a:r>
              <a:rPr lang="en-US" dirty="0" smtClean="0">
                <a:solidFill>
                  <a:srgbClr val="FF0000"/>
                </a:solidFill>
              </a:rPr>
              <a:t>10  workshops</a:t>
            </a:r>
          </a:p>
          <a:p>
            <a:pPr lvl="1"/>
            <a:r>
              <a:rPr lang="en-US" dirty="0" smtClean="0">
                <a:solidFill>
                  <a:srgbClr val="00B050"/>
                </a:solidFill>
              </a:rPr>
              <a:t>Self-Discovery</a:t>
            </a:r>
          </a:p>
          <a:p>
            <a:pPr lvl="1"/>
            <a:r>
              <a:rPr lang="en-US" dirty="0" smtClean="0"/>
              <a:t>Job Readiness Skills</a:t>
            </a:r>
          </a:p>
          <a:p>
            <a:pPr lvl="1"/>
            <a:r>
              <a:rPr lang="en-US" dirty="0" smtClean="0">
                <a:solidFill>
                  <a:srgbClr val="7030A0"/>
                </a:solidFill>
              </a:rPr>
              <a:t>Job Seeking Skills</a:t>
            </a:r>
          </a:p>
          <a:p>
            <a:pPr lvl="1"/>
            <a:r>
              <a:rPr lang="en-US" dirty="0" smtClean="0">
                <a:solidFill>
                  <a:schemeClr val="accent2"/>
                </a:solidFill>
              </a:rPr>
              <a:t>Job Keeping Skills</a:t>
            </a:r>
            <a:endParaRPr lang="en-US" dirty="0">
              <a:solidFill>
                <a:schemeClr val="accent2"/>
              </a:solidFill>
            </a:endParaRPr>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925" y="1981200"/>
            <a:ext cx="3579115" cy="33528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946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Activity…</a:t>
            </a:r>
            <a:endParaRPr lang="en-US" dirty="0"/>
          </a:p>
        </p:txBody>
      </p:sp>
      <p:sp>
        <p:nvSpPr>
          <p:cNvPr id="3" name="Content Placeholder 2"/>
          <p:cNvSpPr>
            <a:spLocks noGrp="1"/>
          </p:cNvSpPr>
          <p:nvPr>
            <p:ph sz="half" idx="1"/>
          </p:nvPr>
        </p:nvSpPr>
        <p:spPr>
          <a:xfrm>
            <a:off x="457200" y="4191000"/>
            <a:ext cx="8153400" cy="1752600"/>
          </a:xfrm>
        </p:spPr>
        <p:txBody>
          <a:bodyPr/>
          <a:lstStyle/>
          <a:p>
            <a:pPr algn="ctr"/>
            <a:r>
              <a:rPr lang="en-US" dirty="0" smtClean="0">
                <a:solidFill>
                  <a:srgbClr val="FF0000"/>
                </a:solidFill>
              </a:rPr>
              <a:t>People work for different reasons</a:t>
            </a:r>
          </a:p>
          <a:p>
            <a:pPr algn="ctr"/>
            <a:r>
              <a:rPr lang="en-US" dirty="0" smtClean="0">
                <a:solidFill>
                  <a:srgbClr val="00B050"/>
                </a:solidFill>
              </a:rPr>
              <a:t>It is important to understand your own motivation to work</a:t>
            </a:r>
            <a:endParaRPr lang="en-US" dirty="0">
              <a:solidFill>
                <a:srgbClr val="00B05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03071" y="1467174"/>
            <a:ext cx="3365909" cy="2480143"/>
          </a:xfrm>
        </p:spPr>
      </p:pic>
    </p:spTree>
    <p:extLst>
      <p:ext uri="{BB962C8B-B14F-4D97-AF65-F5344CB8AC3E}">
        <p14:creationId xmlns:p14="http://schemas.microsoft.com/office/powerpoint/2010/main" val="1316971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49" y="742268"/>
            <a:ext cx="7948651" cy="1082674"/>
          </a:xfrm>
        </p:spPr>
        <p:txBody>
          <a:bodyPr/>
          <a:lstStyle/>
          <a:p>
            <a:pPr algn="ctr"/>
            <a:r>
              <a:rPr lang="en-US" sz="3200" dirty="0" smtClean="0">
                <a:solidFill>
                  <a:srgbClr val="00B050"/>
                </a:solidFill>
              </a:rPr>
              <a:t>What does it mean to value something?</a:t>
            </a:r>
            <a:endParaRPr lang="en-US" sz="3200" dirty="0">
              <a:solidFill>
                <a:srgbClr val="00B050"/>
              </a:solidFill>
            </a:endParaRPr>
          </a:p>
        </p:txBody>
      </p:sp>
      <p:sp>
        <p:nvSpPr>
          <p:cNvPr id="3" name="Content Placeholder 2"/>
          <p:cNvSpPr>
            <a:spLocks noGrp="1"/>
          </p:cNvSpPr>
          <p:nvPr>
            <p:ph sz="half" idx="1"/>
          </p:nvPr>
        </p:nvSpPr>
        <p:spPr>
          <a:xfrm>
            <a:off x="2514600" y="1825625"/>
            <a:ext cx="4191000" cy="2060575"/>
          </a:xfrm>
        </p:spPr>
        <p:txBody>
          <a:bodyPr>
            <a:noAutofit/>
          </a:bodyPr>
          <a:lstStyle/>
          <a:p>
            <a:pPr lvl="1"/>
            <a:r>
              <a:rPr lang="en-US" dirty="0" smtClean="0">
                <a:solidFill>
                  <a:srgbClr val="FF0000"/>
                </a:solidFill>
              </a:rPr>
              <a:t>It has worth</a:t>
            </a:r>
          </a:p>
          <a:p>
            <a:pPr lvl="1"/>
            <a:r>
              <a:rPr lang="en-US" dirty="0" smtClean="0">
                <a:solidFill>
                  <a:srgbClr val="FF0000"/>
                </a:solidFill>
              </a:rPr>
              <a:t>It has special meaning</a:t>
            </a:r>
          </a:p>
          <a:p>
            <a:pPr lvl="1"/>
            <a:r>
              <a:rPr lang="en-US" dirty="0" smtClean="0">
                <a:solidFill>
                  <a:srgbClr val="FF0000"/>
                </a:solidFill>
              </a:rPr>
              <a:t>Can’t do without it</a:t>
            </a:r>
          </a:p>
          <a:p>
            <a:pPr lvl="1"/>
            <a:endParaRPr lang="en-US" sz="2400" dirty="0">
              <a:solidFill>
                <a:srgbClr val="0070C0"/>
              </a:solidFill>
            </a:endParaRPr>
          </a:p>
          <a:p>
            <a:pPr marL="0" indent="0">
              <a:buNone/>
            </a:pPr>
            <a:endParaRPr lang="en-US" sz="2400" b="1" dirty="0" smtClean="0">
              <a:solidFill>
                <a:srgbClr val="0070C0"/>
              </a:solidFill>
            </a:endParaRPr>
          </a:p>
          <a:p>
            <a:pPr marL="274320" lvl="1" indent="0">
              <a:buNone/>
            </a:pPr>
            <a:r>
              <a:rPr lang="en-US" sz="2400" dirty="0"/>
              <a:t>	</a:t>
            </a:r>
            <a:r>
              <a:rPr lang="en-US" sz="2400" dirty="0" smtClean="0"/>
              <a:t>	</a:t>
            </a:r>
          </a:p>
          <a:p>
            <a:pPr marL="274320" lvl="1" indent="0">
              <a:buNone/>
            </a:pPr>
            <a:endParaRPr lang="en-US" sz="2400" dirty="0"/>
          </a:p>
          <a:p>
            <a:pPr marL="274320" lvl="1" indent="0">
              <a:buNone/>
            </a:pPr>
            <a:endParaRPr lang="en-US" sz="2400" dirty="0"/>
          </a:p>
        </p:txBody>
      </p:sp>
      <p:sp>
        <p:nvSpPr>
          <p:cNvPr id="4" name="Title 1"/>
          <p:cNvSpPr txBox="1">
            <a:spLocks/>
          </p:cNvSpPr>
          <p:nvPr/>
        </p:nvSpPr>
        <p:spPr>
          <a:xfrm>
            <a:off x="762000" y="4038600"/>
            <a:ext cx="5715001" cy="10826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smtClean="0">
                <a:solidFill>
                  <a:srgbClr val="00B050"/>
                </a:solidFill>
              </a:rPr>
              <a:t>What do you value and why?</a:t>
            </a:r>
            <a:endParaRPr lang="en-US" dirty="0">
              <a:solidFill>
                <a:srgbClr val="00B05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352799"/>
            <a:ext cx="1295400" cy="1793631"/>
          </a:xfrm>
          <a:prstGeom prst="rect">
            <a:avLst/>
          </a:prstGeom>
          <a:ln>
            <a:noFill/>
          </a:ln>
        </p:spPr>
      </p:pic>
    </p:spTree>
    <p:extLst>
      <p:ext uri="{BB962C8B-B14F-4D97-AF65-F5344CB8AC3E}">
        <p14:creationId xmlns:p14="http://schemas.microsoft.com/office/powerpoint/2010/main" val="1794249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motivates you to work?</a:t>
            </a:r>
            <a:endParaRPr lang="en-US" dirty="0"/>
          </a:p>
        </p:txBody>
      </p:sp>
      <p:sp>
        <p:nvSpPr>
          <p:cNvPr id="3" name="Text Placeholder 2"/>
          <p:cNvSpPr>
            <a:spLocks noGrp="1"/>
          </p:cNvSpPr>
          <p:nvPr>
            <p:ph type="body" idx="1"/>
          </p:nvPr>
        </p:nvSpPr>
        <p:spPr>
          <a:xfrm>
            <a:off x="533400" y="4724400"/>
            <a:ext cx="4040188" cy="639762"/>
          </a:xfrm>
        </p:spPr>
        <p:txBody>
          <a:bodyPr>
            <a:normAutofit/>
          </a:bodyPr>
          <a:lstStyle/>
          <a:p>
            <a:pPr algn="ctr"/>
            <a:r>
              <a:rPr lang="en-US" sz="2400" b="1" i="1" dirty="0" smtClean="0">
                <a:solidFill>
                  <a:srgbClr val="00B050"/>
                </a:solidFill>
              </a:rPr>
              <a:t>External</a:t>
            </a:r>
            <a:endParaRPr lang="en-US" sz="2400" b="1" i="1" dirty="0">
              <a:solidFill>
                <a:srgbClr val="00B050"/>
              </a:solidFill>
            </a:endParaRPr>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833373" y="2057400"/>
            <a:ext cx="3287842" cy="2194666"/>
          </a:xfrm>
        </p:spPr>
      </p:pic>
      <p:sp>
        <p:nvSpPr>
          <p:cNvPr id="5" name="Text Placeholder 4"/>
          <p:cNvSpPr>
            <a:spLocks noGrp="1"/>
          </p:cNvSpPr>
          <p:nvPr>
            <p:ph type="body" sz="quarter" idx="3"/>
          </p:nvPr>
        </p:nvSpPr>
        <p:spPr>
          <a:xfrm>
            <a:off x="4648200" y="4724400"/>
            <a:ext cx="4041775" cy="639762"/>
          </a:xfrm>
        </p:spPr>
        <p:txBody>
          <a:bodyPr>
            <a:normAutofit/>
          </a:bodyPr>
          <a:lstStyle/>
          <a:p>
            <a:pPr algn="ctr"/>
            <a:r>
              <a:rPr lang="en-US" sz="2400" b="1" i="1" dirty="0" smtClean="0">
                <a:solidFill>
                  <a:srgbClr val="FF0000"/>
                </a:solidFill>
              </a:rPr>
              <a:t>Internal</a:t>
            </a:r>
            <a:endParaRPr lang="en-US" sz="2400" b="1" i="1" dirty="0">
              <a:solidFill>
                <a:srgbClr val="FF0000"/>
              </a:solidFill>
            </a:endParaRPr>
          </a:p>
        </p:txBody>
      </p:sp>
      <p:pic>
        <p:nvPicPr>
          <p:cNvPr id="8" name="Content Placeholder 7"/>
          <p:cNvPicPr>
            <a:picLocks noGrp="1" noChangeAspect="1"/>
          </p:cNvPicPr>
          <p:nvPr>
            <p:ph sz="quarter" idx="4"/>
          </p:nvPr>
        </p:nvPicPr>
        <p:blipFill rotWithShape="1">
          <a:blip r:embed="rId4">
            <a:extLst>
              <a:ext uri="{28A0092B-C50C-407E-A947-70E740481C1C}">
                <a14:useLocalDpi xmlns:a14="http://schemas.microsoft.com/office/drawing/2010/main" val="0"/>
              </a:ext>
            </a:extLst>
          </a:blip>
          <a:stretch/>
        </p:blipFill>
        <p:spPr>
          <a:xfrm>
            <a:off x="5237162" y="1905000"/>
            <a:ext cx="2857500" cy="2143125"/>
          </a:xfrm>
        </p:spPr>
      </p:pic>
    </p:spTree>
    <p:extLst>
      <p:ext uri="{BB962C8B-B14F-4D97-AF65-F5344CB8AC3E}">
        <p14:creationId xmlns:p14="http://schemas.microsoft.com/office/powerpoint/2010/main" val="3766887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635" r="5635"/>
          <a:stretch>
            <a:fillRect/>
          </a:stretch>
        </p:blipFill>
        <p:spPr>
          <a:xfrm>
            <a:off x="3505200" y="436317"/>
            <a:ext cx="4758874" cy="2677481"/>
          </a:xfrm>
        </p:spPr>
      </p:pic>
      <p:pic>
        <p:nvPicPr>
          <p:cNvPr id="9" name="Picture Placeholder 8"/>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832" r="832"/>
          <a:stretch>
            <a:fillRect/>
          </a:stretch>
        </p:blipFill>
        <p:spPr/>
      </p:pic>
      <p:pic>
        <p:nvPicPr>
          <p:cNvPr id="10" name="Picture Placeholder 9"/>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t="5938" b="5938"/>
          <a:stretch/>
        </p:blipFill>
        <p:spPr/>
      </p:pic>
      <p:pic>
        <p:nvPicPr>
          <p:cNvPr id="11" name="Picture Placeholder 10"/>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7479" r="7479"/>
          <a:stretch>
            <a:fillRect/>
          </a:stretch>
        </p:blipFill>
        <p:spPr/>
      </p:pic>
      <p:pic>
        <p:nvPicPr>
          <p:cNvPr id="12" name="Picture Placeholder 11"/>
          <p:cNvPicPr>
            <a:picLocks noGrp="1" noChangeAspect="1"/>
          </p:cNvPicPr>
          <p:nvPr>
            <p:ph type="pic" sz="quarter" idx="18"/>
          </p:nvPr>
        </p:nvPicPr>
        <p:blipFill rotWithShape="1">
          <a:blip r:embed="rId7">
            <a:extLst>
              <a:ext uri="{28A0092B-C50C-407E-A947-70E740481C1C}">
                <a14:useLocalDpi xmlns:a14="http://schemas.microsoft.com/office/drawing/2010/main" val="0"/>
              </a:ext>
            </a:extLst>
          </a:blip>
          <a:srcRect l="8734" r="8734"/>
          <a:stretch/>
        </p:blipFill>
        <p:spPr/>
      </p:pic>
      <p:sp>
        <p:nvSpPr>
          <p:cNvPr id="13" name="TextBox 12"/>
          <p:cNvSpPr txBox="1"/>
          <p:nvPr/>
        </p:nvSpPr>
        <p:spPr>
          <a:xfrm>
            <a:off x="7010400" y="4343400"/>
            <a:ext cx="2209800" cy="1077218"/>
          </a:xfrm>
          <a:prstGeom prst="rect">
            <a:avLst/>
          </a:prstGeom>
          <a:noFill/>
        </p:spPr>
        <p:txBody>
          <a:bodyPr wrap="square" rtlCol="0">
            <a:spAutoFit/>
          </a:bodyPr>
          <a:lstStyle/>
          <a:p>
            <a:r>
              <a:rPr lang="en-US" sz="3200" dirty="0" smtClean="0">
                <a:solidFill>
                  <a:srgbClr val="FF0000"/>
                </a:solidFill>
              </a:rPr>
              <a:t>External...</a:t>
            </a:r>
          </a:p>
          <a:p>
            <a:r>
              <a:rPr lang="en-US" sz="3200" i="1" dirty="0" smtClean="0">
                <a:solidFill>
                  <a:srgbClr val="FF0000"/>
                </a:solidFill>
              </a:rPr>
              <a:t>NEEDS</a:t>
            </a:r>
            <a:endParaRPr lang="en-US" sz="3200" i="1" dirty="0">
              <a:solidFill>
                <a:srgbClr val="FF0000"/>
              </a:solidFill>
            </a:endParaRPr>
          </a:p>
        </p:txBody>
      </p:sp>
    </p:spTree>
    <p:extLst>
      <p:ext uri="{BB962C8B-B14F-4D97-AF65-F5344CB8AC3E}">
        <p14:creationId xmlns:p14="http://schemas.microsoft.com/office/powerpoint/2010/main" val="3013111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657601" y="381001"/>
            <a:ext cx="2666999" cy="2666999"/>
          </a:xfrm>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886" r="10886"/>
          <a:stretch>
            <a:fillRect/>
          </a:stretch>
        </p:blipFill>
        <p:spPr/>
      </p:pic>
      <p:pic>
        <p:nvPicPr>
          <p:cNvPr id="10" name="Picture Placeholder 9"/>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759769" y="2590800"/>
            <a:ext cx="2059631" cy="1676400"/>
          </a:xfrm>
        </p:spPr>
      </p:pic>
      <p:pic>
        <p:nvPicPr>
          <p:cNvPr id="11" name="Picture Placeholder 10"/>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14494" r="14494"/>
          <a:stretch>
            <a:fillRect/>
          </a:stretch>
        </p:blipFill>
        <p:spPr/>
      </p:pic>
      <p:pic>
        <p:nvPicPr>
          <p:cNvPr id="8" name="Picture Placeholder 7"/>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l="5914" r="5914"/>
          <a:stretch>
            <a:fillRect/>
          </a:stretch>
        </p:blipFill>
        <p:spPr>
          <a:xfrm>
            <a:off x="3733800" y="3619783"/>
            <a:ext cx="4073074" cy="2677481"/>
          </a:xfrm>
        </p:spPr>
      </p:pic>
      <p:sp>
        <p:nvSpPr>
          <p:cNvPr id="12" name="TextBox 11"/>
          <p:cNvSpPr txBox="1"/>
          <p:nvPr/>
        </p:nvSpPr>
        <p:spPr>
          <a:xfrm>
            <a:off x="6858000" y="1371600"/>
            <a:ext cx="2133600" cy="1077218"/>
          </a:xfrm>
          <a:prstGeom prst="rect">
            <a:avLst/>
          </a:prstGeom>
          <a:noFill/>
        </p:spPr>
        <p:txBody>
          <a:bodyPr wrap="square" rtlCol="0">
            <a:spAutoFit/>
          </a:bodyPr>
          <a:lstStyle/>
          <a:p>
            <a:r>
              <a:rPr lang="en-US" sz="3200" dirty="0" smtClean="0">
                <a:solidFill>
                  <a:srgbClr val="FF0000"/>
                </a:solidFill>
              </a:rPr>
              <a:t>External…</a:t>
            </a:r>
          </a:p>
          <a:p>
            <a:r>
              <a:rPr lang="en-US" sz="3200" i="1" dirty="0" smtClean="0">
                <a:solidFill>
                  <a:srgbClr val="FF0000"/>
                </a:solidFill>
              </a:rPr>
              <a:t>WANTS</a:t>
            </a:r>
            <a:endParaRPr lang="en-US" sz="3200" i="1" dirty="0">
              <a:solidFill>
                <a:srgbClr val="FF0000"/>
              </a:solidFill>
            </a:endParaRPr>
          </a:p>
        </p:txBody>
      </p:sp>
    </p:spTree>
    <p:extLst>
      <p:ext uri="{BB962C8B-B14F-4D97-AF65-F5344CB8AC3E}">
        <p14:creationId xmlns:p14="http://schemas.microsoft.com/office/powerpoint/2010/main" val="2545633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encil">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6" id="{CDF1CE40-D12A-4BBA-8E29-FD301E3A737A}" vid="{E44D8D76-07A2-4151-9426-1A858C999D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Pencil</Template>
  <TotalTime>4122</TotalTime>
  <Words>2003</Words>
  <Application>Microsoft Office PowerPoint</Application>
  <PresentationFormat>On-screen Show (4:3)</PresentationFormat>
  <Paragraphs>201</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Pencil</vt:lpstr>
      <vt:lpstr>Theme4</vt:lpstr>
      <vt:lpstr>The Value of Work</vt:lpstr>
      <vt:lpstr>Why are you here?   Lets get to know each other!</vt:lpstr>
      <vt:lpstr>Ground Rules</vt:lpstr>
      <vt:lpstr>What can you expect to learn throughout the Job Readiness Workshop?</vt:lpstr>
      <vt:lpstr>Why Work? Activity…</vt:lpstr>
      <vt:lpstr>What does it mean to value something?</vt:lpstr>
      <vt:lpstr>What motivates you to work?</vt:lpstr>
      <vt:lpstr>PowerPoint Presentation</vt:lpstr>
      <vt:lpstr>PowerPoint Presentation</vt:lpstr>
      <vt:lpstr>PowerPoint Presentation</vt:lpstr>
      <vt:lpstr>Pluses of Working!</vt:lpstr>
      <vt:lpstr>Minuses of Working!</vt:lpstr>
      <vt:lpstr>What are your strengths?</vt:lpstr>
      <vt:lpstr>All Work Has Value…. Work involves certain expectations, which are necessary for success!</vt:lpstr>
      <vt:lpstr>Work Expectations…</vt:lpstr>
      <vt:lpstr>Work Expectations…</vt:lpstr>
      <vt:lpstr>How does this all help me go to work?</vt:lpstr>
      <vt:lpstr>How can my VR Counselor help me understand the Value of Work?</vt:lpstr>
      <vt:lpstr>Workshop 1:  Reflection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Work</dc:title>
  <dc:creator>Admin</dc:creator>
  <cp:lastModifiedBy>Rachel Anderson</cp:lastModifiedBy>
  <cp:revision>51</cp:revision>
  <cp:lastPrinted>2014-07-10T14:54:16Z</cp:lastPrinted>
  <dcterms:created xsi:type="dcterms:W3CDTF">2014-06-22T00:44:45Z</dcterms:created>
  <dcterms:modified xsi:type="dcterms:W3CDTF">2015-10-16T19:21:18Z</dcterms:modified>
</cp:coreProperties>
</file>