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14" autoAdjust="0"/>
  </p:normalViewPr>
  <p:slideViewPr>
    <p:cSldViewPr>
      <p:cViewPr varScale="1">
        <p:scale>
          <a:sx n="59" d="100"/>
          <a:sy n="59" d="100"/>
        </p:scale>
        <p:origin x="-14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C17BEF2-ACF0-4AD2-87E7-818932D1B4E4}" type="datetimeFigureOut">
              <a:rPr lang="en-US" smtClean="0"/>
              <a:t>10/13/2015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805EDFB-C27F-4FE7-AED3-EF398E0128B2}" type="slidenum">
              <a:rPr lang="en-US" smtClean="0"/>
              <a:t>‹#›</a:t>
            </a:fld>
            <a:endParaRPr lang="en-US"/>
          </a:p>
        </p:txBody>
      </p:sp>
    </p:spTree>
    <p:extLst>
      <p:ext uri="{BB962C8B-B14F-4D97-AF65-F5344CB8AC3E}">
        <p14:creationId xmlns:p14="http://schemas.microsoft.com/office/powerpoint/2010/main" val="249407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 of this workshop is to introduce the interview process. It allows for youth to practice what to say, and teaches what questions may be asked. The workshop breaks down the different steps of an interview including preparing for, during, and after the interview. </a:t>
            </a:r>
            <a:r>
              <a:rPr lang="en-US" sz="1200" kern="1200" smtClean="0">
                <a:solidFill>
                  <a:schemeClr val="tx1"/>
                </a:solidFill>
                <a:effectLst/>
                <a:latin typeface="+mn-lt"/>
                <a:ea typeface="+mn-ea"/>
                <a:cs typeface="+mn-cs"/>
              </a:rPr>
              <a:t>The workshop also teaches youth how to stand out in an interview and reinforces the idea of making a good impression.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05EDFB-C27F-4FE7-AED3-EF398E0128B2}" type="slidenum">
              <a:rPr lang="en-US" smtClean="0"/>
              <a:t>1</a:t>
            </a:fld>
            <a:endParaRPr lang="en-US"/>
          </a:p>
        </p:txBody>
      </p:sp>
    </p:spTree>
    <p:extLst>
      <p:ext uri="{BB962C8B-B14F-4D97-AF65-F5344CB8AC3E}">
        <p14:creationId xmlns:p14="http://schemas.microsoft.com/office/powerpoint/2010/main" val="323144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the participants</a:t>
            </a:r>
            <a:r>
              <a:rPr lang="en-US" baseline="0" dirty="0" smtClean="0"/>
              <a:t> that they are going to have a chance to Role-play with one another. This can be done as a whole class, or have a couple of students volunteer to practice in front of the class.</a:t>
            </a:r>
          </a:p>
          <a:p>
            <a:endParaRPr lang="en-US" baseline="0" dirty="0" smtClean="0"/>
          </a:p>
          <a:p>
            <a:r>
              <a:rPr lang="en-US" baseline="0" dirty="0" smtClean="0"/>
              <a:t>Review the information on this slide and the following slide</a:t>
            </a:r>
          </a:p>
          <a:p>
            <a:r>
              <a:rPr lang="en-US" dirty="0" smtClean="0"/>
              <a:t>Remind the students to focus</a:t>
            </a:r>
            <a:r>
              <a:rPr lang="en-US" baseline="0" dirty="0" smtClean="0"/>
              <a:t> on the above items.</a:t>
            </a:r>
          </a:p>
          <a:p>
            <a:endParaRPr lang="en-US" baseline="0" dirty="0" smtClean="0"/>
          </a:p>
          <a:p>
            <a:pPr defTabSz="924458">
              <a:defRPr/>
            </a:pPr>
            <a:r>
              <a:rPr lang="en-US" dirty="0" smtClean="0"/>
              <a:t>Possible activity: Materials</a:t>
            </a:r>
            <a:r>
              <a:rPr lang="en-US" baseline="0" dirty="0" smtClean="0"/>
              <a:t> needed: </a:t>
            </a:r>
          </a:p>
          <a:p>
            <a:endParaRPr lang="en-US" dirty="0" smtClean="0"/>
          </a:p>
          <a:p>
            <a:r>
              <a:rPr lang="en-US" dirty="0" smtClean="0"/>
              <a:t>Pass out the Transition</a:t>
            </a:r>
            <a:r>
              <a:rPr lang="en-US" baseline="0" dirty="0" smtClean="0"/>
              <a:t> mock interview questionnaire and feedback form</a:t>
            </a:r>
            <a:r>
              <a:rPr lang="en-US" dirty="0" smtClean="0"/>
              <a:t>:</a:t>
            </a:r>
            <a:endParaRPr lang="en-US" baseline="0" dirty="0" smtClean="0"/>
          </a:p>
          <a:p>
            <a:r>
              <a:rPr lang="en-US" dirty="0" smtClean="0"/>
              <a:t>Ask each student to pick out 5 questions from the list provided</a:t>
            </a:r>
          </a:p>
          <a:p>
            <a:r>
              <a:rPr lang="en-US" dirty="0" smtClean="0"/>
              <a:t>     Have the students break into pairs (by counting off)</a:t>
            </a:r>
          </a:p>
          <a:p>
            <a:r>
              <a:rPr lang="en-US" dirty="0" smtClean="0"/>
              <a:t>	Assign one number the position of interviewer</a:t>
            </a:r>
          </a:p>
          <a:p>
            <a:r>
              <a:rPr lang="en-US" dirty="0" smtClean="0"/>
              <a:t>	Assign the other number interviewee</a:t>
            </a:r>
          </a:p>
          <a:p>
            <a:r>
              <a:rPr lang="en-US" dirty="0" smtClean="0"/>
              <a:t>	Provide 10 minutes for the interviewer to ask the questions selected</a:t>
            </a:r>
          </a:p>
          <a:p>
            <a:r>
              <a:rPr lang="en-US" dirty="0" smtClean="0"/>
              <a:t>	Have the pairs switch roles</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10</a:t>
            </a:fld>
            <a:endParaRPr lang="en-US"/>
          </a:p>
        </p:txBody>
      </p:sp>
    </p:spTree>
    <p:extLst>
      <p:ext uri="{BB962C8B-B14F-4D97-AF65-F5344CB8AC3E}">
        <p14:creationId xmlns:p14="http://schemas.microsoft.com/office/powerpoint/2010/main" val="390239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these steps and why they are important.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11</a:t>
            </a:fld>
            <a:endParaRPr lang="en-US"/>
          </a:p>
        </p:txBody>
      </p:sp>
    </p:spTree>
    <p:extLst>
      <p:ext uri="{BB962C8B-B14F-4D97-AF65-F5344CB8AC3E}">
        <p14:creationId xmlns:p14="http://schemas.microsoft.com/office/powerpoint/2010/main" val="416605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participants</a:t>
            </a:r>
          </a:p>
          <a:p>
            <a:r>
              <a:rPr lang="en-US" baseline="0" dirty="0" smtClean="0"/>
              <a:t>Why do you think it is important to thank the interviewers for their time?</a:t>
            </a:r>
          </a:p>
          <a:p>
            <a:endParaRPr lang="en-US" baseline="0" dirty="0" smtClean="0"/>
          </a:p>
          <a:p>
            <a:r>
              <a:rPr lang="en-US" baseline="0" dirty="0" smtClean="0"/>
              <a:t>Review the methods for sending a thank you note...</a:t>
            </a:r>
          </a:p>
          <a:p>
            <a:r>
              <a:rPr lang="en-US" baseline="0" dirty="0" smtClean="0"/>
              <a:t>-ask the students why sending an email is the best method and important things to consider: spelling, use of slang, etc.</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12</a:t>
            </a:fld>
            <a:endParaRPr lang="en-US"/>
          </a:p>
        </p:txBody>
      </p:sp>
    </p:spTree>
    <p:extLst>
      <p:ext uri="{BB962C8B-B14F-4D97-AF65-F5344CB8AC3E}">
        <p14:creationId xmlns:p14="http://schemas.microsoft.com/office/powerpoint/2010/main" val="211826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Possible</a:t>
            </a:r>
            <a:r>
              <a:rPr lang="en-US" sz="1200" baseline="0" dirty="0" smtClean="0"/>
              <a:t> activity: Practice writing Thank you cards etc.</a:t>
            </a:r>
          </a:p>
          <a:p>
            <a:endParaRPr lang="en-US" sz="1200" dirty="0" smtClean="0"/>
          </a:p>
          <a:p>
            <a:r>
              <a:rPr lang="en-US" sz="1200" dirty="0" smtClean="0"/>
              <a:t>Ask the students- why is it important</a:t>
            </a:r>
            <a:r>
              <a:rPr lang="en-US" sz="1200" baseline="0" dirty="0" smtClean="0"/>
              <a:t> to include your full contact information?</a:t>
            </a:r>
          </a:p>
          <a:p>
            <a:r>
              <a:rPr lang="en-US" sz="1200" baseline="0" dirty="0" smtClean="0"/>
              <a:t>What is full contact information?</a:t>
            </a:r>
          </a:p>
          <a:p>
            <a:r>
              <a:rPr lang="en-US" sz="1200" baseline="0" dirty="0" smtClean="0"/>
              <a:t>	Address</a:t>
            </a:r>
          </a:p>
          <a:p>
            <a:r>
              <a:rPr lang="en-US" sz="1200" baseline="0" dirty="0" smtClean="0"/>
              <a:t>	Phone numbers</a:t>
            </a:r>
          </a:p>
          <a:p>
            <a:r>
              <a:rPr lang="en-US" sz="1200" baseline="0" dirty="0" smtClean="0"/>
              <a:t>	email address</a:t>
            </a:r>
          </a:p>
          <a:p>
            <a:r>
              <a:rPr lang="en-US" sz="1200" baseline="0" dirty="0" smtClean="0"/>
              <a:t>Take a minute to discuss appropriate email addresses what does your email address communicate about you?</a:t>
            </a:r>
          </a:p>
          <a:p>
            <a:endParaRPr lang="en-US" sz="1200" baseline="0" dirty="0" smtClean="0"/>
          </a:p>
          <a:p>
            <a:r>
              <a:rPr lang="en-US" sz="1200" baseline="0" smtClean="0"/>
              <a:t>for example:</a:t>
            </a:r>
            <a:endParaRPr lang="en-US" sz="1200" baseline="0" dirty="0" smtClean="0"/>
          </a:p>
          <a:p>
            <a:endParaRPr lang="en-US" sz="1200" baseline="0" dirty="0" smtClean="0"/>
          </a:p>
          <a:p>
            <a:r>
              <a:rPr lang="en-US" sz="1200" baseline="0" dirty="0" smtClean="0"/>
              <a:t>	hottytootrotty@yahoo.com  or doejane@yahoo.com</a:t>
            </a:r>
          </a:p>
          <a:p>
            <a:endParaRPr lang="en-US" sz="1200" baseline="0" dirty="0" smtClean="0"/>
          </a:p>
          <a:p>
            <a:r>
              <a:rPr lang="en-US" sz="1200" baseline="0" dirty="0" smtClean="0"/>
              <a:t>Remind the participants:</a:t>
            </a:r>
          </a:p>
          <a:p>
            <a:pPr marL="0" lvl="3" defTabSz="924458">
              <a:defRPr/>
            </a:pPr>
            <a:endParaRPr lang="en-US" sz="1200" dirty="0"/>
          </a:p>
          <a:p>
            <a:pPr marL="0" lvl="3" defTabSz="924458">
              <a:defRPr/>
            </a:pPr>
            <a:r>
              <a:rPr lang="en-US" sz="1200" dirty="0"/>
              <a:t>“If you wait too long to follow up, you appear uninterested and afford another candidate the opportunity to establish communication before you.”</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13</a:t>
            </a:fld>
            <a:endParaRPr lang="en-US"/>
          </a:p>
        </p:txBody>
      </p:sp>
    </p:spTree>
    <p:extLst>
      <p:ext uri="{BB962C8B-B14F-4D97-AF65-F5344CB8AC3E}">
        <p14:creationId xmlns:p14="http://schemas.microsoft.com/office/powerpoint/2010/main" val="195342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5EDFB-C27F-4FE7-AED3-EF398E0128B2}" type="slidenum">
              <a:rPr lang="en-US" smtClean="0"/>
              <a:t>14</a:t>
            </a:fld>
            <a:endParaRPr lang="en-US"/>
          </a:p>
        </p:txBody>
      </p:sp>
    </p:spTree>
    <p:extLst>
      <p:ext uri="{BB962C8B-B14F-4D97-AF65-F5344CB8AC3E}">
        <p14:creationId xmlns:p14="http://schemas.microsoft.com/office/powerpoint/2010/main" val="44986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Ask them</a:t>
            </a:r>
            <a:r>
              <a:rPr lang="en-US" baseline="0" dirty="0" smtClean="0"/>
              <a:t> to fill them out in their journals. They can get help from their teacher, parents, friends, siblings or anyone they need help from.</a:t>
            </a:r>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15</a:t>
            </a:fld>
            <a:endParaRPr lang="en-US"/>
          </a:p>
        </p:txBody>
      </p:sp>
    </p:spTree>
    <p:extLst>
      <p:ext uri="{BB962C8B-B14F-4D97-AF65-F5344CB8AC3E}">
        <p14:creationId xmlns:p14="http://schemas.microsoft.com/office/powerpoint/2010/main" val="345099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 an interview is. Ask if anyone has ever had an interview. What did they think went</a:t>
            </a:r>
            <a:r>
              <a:rPr lang="en-US" baseline="0" dirty="0" smtClean="0"/>
              <a:t> well? What did they think could have gone better?</a:t>
            </a:r>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2</a:t>
            </a:fld>
            <a:endParaRPr lang="en-US"/>
          </a:p>
        </p:txBody>
      </p:sp>
    </p:spTree>
    <p:extLst>
      <p:ext uri="{BB962C8B-B14F-4D97-AF65-F5344CB8AC3E}">
        <p14:creationId xmlns:p14="http://schemas.microsoft.com/office/powerpoint/2010/main" val="216574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Video of bad interview or demonstration by you o</a:t>
            </a:r>
            <a:r>
              <a:rPr lang="en-US" baseline="0" dirty="0" smtClean="0"/>
              <a:t>r the teacher</a:t>
            </a:r>
            <a:r>
              <a:rPr lang="en-US" dirty="0" smtClean="0"/>
              <a:t>. Discuss with the class what they thought</a:t>
            </a:r>
            <a:r>
              <a:rPr lang="en-US" baseline="0" dirty="0" smtClean="0"/>
              <a:t> was bad and why. Also, discuss how they would do it different or think it should be done differently. </a:t>
            </a:r>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3</a:t>
            </a:fld>
            <a:endParaRPr lang="en-US"/>
          </a:p>
        </p:txBody>
      </p:sp>
    </p:spTree>
    <p:extLst>
      <p:ext uri="{BB962C8B-B14F-4D97-AF65-F5344CB8AC3E}">
        <p14:creationId xmlns:p14="http://schemas.microsoft.com/office/powerpoint/2010/main" val="237307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a:t>
            </a:r>
            <a:r>
              <a:rPr lang="en-US" baseline="0" dirty="0" smtClean="0"/>
              <a:t> they have seen a bad example we are going to teach the students the steps to a successful interview.</a:t>
            </a:r>
            <a:endParaRPr lang="en-US" dirty="0" smtClean="0"/>
          </a:p>
          <a:p>
            <a:endParaRPr lang="en-US" dirty="0" smtClean="0"/>
          </a:p>
          <a:p>
            <a:r>
              <a:rPr lang="en-US" dirty="0" smtClean="0"/>
              <a:t>Ask</a:t>
            </a:r>
            <a:r>
              <a:rPr lang="en-US" baseline="0" dirty="0" smtClean="0"/>
              <a:t> the class if anyone in the group has ever been in an interview?</a:t>
            </a:r>
          </a:p>
          <a:p>
            <a:r>
              <a:rPr lang="en-US" baseline="0" dirty="0" smtClean="0"/>
              <a:t>a) ask a volunteer to disclose how they felt</a:t>
            </a:r>
          </a:p>
          <a:p>
            <a:r>
              <a:rPr lang="en-US" baseline="0" dirty="0" smtClean="0"/>
              <a:t>b) ask the volunteer disclose how they prepared for the interview?</a:t>
            </a:r>
          </a:p>
          <a:p>
            <a:r>
              <a:rPr lang="en-US" baseline="0" dirty="0" smtClean="0"/>
              <a:t>c) ask the students how could they prepare for the interview?</a:t>
            </a:r>
          </a:p>
          <a:p>
            <a:pPr marL="742950" lvl="1" indent="-285750">
              <a:buFont typeface="+mj-lt"/>
              <a:buAutoNum type="romanUcPeriod"/>
            </a:pPr>
            <a:r>
              <a:rPr lang="en-US" baseline="0" dirty="0" smtClean="0"/>
              <a:t>review how to search a website</a:t>
            </a:r>
          </a:p>
          <a:p>
            <a:pPr marL="742950" lvl="1" indent="-285750">
              <a:buFont typeface="+mj-lt"/>
              <a:buAutoNum type="romanUcPeriod"/>
            </a:pPr>
            <a:r>
              <a:rPr lang="en-US" baseline="0" dirty="0" smtClean="0"/>
              <a:t>explain how to use a job posting to understand about the position</a:t>
            </a:r>
          </a:p>
          <a:p>
            <a:pPr marL="742950" lvl="1" indent="-285750">
              <a:buFont typeface="+mj-lt"/>
              <a:buAutoNum type="romanUcPeriod"/>
            </a:pPr>
            <a:r>
              <a:rPr lang="en-US" baseline="0" dirty="0" smtClean="0"/>
              <a:t>discuss with the participants how they can search for similar positions using the internet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4</a:t>
            </a:fld>
            <a:endParaRPr lang="en-US"/>
          </a:p>
        </p:txBody>
      </p:sp>
    </p:spTree>
    <p:extLst>
      <p:ext uri="{BB962C8B-B14F-4D97-AF65-F5344CB8AC3E}">
        <p14:creationId xmlns:p14="http://schemas.microsoft.com/office/powerpoint/2010/main" val="416605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with the students the value</a:t>
            </a:r>
            <a:r>
              <a:rPr lang="en-US" baseline="0" dirty="0" smtClean="0"/>
              <a:t> of asking questions</a:t>
            </a:r>
          </a:p>
          <a:p>
            <a:r>
              <a:rPr lang="en-US" baseline="0" dirty="0" smtClean="0"/>
              <a:t>-demonstrates you interest</a:t>
            </a:r>
          </a:p>
          <a:p>
            <a:r>
              <a:rPr lang="en-US" baseline="0" dirty="0" smtClean="0"/>
              <a:t>-demonstrates ability to pay attention</a:t>
            </a:r>
          </a:p>
          <a:p>
            <a:r>
              <a:rPr lang="en-US" baseline="0" dirty="0" smtClean="0"/>
              <a:t>-opportunity for you to take control of the interview</a:t>
            </a:r>
          </a:p>
          <a:p>
            <a:r>
              <a:rPr lang="en-US" baseline="0" dirty="0" smtClean="0"/>
              <a:t>-Opportunity to display the research that you have used to prepare for the interview</a:t>
            </a:r>
          </a:p>
          <a:p>
            <a:r>
              <a:rPr lang="en-US" baseline="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5</a:t>
            </a:fld>
            <a:endParaRPr lang="en-US"/>
          </a:p>
        </p:txBody>
      </p:sp>
    </p:spTree>
    <p:extLst>
      <p:ext uri="{BB962C8B-B14F-4D97-AF65-F5344CB8AC3E}">
        <p14:creationId xmlns:p14="http://schemas.microsoft.com/office/powerpoint/2010/main" val="384404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these steps and why they are important.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6</a:t>
            </a:fld>
            <a:endParaRPr lang="en-US"/>
          </a:p>
        </p:txBody>
      </p:sp>
    </p:spTree>
    <p:extLst>
      <p:ext uri="{BB962C8B-B14F-4D97-AF65-F5344CB8AC3E}">
        <p14:creationId xmlns:p14="http://schemas.microsoft.com/office/powerpoint/2010/main" val="416605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of ways to engage the students</a:t>
            </a:r>
            <a:r>
              <a:rPr lang="en-US" baseline="0" dirty="0" smtClean="0"/>
              <a:t> or provide an activity to teach these concepts.</a:t>
            </a:r>
            <a:endParaRPr lang="en-US"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7</a:t>
            </a:fld>
            <a:endParaRPr lang="en-US"/>
          </a:p>
        </p:txBody>
      </p:sp>
    </p:spTree>
    <p:extLst>
      <p:ext uri="{BB962C8B-B14F-4D97-AF65-F5344CB8AC3E}">
        <p14:creationId xmlns:p14="http://schemas.microsoft.com/office/powerpoint/2010/main" val="209165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these mistakes with the students. For</a:t>
            </a:r>
            <a:r>
              <a:rPr lang="en-US" baseline="0" dirty="0" smtClean="0"/>
              <a:t> engagement, they could come up with examples of these mistakes but also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8</a:t>
            </a:fld>
            <a:endParaRPr lang="en-US"/>
          </a:p>
        </p:txBody>
      </p:sp>
    </p:spTree>
    <p:extLst>
      <p:ext uri="{BB962C8B-B14F-4D97-AF65-F5344CB8AC3E}">
        <p14:creationId xmlns:p14="http://schemas.microsoft.com/office/powerpoint/2010/main" val="256350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Need video of a good interview or demonstration by</a:t>
            </a:r>
            <a:r>
              <a:rPr lang="en-US" baseline="0" dirty="0" smtClean="0"/>
              <a:t> you or the teacher</a:t>
            </a:r>
            <a:r>
              <a:rPr lang="en-US" dirty="0" smtClean="0"/>
              <a:t>. Have a discussion following the good interview where the class can point out differences with the bad interview, the</a:t>
            </a:r>
            <a:r>
              <a:rPr lang="en-US" baseline="0" dirty="0" smtClean="0"/>
              <a:t> things that went well, what they may have done to improve it even further. </a:t>
            </a:r>
            <a:endParaRPr lang="en-US" dirty="0"/>
          </a:p>
        </p:txBody>
      </p:sp>
      <p:sp>
        <p:nvSpPr>
          <p:cNvPr id="4" name="Slide Number Placeholder 3"/>
          <p:cNvSpPr>
            <a:spLocks noGrp="1"/>
          </p:cNvSpPr>
          <p:nvPr>
            <p:ph type="sldNum" sz="quarter" idx="10"/>
          </p:nvPr>
        </p:nvSpPr>
        <p:spPr/>
        <p:txBody>
          <a:bodyPr/>
          <a:lstStyle/>
          <a:p>
            <a:fld id="{6805EDFB-C27F-4FE7-AED3-EF398E0128B2}" type="slidenum">
              <a:rPr lang="en-US" smtClean="0"/>
              <a:t>9</a:t>
            </a:fld>
            <a:endParaRPr lang="en-US"/>
          </a:p>
        </p:txBody>
      </p:sp>
    </p:spTree>
    <p:extLst>
      <p:ext uri="{BB962C8B-B14F-4D97-AF65-F5344CB8AC3E}">
        <p14:creationId xmlns:p14="http://schemas.microsoft.com/office/powerpoint/2010/main" val="2373073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10/13/2015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A4D8DDD-FF24-42A5-8AA7-E2F0AA2435E0}"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3176962-1BE5-48B4-9631-551FDD01C054}"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BA4D8DDD-FF24-42A5-8AA7-E2F0AA2435E0}" type="datetimeFigureOut">
              <a:rPr lang="en-US" smtClean="0"/>
              <a:t>10/13/2015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E3176962-1BE5-48B4-9631-551FDD01C0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10/13/2015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Understanding the Interview Process</a:t>
            </a:r>
            <a:endParaRPr lang="en-US" sz="4000" dirty="0"/>
          </a:p>
        </p:txBody>
      </p:sp>
      <p:sp>
        <p:nvSpPr>
          <p:cNvPr id="3" name="Subtitle 2"/>
          <p:cNvSpPr>
            <a:spLocks noGrp="1"/>
          </p:cNvSpPr>
          <p:nvPr>
            <p:ph type="subTitle" idx="1"/>
          </p:nvPr>
        </p:nvSpPr>
        <p:spPr/>
        <p:txBody>
          <a:bodyPr/>
          <a:lstStyle/>
          <a:p>
            <a:r>
              <a:rPr lang="en-US" dirty="0" smtClean="0"/>
              <a:t>Job Readiness </a:t>
            </a:r>
            <a:r>
              <a:rPr lang="en-US" smtClean="0"/>
              <a:t>Workshop 9</a:t>
            </a:r>
            <a:endParaRPr lang="en-US" dirty="0"/>
          </a:p>
        </p:txBody>
      </p:sp>
    </p:spTree>
    <p:extLst>
      <p:ext uri="{BB962C8B-B14F-4D97-AF65-F5344CB8AC3E}">
        <p14:creationId xmlns:p14="http://schemas.microsoft.com/office/powerpoint/2010/main" val="2802929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372351" cy="1082674"/>
          </a:xfrm>
        </p:spPr>
        <p:txBody>
          <a:bodyPr/>
          <a:lstStyle/>
          <a:p>
            <a:pPr algn="ctr"/>
            <a:r>
              <a:rPr lang="en-US" dirty="0" smtClean="0">
                <a:solidFill>
                  <a:srgbClr val="C00000"/>
                </a:solidFill>
              </a:rPr>
              <a:t>Student Role Play</a:t>
            </a:r>
            <a:endParaRPr lang="en-US" dirty="0">
              <a:solidFill>
                <a:srgbClr val="C00000"/>
              </a:solidFill>
            </a:endParaRPr>
          </a:p>
        </p:txBody>
      </p:sp>
      <p:sp>
        <p:nvSpPr>
          <p:cNvPr id="3" name="Content Placeholder 2"/>
          <p:cNvSpPr>
            <a:spLocks noGrp="1"/>
          </p:cNvSpPr>
          <p:nvPr>
            <p:ph sz="half" idx="1"/>
          </p:nvPr>
        </p:nvSpPr>
        <p:spPr>
          <a:xfrm>
            <a:off x="381000" y="1752600"/>
            <a:ext cx="4130040" cy="3474720"/>
          </a:xfrm>
        </p:spPr>
        <p:txBody>
          <a:bodyPr/>
          <a:lstStyle/>
          <a:p>
            <a:pPr marL="0" indent="0">
              <a:buNone/>
            </a:pPr>
            <a:r>
              <a:rPr lang="en-US" dirty="0" smtClean="0">
                <a:solidFill>
                  <a:srgbClr val="C00000"/>
                </a:solidFill>
              </a:rPr>
              <a:t>Tips to practice:</a:t>
            </a:r>
          </a:p>
          <a:p>
            <a:pPr lvl="1"/>
            <a:r>
              <a:rPr lang="en-US" sz="1800" dirty="0" smtClean="0">
                <a:solidFill>
                  <a:srgbClr val="0070C0"/>
                </a:solidFill>
              </a:rPr>
              <a:t>Greet the interviewer with an enthusiastic handshake/smile</a:t>
            </a:r>
          </a:p>
          <a:p>
            <a:pPr lvl="1"/>
            <a:r>
              <a:rPr lang="en-US" sz="1800" dirty="0" smtClean="0">
                <a:solidFill>
                  <a:srgbClr val="0070C0"/>
                </a:solidFill>
              </a:rPr>
              <a:t>Concentrate on your posture, eye contact, and body language</a:t>
            </a:r>
          </a:p>
          <a:p>
            <a:pPr lvl="1"/>
            <a:r>
              <a:rPr lang="en-US" sz="1800" dirty="0" smtClean="0">
                <a:solidFill>
                  <a:srgbClr val="0070C0"/>
                </a:solidFill>
              </a:rPr>
              <a:t>Listen to the questions asked</a:t>
            </a:r>
          </a:p>
          <a:p>
            <a:pPr lvl="1"/>
            <a:r>
              <a:rPr lang="en-US" sz="1800" dirty="0" smtClean="0">
                <a:solidFill>
                  <a:srgbClr val="0070C0"/>
                </a:solidFill>
              </a:rPr>
              <a:t>Keep your answers concise and to the point</a:t>
            </a:r>
            <a:endParaRPr lang="en-US" sz="1800" dirty="0">
              <a:solidFill>
                <a:srgbClr val="0070C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905000"/>
            <a:ext cx="3352800" cy="3231196"/>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7015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After the Interview</a:t>
            </a:r>
            <a:endParaRPr lang="en-US" dirty="0">
              <a:solidFill>
                <a:srgbClr val="00B050"/>
              </a:solidFill>
            </a:endParaRPr>
          </a:p>
        </p:txBody>
      </p:sp>
      <p:sp>
        <p:nvSpPr>
          <p:cNvPr id="3" name="Content Placeholder 2"/>
          <p:cNvSpPr>
            <a:spLocks noGrp="1"/>
          </p:cNvSpPr>
          <p:nvPr>
            <p:ph sz="half" idx="1"/>
          </p:nvPr>
        </p:nvSpPr>
        <p:spPr>
          <a:xfrm>
            <a:off x="304800" y="1825625"/>
            <a:ext cx="5181600" cy="3474720"/>
          </a:xfrm>
        </p:spPr>
        <p:txBody>
          <a:bodyPr>
            <a:normAutofit fontScale="85000" lnSpcReduction="10000"/>
          </a:bodyPr>
          <a:lstStyle/>
          <a:p>
            <a:r>
              <a:rPr lang="en-US" sz="2600" dirty="0" smtClean="0">
                <a:solidFill>
                  <a:srgbClr val="00B050"/>
                </a:solidFill>
              </a:rPr>
              <a:t>Thank the interviewer for their time</a:t>
            </a:r>
          </a:p>
          <a:p>
            <a:pPr lvl="2"/>
            <a:r>
              <a:rPr lang="en-US" dirty="0" smtClean="0">
                <a:solidFill>
                  <a:srgbClr val="002060"/>
                </a:solidFill>
              </a:rPr>
              <a:t>Whether you get the job or not, being polite and networking is important</a:t>
            </a:r>
          </a:p>
          <a:p>
            <a:pPr lvl="2"/>
            <a:r>
              <a:rPr lang="en-US" dirty="0" smtClean="0">
                <a:solidFill>
                  <a:srgbClr val="002060"/>
                </a:solidFill>
              </a:rPr>
              <a:t>Your appreciation will be noticed</a:t>
            </a:r>
          </a:p>
          <a:p>
            <a:r>
              <a:rPr lang="en-US" sz="2600" dirty="0" smtClean="0">
                <a:solidFill>
                  <a:srgbClr val="0070C0"/>
                </a:solidFill>
              </a:rPr>
              <a:t>Gather contact information</a:t>
            </a:r>
          </a:p>
          <a:p>
            <a:pPr lvl="2"/>
            <a:r>
              <a:rPr lang="en-US" dirty="0" smtClean="0">
                <a:solidFill>
                  <a:srgbClr val="002060"/>
                </a:solidFill>
              </a:rPr>
              <a:t>You want to remember the company</a:t>
            </a:r>
          </a:p>
          <a:p>
            <a:pPr lvl="2"/>
            <a:r>
              <a:rPr lang="en-US" dirty="0" smtClean="0">
                <a:solidFill>
                  <a:srgbClr val="002060"/>
                </a:solidFill>
              </a:rPr>
              <a:t>You want to know how to contact the interviewer</a:t>
            </a:r>
          </a:p>
          <a:p>
            <a:r>
              <a:rPr lang="en-US" sz="2600" dirty="0" smtClean="0">
                <a:solidFill>
                  <a:srgbClr val="C00000"/>
                </a:solidFill>
              </a:rPr>
              <a:t>Thank You</a:t>
            </a:r>
          </a:p>
          <a:p>
            <a:pPr lvl="2"/>
            <a:r>
              <a:rPr lang="en-US" dirty="0" smtClean="0">
                <a:solidFill>
                  <a:srgbClr val="002060"/>
                </a:solidFill>
              </a:rPr>
              <a:t>It is important to send a </a:t>
            </a:r>
            <a:r>
              <a:rPr lang="en-US" i="1" dirty="0" smtClean="0">
                <a:solidFill>
                  <a:srgbClr val="002060"/>
                </a:solidFill>
              </a:rPr>
              <a:t>Thank You </a:t>
            </a:r>
            <a:r>
              <a:rPr lang="en-US" dirty="0" smtClean="0">
                <a:solidFill>
                  <a:srgbClr val="002060"/>
                </a:solidFill>
              </a:rPr>
              <a:t>letter, card or email</a:t>
            </a:r>
          </a:p>
          <a:p>
            <a:pPr lvl="1"/>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315" t="4657" r="6468" b="11217"/>
          <a:stretch/>
        </p:blipFill>
        <p:spPr>
          <a:xfrm>
            <a:off x="5410200" y="2286000"/>
            <a:ext cx="3275556" cy="2486016"/>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95714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362075"/>
          </a:xfrm>
        </p:spPr>
        <p:txBody>
          <a:bodyPr/>
          <a:lstStyle/>
          <a:p>
            <a:pPr algn="ctr"/>
            <a:r>
              <a:rPr lang="en-US" cap="none" dirty="0" smtClean="0">
                <a:solidFill>
                  <a:srgbClr val="002060"/>
                </a:solidFill>
              </a:rPr>
              <a:t>Sending a</a:t>
            </a:r>
            <a:r>
              <a:rPr lang="en-US" cap="none" dirty="0" smtClean="0"/>
              <a:t> </a:t>
            </a:r>
            <a:r>
              <a:rPr lang="en-US" i="1" cap="none" dirty="0" smtClean="0">
                <a:solidFill>
                  <a:srgbClr val="C00000"/>
                </a:solidFill>
              </a:rPr>
              <a:t>Thank You </a:t>
            </a:r>
            <a:r>
              <a:rPr lang="en-US" cap="none" dirty="0" smtClean="0">
                <a:solidFill>
                  <a:srgbClr val="002060"/>
                </a:solidFill>
              </a:rPr>
              <a:t>Note</a:t>
            </a:r>
            <a:endParaRPr lang="en-US" cap="none" dirty="0">
              <a:solidFill>
                <a:srgbClr val="002060"/>
              </a:solidFill>
            </a:endParaRPr>
          </a:p>
        </p:txBody>
      </p:sp>
      <p:sp>
        <p:nvSpPr>
          <p:cNvPr id="3" name="Text Placeholder 2"/>
          <p:cNvSpPr>
            <a:spLocks noGrp="1"/>
          </p:cNvSpPr>
          <p:nvPr>
            <p:ph type="body" idx="1"/>
          </p:nvPr>
        </p:nvSpPr>
        <p:spPr>
          <a:xfrm>
            <a:off x="5029200" y="2667000"/>
            <a:ext cx="4002087" cy="1500187"/>
          </a:xfrm>
        </p:spPr>
        <p:txBody>
          <a:bodyPr>
            <a:normAutofit/>
          </a:bodyPr>
          <a:lstStyle/>
          <a:p>
            <a:pPr marL="342900" indent="-342900">
              <a:buFont typeface="Arial" panose="020B0604020202020204" pitchFamily="34" charset="0"/>
              <a:buChar char="•"/>
            </a:pPr>
            <a:r>
              <a:rPr lang="en-US" sz="2000" dirty="0" smtClean="0">
                <a:solidFill>
                  <a:srgbClr val="002060"/>
                </a:solidFill>
              </a:rPr>
              <a:t>Thank you note card</a:t>
            </a:r>
          </a:p>
          <a:p>
            <a:pPr marL="342900" indent="-342900">
              <a:buFont typeface="Arial" panose="020B0604020202020204" pitchFamily="34" charset="0"/>
              <a:buChar char="•"/>
            </a:pPr>
            <a:r>
              <a:rPr lang="en-US" sz="2000" dirty="0" smtClean="0">
                <a:solidFill>
                  <a:srgbClr val="002060"/>
                </a:solidFill>
              </a:rPr>
              <a:t>Thank you phone call</a:t>
            </a:r>
          </a:p>
          <a:p>
            <a:pPr marL="342900" indent="-342900">
              <a:buFont typeface="Arial" panose="020B0604020202020204" pitchFamily="34" charset="0"/>
              <a:buChar char="•"/>
            </a:pPr>
            <a:r>
              <a:rPr lang="en-US" sz="2000" dirty="0" smtClean="0">
                <a:solidFill>
                  <a:srgbClr val="002060"/>
                </a:solidFill>
              </a:rPr>
              <a:t>Thank you email</a:t>
            </a:r>
            <a:r>
              <a:rPr lang="en-US" sz="2000" dirty="0">
                <a:solidFill>
                  <a:srgbClr val="002060"/>
                </a:solidFill>
              </a:rPr>
              <a:t> </a:t>
            </a:r>
            <a:r>
              <a:rPr lang="en-US" sz="2000" dirty="0" smtClean="0">
                <a:solidFill>
                  <a:srgbClr val="002060"/>
                </a:solidFill>
              </a:rPr>
              <a:t>(preferred)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39" t="3571" r="2950" b="4661"/>
          <a:stretch/>
        </p:blipFill>
        <p:spPr>
          <a:xfrm>
            <a:off x="685800" y="2286000"/>
            <a:ext cx="3888777" cy="2735770"/>
          </a:xfrm>
          <a:prstGeom prst="rect">
            <a:avLst/>
          </a:prstGeom>
          <a:ln w="57150">
            <a:solidFill>
              <a:srgbClr val="FFFF00"/>
            </a:solidFill>
          </a:ln>
        </p:spPr>
      </p:pic>
    </p:spTree>
    <p:extLst>
      <p:ext uri="{BB962C8B-B14F-4D97-AF65-F5344CB8AC3E}">
        <p14:creationId xmlns:p14="http://schemas.microsoft.com/office/powerpoint/2010/main" val="3683117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49" y="365127"/>
            <a:ext cx="7372351" cy="1082674"/>
          </a:xfrm>
        </p:spPr>
        <p:txBody>
          <a:bodyPr/>
          <a:lstStyle/>
          <a:p>
            <a:pPr algn="ctr"/>
            <a:r>
              <a:rPr lang="en-US" sz="3600" i="1" dirty="0" smtClean="0">
                <a:solidFill>
                  <a:srgbClr val="0070C0"/>
                </a:solidFill>
              </a:rPr>
              <a:t>Thank You </a:t>
            </a:r>
            <a:r>
              <a:rPr lang="en-US" sz="3600" dirty="0" smtClean="0">
                <a:solidFill>
                  <a:srgbClr val="0070C0"/>
                </a:solidFill>
              </a:rPr>
              <a:t>Note: What do I write?</a:t>
            </a:r>
            <a:endParaRPr lang="en-US" sz="3600" dirty="0">
              <a:solidFill>
                <a:srgbClr val="0070C0"/>
              </a:solidFill>
            </a:endParaRPr>
          </a:p>
        </p:txBody>
      </p:sp>
      <p:sp>
        <p:nvSpPr>
          <p:cNvPr id="3" name="Content Placeholder 2"/>
          <p:cNvSpPr>
            <a:spLocks noGrp="1"/>
          </p:cNvSpPr>
          <p:nvPr>
            <p:ph idx="1"/>
          </p:nvPr>
        </p:nvSpPr>
        <p:spPr>
          <a:xfrm>
            <a:off x="457200" y="1676400"/>
            <a:ext cx="8305800" cy="3581400"/>
          </a:xfrm>
        </p:spPr>
        <p:txBody>
          <a:bodyPr/>
          <a:lstStyle/>
          <a:p>
            <a:r>
              <a:rPr lang="en-US" sz="2600" dirty="0" smtClean="0"/>
              <a:t>Complete contact information</a:t>
            </a:r>
          </a:p>
          <a:p>
            <a:r>
              <a:rPr lang="en-US" sz="2600" dirty="0" smtClean="0">
                <a:solidFill>
                  <a:srgbClr val="C00000"/>
                </a:solidFill>
              </a:rPr>
              <a:t>Both you and the interviewers full names</a:t>
            </a:r>
          </a:p>
          <a:p>
            <a:r>
              <a:rPr lang="en-US" sz="2600" dirty="0" smtClean="0">
                <a:solidFill>
                  <a:srgbClr val="00B050"/>
                </a:solidFill>
              </a:rPr>
              <a:t>Thank the interviewer for their time spent with you</a:t>
            </a:r>
          </a:p>
          <a:p>
            <a:r>
              <a:rPr lang="en-US" sz="2600" dirty="0" smtClean="0">
                <a:solidFill>
                  <a:srgbClr val="FFC000"/>
                </a:solidFill>
              </a:rPr>
              <a:t>Include your interest in the position and that you look forward to hearing from them</a:t>
            </a:r>
          </a:p>
          <a:p>
            <a:r>
              <a:rPr lang="en-US" sz="2600" dirty="0" smtClean="0">
                <a:solidFill>
                  <a:srgbClr val="0070C0"/>
                </a:solidFill>
              </a:rPr>
              <a:t>Include how you can be an asset to the company</a:t>
            </a:r>
          </a:p>
          <a:p>
            <a:r>
              <a:rPr lang="en-US" sz="2600" dirty="0" smtClean="0">
                <a:solidFill>
                  <a:srgbClr val="7030A0"/>
                </a:solidFill>
              </a:rPr>
              <a:t>Include an appropriate closure</a:t>
            </a:r>
          </a:p>
        </p:txBody>
      </p:sp>
    </p:spTree>
    <p:extLst>
      <p:ext uri="{BB962C8B-B14F-4D97-AF65-F5344CB8AC3E}">
        <p14:creationId xmlns:p14="http://schemas.microsoft.com/office/powerpoint/2010/main" val="3933440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How can my VR Counselor help me understand and practice </a:t>
            </a:r>
            <a:r>
              <a:rPr lang="en-US" sz="3600" b="1" dirty="0" smtClean="0">
                <a:solidFill>
                  <a:srgbClr val="C00000"/>
                </a:solidFill>
              </a:rPr>
              <a:t>Interviewing</a:t>
            </a:r>
            <a:r>
              <a:rPr lang="en-US" sz="3600" dirty="0" smtClean="0">
                <a:solidFill>
                  <a:srgbClr val="C00000"/>
                </a:solidFill>
              </a:rPr>
              <a:t>?</a:t>
            </a:r>
            <a:endParaRPr lang="en-US" sz="3600" dirty="0">
              <a:solidFill>
                <a:srgbClr val="C00000"/>
              </a:solidFill>
            </a:endParaRPr>
          </a:p>
        </p:txBody>
      </p:sp>
      <p:sp>
        <p:nvSpPr>
          <p:cNvPr id="3" name="Content Placeholder 2"/>
          <p:cNvSpPr>
            <a:spLocks noGrp="1"/>
          </p:cNvSpPr>
          <p:nvPr>
            <p:ph idx="1"/>
          </p:nvPr>
        </p:nvSpPr>
        <p:spPr>
          <a:xfrm>
            <a:off x="533400" y="1905000"/>
            <a:ext cx="8229600" cy="3505200"/>
          </a:xfrm>
        </p:spPr>
        <p:txBody>
          <a:bodyPr/>
          <a:lstStyle/>
          <a:p>
            <a:r>
              <a:rPr lang="en-US" sz="2400" dirty="0" smtClean="0">
                <a:solidFill>
                  <a:srgbClr val="002060"/>
                </a:solidFill>
              </a:rPr>
              <a:t>Practice mock interviews at the VR Counselors office</a:t>
            </a:r>
          </a:p>
          <a:p>
            <a:r>
              <a:rPr lang="en-US" sz="2400" dirty="0" smtClean="0">
                <a:solidFill>
                  <a:srgbClr val="002060"/>
                </a:solidFill>
              </a:rPr>
              <a:t>Set up mock interviews with local employers or other employment specialists</a:t>
            </a:r>
          </a:p>
          <a:p>
            <a:r>
              <a:rPr lang="en-US" sz="2400" dirty="0" smtClean="0">
                <a:solidFill>
                  <a:srgbClr val="002060"/>
                </a:solidFill>
              </a:rPr>
              <a:t>Teach you interview techniques</a:t>
            </a:r>
          </a:p>
          <a:p>
            <a:r>
              <a:rPr lang="en-US" sz="2400" dirty="0" smtClean="0">
                <a:solidFill>
                  <a:srgbClr val="002060"/>
                </a:solidFill>
              </a:rPr>
              <a:t>Help you tailor your interviews for the different jobs you are applying for</a:t>
            </a:r>
          </a:p>
          <a:p>
            <a:r>
              <a:rPr lang="en-US" sz="2400" dirty="0" smtClean="0">
                <a:solidFill>
                  <a:srgbClr val="002060"/>
                </a:solidFill>
              </a:rPr>
              <a:t>Help write, edit and/or send your </a:t>
            </a:r>
            <a:r>
              <a:rPr lang="en-US" sz="2400" i="1" dirty="0" smtClean="0">
                <a:solidFill>
                  <a:srgbClr val="002060"/>
                </a:solidFill>
              </a:rPr>
              <a:t>Thank You </a:t>
            </a:r>
            <a:r>
              <a:rPr lang="en-US" sz="2400" dirty="0" smtClean="0">
                <a:solidFill>
                  <a:srgbClr val="002060"/>
                </a:solidFill>
              </a:rPr>
              <a:t>note</a:t>
            </a:r>
            <a:endParaRPr lang="en-US" sz="2400" dirty="0">
              <a:solidFill>
                <a:srgbClr val="002060"/>
              </a:solidFill>
            </a:endParaRPr>
          </a:p>
        </p:txBody>
      </p:sp>
    </p:spTree>
    <p:extLst>
      <p:ext uri="{BB962C8B-B14F-4D97-AF65-F5344CB8AC3E}">
        <p14:creationId xmlns:p14="http://schemas.microsoft.com/office/powerpoint/2010/main" val="925432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705600" cy="1828800"/>
          </a:xfrm>
        </p:spPr>
        <p:txBody>
          <a:bodyPr/>
          <a:lstStyle/>
          <a:p>
            <a:pPr algn="ctr"/>
            <a:r>
              <a:rPr lang="en-US" cap="none" dirty="0" smtClean="0"/>
              <a:t>Workshop 9:</a:t>
            </a:r>
            <a:br>
              <a:rPr lang="en-US" cap="none" dirty="0" smtClean="0"/>
            </a:br>
            <a:r>
              <a:rPr lang="en-US" cap="none" dirty="0" smtClean="0"/>
              <a:t>Reflection Questions</a:t>
            </a:r>
            <a:endParaRPr lang="en-US" cap="none" dirty="0"/>
          </a:p>
        </p:txBody>
      </p:sp>
      <p:sp>
        <p:nvSpPr>
          <p:cNvPr id="3" name="Text Placeholder 2"/>
          <p:cNvSpPr>
            <a:spLocks noGrp="1"/>
          </p:cNvSpPr>
          <p:nvPr>
            <p:ph type="body" idx="1"/>
          </p:nvPr>
        </p:nvSpPr>
        <p:spPr>
          <a:xfrm>
            <a:off x="1143000" y="2209800"/>
            <a:ext cx="7239000" cy="1752600"/>
          </a:xfrm>
        </p:spPr>
        <p:txBody>
          <a:bodyPr>
            <a:normAutofit/>
          </a:bodyPr>
          <a:lstStyle/>
          <a:p>
            <a:pPr marL="342900" indent="-342900">
              <a:buFont typeface="Arial" panose="020B0604020202020204" pitchFamily="34" charset="0"/>
              <a:buChar char="•"/>
            </a:pPr>
            <a:r>
              <a:rPr lang="en-US" sz="2000" dirty="0" smtClean="0">
                <a:solidFill>
                  <a:srgbClr val="C00000"/>
                </a:solidFill>
              </a:rPr>
              <a:t>How can a VR Counselor assist you in planning, searching, and interviewing for a job?</a:t>
            </a:r>
          </a:p>
          <a:p>
            <a:pPr marL="342900" indent="-342900">
              <a:buFont typeface="Arial" panose="020B0604020202020204" pitchFamily="34" charset="0"/>
              <a:buChar char="•"/>
            </a:pPr>
            <a:r>
              <a:rPr lang="en-US" sz="2000" dirty="0">
                <a:solidFill>
                  <a:srgbClr val="C00000"/>
                </a:solidFill>
              </a:rPr>
              <a:t>What help do you need to better understand how to interview for a job?</a:t>
            </a:r>
          </a:p>
          <a:p>
            <a:pPr marL="342900" indent="-342900">
              <a:buFont typeface="Arial" panose="020B0604020202020204" pitchFamily="34" charset="0"/>
              <a:buChar char="•"/>
            </a:pPr>
            <a:endParaRPr lang="en-US" sz="2000" dirty="0">
              <a:solidFill>
                <a:srgbClr val="C00000"/>
              </a:solidFill>
            </a:endParaRPr>
          </a:p>
        </p:txBody>
      </p:sp>
      <p:sp>
        <p:nvSpPr>
          <p:cNvPr id="4" name="Text Placeholder 2"/>
          <p:cNvSpPr txBox="1">
            <a:spLocks/>
          </p:cNvSpPr>
          <p:nvPr/>
        </p:nvSpPr>
        <p:spPr>
          <a:xfrm>
            <a:off x="4267200" y="5334000"/>
            <a:ext cx="4836042"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solidFill>
                  <a:srgbClr val="00B050"/>
                </a:solidFill>
              </a:rPr>
              <a:t>What to expect for Workshop 10…</a:t>
            </a:r>
            <a:endParaRPr lang="en-US" dirty="0">
              <a:solidFill>
                <a:srgbClr val="00B05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4038600"/>
            <a:ext cx="1523667" cy="1610734"/>
          </a:xfrm>
          <a:prstGeom prst="rect">
            <a:avLst/>
          </a:prstGeom>
        </p:spPr>
      </p:pic>
    </p:spTree>
    <p:extLst>
      <p:ext uri="{BB962C8B-B14F-4D97-AF65-F5344CB8AC3E}">
        <p14:creationId xmlns:p14="http://schemas.microsoft.com/office/powerpoint/2010/main" val="372182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What is an </a:t>
            </a:r>
            <a:r>
              <a:rPr lang="en-US" i="1" dirty="0" smtClean="0">
                <a:solidFill>
                  <a:srgbClr val="C00000"/>
                </a:solidFill>
              </a:rPr>
              <a:t>Interview?</a:t>
            </a:r>
            <a:endParaRPr lang="en-US" i="1" dirty="0">
              <a:solidFill>
                <a:srgbClr val="C00000"/>
              </a:solidFill>
            </a:endParaRPr>
          </a:p>
        </p:txBody>
      </p:sp>
      <p:pic>
        <p:nvPicPr>
          <p:cNvPr id="5" name="Picture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711" t="10875" r="4458" b="692"/>
          <a:stretch/>
        </p:blipFill>
        <p:spPr>
          <a:xfrm>
            <a:off x="457200" y="1905000"/>
            <a:ext cx="4038600" cy="3205238"/>
          </a:xfrm>
        </p:spPr>
      </p:pic>
      <p:sp>
        <p:nvSpPr>
          <p:cNvPr id="3" name="Text Placeholder 2"/>
          <p:cNvSpPr>
            <a:spLocks noGrp="1"/>
          </p:cNvSpPr>
          <p:nvPr>
            <p:ph sz="half" idx="2"/>
          </p:nvPr>
        </p:nvSpPr>
        <p:spPr>
          <a:xfrm>
            <a:off x="4648200" y="1600200"/>
            <a:ext cx="4343400" cy="4525963"/>
          </a:xfrm>
        </p:spPr>
        <p:txBody>
          <a:bodyPr>
            <a:normAutofit/>
          </a:bodyPr>
          <a:lstStyle/>
          <a:p>
            <a:r>
              <a:rPr lang="en-US" sz="2000" dirty="0" smtClean="0">
                <a:solidFill>
                  <a:srgbClr val="00B0F0"/>
                </a:solidFill>
              </a:rPr>
              <a:t>Interviews are your introduction meeting with an employer, after you completed an application and resume for a job.</a:t>
            </a:r>
          </a:p>
          <a:p>
            <a:pPr marL="0" indent="0">
              <a:buNone/>
            </a:pPr>
            <a:endParaRPr lang="en-US" sz="2000" dirty="0" smtClean="0">
              <a:solidFill>
                <a:srgbClr val="00B0F0"/>
              </a:solidFill>
            </a:endParaRPr>
          </a:p>
          <a:p>
            <a:r>
              <a:rPr lang="en-US" sz="2000" dirty="0" smtClean="0">
                <a:solidFill>
                  <a:srgbClr val="00B0F0"/>
                </a:solidFill>
              </a:rPr>
              <a:t>They will ask you questions about you and your experience.</a:t>
            </a:r>
          </a:p>
          <a:p>
            <a:pPr marL="0" indent="0">
              <a:buNone/>
            </a:pPr>
            <a:endParaRPr lang="en-US" sz="2000" dirty="0" smtClean="0">
              <a:solidFill>
                <a:srgbClr val="00B0F0"/>
              </a:solidFill>
            </a:endParaRPr>
          </a:p>
          <a:p>
            <a:r>
              <a:rPr lang="en-US" sz="2000" dirty="0" smtClean="0">
                <a:solidFill>
                  <a:srgbClr val="00B0F0"/>
                </a:solidFill>
              </a:rPr>
              <a:t>It is important to understand the process so you can be successful!</a:t>
            </a:r>
            <a:endParaRPr lang="en-US" sz="2000" dirty="0">
              <a:solidFill>
                <a:srgbClr val="00B0F0"/>
              </a:solidFill>
            </a:endParaRPr>
          </a:p>
        </p:txBody>
      </p:sp>
    </p:spTree>
    <p:extLst>
      <p:ext uri="{BB962C8B-B14F-4D97-AF65-F5344CB8AC3E}">
        <p14:creationId xmlns:p14="http://schemas.microsoft.com/office/powerpoint/2010/main" val="3855629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pPr algn="ctr"/>
            <a:r>
              <a:rPr lang="en-US" sz="3600" dirty="0" smtClean="0"/>
              <a:t>Example: Bad Interview</a:t>
            </a:r>
            <a:endParaRPr lang="en-US" sz="3600" dirty="0"/>
          </a:p>
        </p:txBody>
      </p:sp>
    </p:spTree>
    <p:extLst>
      <p:ext uri="{BB962C8B-B14F-4D97-AF65-F5344CB8AC3E}">
        <p14:creationId xmlns:p14="http://schemas.microsoft.com/office/powerpoint/2010/main" val="428775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Preparing for the Interview</a:t>
            </a:r>
            <a:endParaRPr lang="en-US" dirty="0">
              <a:solidFill>
                <a:srgbClr val="C00000"/>
              </a:solidFill>
            </a:endParaRPr>
          </a:p>
        </p:txBody>
      </p:sp>
      <p:sp>
        <p:nvSpPr>
          <p:cNvPr id="3" name="Content Placeholder 2"/>
          <p:cNvSpPr>
            <a:spLocks noGrp="1"/>
          </p:cNvSpPr>
          <p:nvPr>
            <p:ph sz="half" idx="1"/>
          </p:nvPr>
        </p:nvSpPr>
        <p:spPr>
          <a:xfrm>
            <a:off x="228600" y="1825625"/>
            <a:ext cx="5105400" cy="3474720"/>
          </a:xfrm>
        </p:spPr>
        <p:txBody>
          <a:bodyPr>
            <a:normAutofit fontScale="92500"/>
          </a:bodyPr>
          <a:lstStyle/>
          <a:p>
            <a:r>
              <a:rPr lang="en-US" dirty="0" smtClean="0">
                <a:solidFill>
                  <a:srgbClr val="00B050"/>
                </a:solidFill>
              </a:rPr>
              <a:t>Know the company</a:t>
            </a:r>
          </a:p>
          <a:p>
            <a:pPr lvl="2"/>
            <a:r>
              <a:rPr lang="en-US" dirty="0" smtClean="0">
                <a:solidFill>
                  <a:srgbClr val="002060"/>
                </a:solidFill>
              </a:rPr>
              <a:t>Look them up on their website</a:t>
            </a:r>
          </a:p>
          <a:p>
            <a:pPr lvl="2"/>
            <a:r>
              <a:rPr lang="en-US" dirty="0" smtClean="0">
                <a:solidFill>
                  <a:srgbClr val="002060"/>
                </a:solidFill>
              </a:rPr>
              <a:t>Go to their location, shop, etc</a:t>
            </a:r>
            <a:r>
              <a:rPr lang="en-US" dirty="0" smtClean="0"/>
              <a:t>.</a:t>
            </a:r>
          </a:p>
          <a:p>
            <a:r>
              <a:rPr lang="en-US" dirty="0" smtClean="0">
                <a:solidFill>
                  <a:srgbClr val="0070C0"/>
                </a:solidFill>
              </a:rPr>
              <a:t>Understand the job description</a:t>
            </a:r>
          </a:p>
          <a:p>
            <a:pPr lvl="2"/>
            <a:r>
              <a:rPr lang="en-US" dirty="0" smtClean="0">
                <a:solidFill>
                  <a:srgbClr val="002060"/>
                </a:solidFill>
              </a:rPr>
              <a:t>Research the job</a:t>
            </a:r>
          </a:p>
          <a:p>
            <a:pPr lvl="2"/>
            <a:r>
              <a:rPr lang="en-US" dirty="0" smtClean="0">
                <a:solidFill>
                  <a:srgbClr val="002060"/>
                </a:solidFill>
              </a:rPr>
              <a:t>Ask people who do that job</a:t>
            </a:r>
          </a:p>
          <a:p>
            <a:r>
              <a:rPr lang="en-US" dirty="0" smtClean="0">
                <a:solidFill>
                  <a:srgbClr val="C00000"/>
                </a:solidFill>
              </a:rPr>
              <a:t>Practice Interviewing</a:t>
            </a:r>
          </a:p>
          <a:p>
            <a:pPr lvl="2"/>
            <a:r>
              <a:rPr lang="en-US" dirty="0" smtClean="0">
                <a:solidFill>
                  <a:srgbClr val="002060"/>
                </a:solidFill>
              </a:rPr>
              <a:t>Mock interviews with Teacher, VR Counselor, School Counselor</a:t>
            </a:r>
          </a:p>
          <a:p>
            <a:pPr lvl="1"/>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905000"/>
            <a:ext cx="2895600" cy="3142492"/>
          </a:xfrm>
          <a:prstGeom prst="rect">
            <a:avLst/>
          </a:prstGeom>
          <a:ln>
            <a:noFill/>
          </a:ln>
          <a:effectLst>
            <a:softEdge rad="112500"/>
          </a:effectLst>
        </p:spPr>
      </p:pic>
    </p:spTree>
    <p:extLst>
      <p:ext uri="{BB962C8B-B14F-4D97-AF65-F5344CB8AC3E}">
        <p14:creationId xmlns:p14="http://schemas.microsoft.com/office/powerpoint/2010/main" val="298587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At the end of the interview:</a:t>
            </a:r>
            <a:br>
              <a:rPr lang="en-US" sz="3600" dirty="0" smtClean="0">
                <a:solidFill>
                  <a:srgbClr val="C00000"/>
                </a:solidFill>
              </a:rPr>
            </a:br>
            <a:r>
              <a:rPr lang="en-US" sz="3600" dirty="0" smtClean="0">
                <a:solidFill>
                  <a:srgbClr val="C00000"/>
                </a:solidFill>
              </a:rPr>
              <a:t>Ask </a:t>
            </a:r>
            <a:r>
              <a:rPr lang="en-US" sz="3600" u="wavyHeavy" dirty="0" smtClean="0">
                <a:solidFill>
                  <a:srgbClr val="C00000"/>
                </a:solidFill>
                <a:uFill>
                  <a:solidFill>
                    <a:srgbClr val="00B0F0"/>
                  </a:solidFill>
                </a:uFill>
              </a:rPr>
              <a:t>at least 2 </a:t>
            </a:r>
            <a:r>
              <a:rPr lang="en-US" sz="3600" dirty="0" smtClean="0">
                <a:solidFill>
                  <a:srgbClr val="C00000"/>
                </a:solidFill>
              </a:rPr>
              <a:t>relevant questions</a:t>
            </a:r>
            <a:endParaRPr lang="en-US" sz="3600" dirty="0">
              <a:solidFill>
                <a:srgbClr val="C00000"/>
              </a:solidFill>
            </a:endParaRPr>
          </a:p>
        </p:txBody>
      </p:sp>
      <p:pic>
        <p:nvPicPr>
          <p:cNvPr id="5" name="Picture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375" b="21608"/>
          <a:stretch/>
        </p:blipFill>
        <p:spPr>
          <a:xfrm>
            <a:off x="592344" y="1786003"/>
            <a:ext cx="3754188" cy="354799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 Placeholder 2"/>
          <p:cNvSpPr>
            <a:spLocks noGrp="1"/>
          </p:cNvSpPr>
          <p:nvPr>
            <p:ph sz="half" idx="2"/>
          </p:nvPr>
        </p:nvSpPr>
        <p:spPr>
          <a:xfrm>
            <a:off x="4953000" y="1798637"/>
            <a:ext cx="4038600" cy="4525963"/>
          </a:xfrm>
        </p:spPr>
        <p:txBody>
          <a:bodyPr>
            <a:normAutofit fontScale="77500" lnSpcReduction="20000"/>
          </a:bodyPr>
          <a:lstStyle/>
          <a:p>
            <a:pPr marL="0" indent="0">
              <a:buNone/>
            </a:pPr>
            <a:r>
              <a:rPr lang="en-US" dirty="0" smtClean="0"/>
              <a:t>EXAMPLES:</a:t>
            </a:r>
          </a:p>
          <a:p>
            <a:pPr marL="285750" indent="-285750">
              <a:buFont typeface="Arial" panose="020B0604020202020204" pitchFamily="34" charset="0"/>
              <a:buChar char="•"/>
            </a:pPr>
            <a:r>
              <a:rPr lang="en-US" dirty="0" smtClean="0">
                <a:solidFill>
                  <a:srgbClr val="00B050"/>
                </a:solidFill>
              </a:rPr>
              <a:t>Would you please describe the duties of the position?</a:t>
            </a:r>
          </a:p>
          <a:p>
            <a:pPr marL="285750" indent="-285750">
              <a:buFont typeface="Arial" panose="020B0604020202020204" pitchFamily="34" charset="0"/>
              <a:buChar char="•"/>
            </a:pPr>
            <a:r>
              <a:rPr lang="en-US" dirty="0" smtClean="0">
                <a:solidFill>
                  <a:srgbClr val="C00000"/>
                </a:solidFill>
              </a:rPr>
              <a:t>What kind of duties might I expect day to day?</a:t>
            </a:r>
          </a:p>
          <a:p>
            <a:pPr marL="285750" indent="-285750">
              <a:buFont typeface="Arial" panose="020B0604020202020204" pitchFamily="34" charset="0"/>
              <a:buChar char="•"/>
            </a:pPr>
            <a:r>
              <a:rPr lang="en-US" dirty="0" smtClean="0">
                <a:solidFill>
                  <a:srgbClr val="7030A0"/>
                </a:solidFill>
              </a:rPr>
              <a:t>What do you like best about working here?</a:t>
            </a:r>
          </a:p>
          <a:p>
            <a:pPr marL="285750" indent="-285750">
              <a:buFont typeface="Arial" panose="020B0604020202020204" pitchFamily="34" charset="0"/>
              <a:buChar char="•"/>
            </a:pPr>
            <a:r>
              <a:rPr lang="en-US" dirty="0" smtClean="0">
                <a:solidFill>
                  <a:srgbClr val="FFC000"/>
                </a:solidFill>
              </a:rPr>
              <a:t>What qualities and skills are you looking for in the candidate for this position?</a:t>
            </a:r>
          </a:p>
          <a:p>
            <a:pPr marL="285750" indent="-285750">
              <a:buFont typeface="Arial" panose="020B0604020202020204" pitchFamily="34" charset="0"/>
              <a:buChar char="•"/>
            </a:pPr>
            <a:r>
              <a:rPr lang="en-US" dirty="0" smtClean="0"/>
              <a:t>Ask for contact information or business card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0147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0070C0"/>
                </a:solidFill>
              </a:rPr>
              <a:t>During the Interview</a:t>
            </a:r>
            <a:endParaRPr lang="en-US" sz="3600" dirty="0">
              <a:solidFill>
                <a:srgbClr val="0070C0"/>
              </a:solidFill>
            </a:endParaRPr>
          </a:p>
        </p:txBody>
      </p:sp>
      <p:sp>
        <p:nvSpPr>
          <p:cNvPr id="3" name="Content Placeholder 2"/>
          <p:cNvSpPr>
            <a:spLocks noGrp="1"/>
          </p:cNvSpPr>
          <p:nvPr>
            <p:ph sz="half" idx="1"/>
          </p:nvPr>
        </p:nvSpPr>
        <p:spPr>
          <a:xfrm>
            <a:off x="304800" y="1825625"/>
            <a:ext cx="4648200" cy="3474720"/>
          </a:xfrm>
        </p:spPr>
        <p:txBody>
          <a:bodyPr>
            <a:normAutofit fontScale="77500" lnSpcReduction="20000"/>
          </a:bodyPr>
          <a:lstStyle/>
          <a:p>
            <a:r>
              <a:rPr lang="en-US" dirty="0" smtClean="0">
                <a:solidFill>
                  <a:srgbClr val="00B050"/>
                </a:solidFill>
              </a:rPr>
              <a:t>Arrive 10 minutes early</a:t>
            </a:r>
          </a:p>
          <a:p>
            <a:pPr lvl="2"/>
            <a:r>
              <a:rPr lang="en-US" dirty="0" smtClean="0">
                <a:solidFill>
                  <a:srgbClr val="002060"/>
                </a:solidFill>
              </a:rPr>
              <a:t>Plan ahead for transportation</a:t>
            </a:r>
          </a:p>
          <a:p>
            <a:pPr lvl="2"/>
            <a:r>
              <a:rPr lang="en-US" dirty="0" smtClean="0">
                <a:solidFill>
                  <a:srgbClr val="002060"/>
                </a:solidFill>
              </a:rPr>
              <a:t>Take a trip prior to your interview to make sure you know where to go</a:t>
            </a:r>
          </a:p>
          <a:p>
            <a:r>
              <a:rPr lang="en-US" dirty="0" smtClean="0">
                <a:solidFill>
                  <a:srgbClr val="0070C0"/>
                </a:solidFill>
              </a:rPr>
              <a:t>Dress appropriately</a:t>
            </a:r>
          </a:p>
          <a:p>
            <a:pPr lvl="2"/>
            <a:r>
              <a:rPr lang="en-US" dirty="0" smtClean="0">
                <a:solidFill>
                  <a:srgbClr val="002060"/>
                </a:solidFill>
              </a:rPr>
              <a:t>Use your </a:t>
            </a:r>
            <a:r>
              <a:rPr lang="en-US" i="1" dirty="0" smtClean="0">
                <a:solidFill>
                  <a:srgbClr val="002060"/>
                </a:solidFill>
              </a:rPr>
              <a:t>Presentation Checklist</a:t>
            </a:r>
          </a:p>
          <a:p>
            <a:pPr lvl="2"/>
            <a:r>
              <a:rPr lang="en-US" dirty="0" smtClean="0">
                <a:solidFill>
                  <a:srgbClr val="002060"/>
                </a:solidFill>
              </a:rPr>
              <a:t>Make sure you are wearing interview clothes that are clean and ironed</a:t>
            </a:r>
          </a:p>
          <a:p>
            <a:r>
              <a:rPr lang="en-US" dirty="0" smtClean="0">
                <a:solidFill>
                  <a:srgbClr val="C00000"/>
                </a:solidFill>
              </a:rPr>
              <a:t>Be confident</a:t>
            </a:r>
          </a:p>
          <a:p>
            <a:pPr lvl="2"/>
            <a:r>
              <a:rPr lang="en-US" dirty="0" smtClean="0">
                <a:solidFill>
                  <a:srgbClr val="002060"/>
                </a:solidFill>
              </a:rPr>
              <a:t>Make eye contact with the employer</a:t>
            </a:r>
          </a:p>
          <a:p>
            <a:pPr lvl="2"/>
            <a:r>
              <a:rPr lang="en-US" dirty="0" smtClean="0">
                <a:solidFill>
                  <a:srgbClr val="002060"/>
                </a:solidFill>
              </a:rPr>
              <a:t>Let your personality shine</a:t>
            </a:r>
          </a:p>
          <a:p>
            <a:pPr lvl="1"/>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76868" y="2192497"/>
            <a:ext cx="3586132" cy="237950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43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0070C0"/>
                </a:solidFill>
              </a:rPr>
              <a:t>During the interview (cont.)</a:t>
            </a:r>
            <a:endParaRPr lang="en-US" sz="3600" dirty="0">
              <a:solidFill>
                <a:srgbClr val="0070C0"/>
              </a:solidFill>
            </a:endParaRPr>
          </a:p>
        </p:txBody>
      </p:sp>
      <p:sp>
        <p:nvSpPr>
          <p:cNvPr id="3" name="Content Placeholder 2"/>
          <p:cNvSpPr>
            <a:spLocks noGrp="1"/>
          </p:cNvSpPr>
          <p:nvPr>
            <p:ph idx="1"/>
          </p:nvPr>
        </p:nvSpPr>
        <p:spPr>
          <a:xfrm>
            <a:off x="914400" y="1828800"/>
            <a:ext cx="8001000" cy="3733800"/>
          </a:xfrm>
        </p:spPr>
        <p:txBody>
          <a:bodyPr/>
          <a:lstStyle/>
          <a:p>
            <a:r>
              <a:rPr lang="en-US" sz="2800" dirty="0" smtClean="0">
                <a:solidFill>
                  <a:srgbClr val="C00000"/>
                </a:solidFill>
              </a:rPr>
              <a:t>Pay attention</a:t>
            </a:r>
          </a:p>
          <a:p>
            <a:pPr lvl="1"/>
            <a:r>
              <a:rPr lang="en-US" sz="2000" dirty="0" smtClean="0">
                <a:solidFill>
                  <a:srgbClr val="002060"/>
                </a:solidFill>
              </a:rPr>
              <a:t>Listen to the questions carefully, and ask for them to be repeated if needed</a:t>
            </a:r>
          </a:p>
          <a:p>
            <a:pPr lvl="1"/>
            <a:r>
              <a:rPr lang="en-US" sz="2000" dirty="0" smtClean="0">
                <a:solidFill>
                  <a:srgbClr val="002060"/>
                </a:solidFill>
              </a:rPr>
              <a:t>Answer the questions with specific examples</a:t>
            </a:r>
          </a:p>
          <a:p>
            <a:r>
              <a:rPr lang="en-US" sz="2800" dirty="0" smtClean="0">
                <a:solidFill>
                  <a:srgbClr val="FFC000"/>
                </a:solidFill>
              </a:rPr>
              <a:t>Ask specific questions about the position you are interviewing for</a:t>
            </a:r>
          </a:p>
          <a:p>
            <a:pPr lvl="1"/>
            <a:r>
              <a:rPr lang="en-US" sz="2000" dirty="0" smtClean="0">
                <a:solidFill>
                  <a:srgbClr val="002060"/>
                </a:solidFill>
              </a:rPr>
              <a:t>What is the specific schedule for this position?</a:t>
            </a:r>
          </a:p>
          <a:p>
            <a:pPr lvl="1"/>
            <a:r>
              <a:rPr lang="en-US" sz="2000" dirty="0" smtClean="0">
                <a:solidFill>
                  <a:srgbClr val="002060"/>
                </a:solidFill>
              </a:rPr>
              <a:t>Let them know what you have to offer, leading them to ask more questions about you</a:t>
            </a:r>
          </a:p>
          <a:p>
            <a:pPr marL="457200" lvl="1" indent="0">
              <a:buNone/>
            </a:pPr>
            <a:endParaRPr lang="en-US" dirty="0"/>
          </a:p>
        </p:txBody>
      </p:sp>
    </p:spTree>
    <p:extLst>
      <p:ext uri="{BB962C8B-B14F-4D97-AF65-F5344CB8AC3E}">
        <p14:creationId xmlns:p14="http://schemas.microsoft.com/office/powerpoint/2010/main" val="4127568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5127"/>
            <a:ext cx="8458200" cy="1082674"/>
          </a:xfrm>
        </p:spPr>
        <p:txBody>
          <a:bodyPr/>
          <a:lstStyle/>
          <a:p>
            <a:pPr algn="ctr"/>
            <a:r>
              <a:rPr lang="en-US" sz="3600" dirty="0" smtClean="0">
                <a:solidFill>
                  <a:srgbClr val="FFC000"/>
                </a:solidFill>
              </a:rPr>
              <a:t>Common mistakes made in the interview</a:t>
            </a:r>
            <a:endParaRPr lang="en-US" sz="3600" dirty="0">
              <a:solidFill>
                <a:srgbClr val="FFC000"/>
              </a:solidFill>
            </a:endParaRPr>
          </a:p>
        </p:txBody>
      </p:sp>
      <p:sp>
        <p:nvSpPr>
          <p:cNvPr id="3" name="Content Placeholder 2"/>
          <p:cNvSpPr>
            <a:spLocks noGrp="1"/>
          </p:cNvSpPr>
          <p:nvPr>
            <p:ph sz="half" idx="1"/>
          </p:nvPr>
        </p:nvSpPr>
        <p:spPr>
          <a:xfrm>
            <a:off x="381000" y="1905000"/>
            <a:ext cx="4267200" cy="3474720"/>
          </a:xfrm>
        </p:spPr>
        <p:txBody>
          <a:bodyPr>
            <a:normAutofit/>
          </a:bodyPr>
          <a:lstStyle/>
          <a:p>
            <a:r>
              <a:rPr lang="en-US" sz="2000" dirty="0" smtClean="0">
                <a:solidFill>
                  <a:srgbClr val="002060"/>
                </a:solidFill>
              </a:rPr>
              <a:t>Poor personal appearance</a:t>
            </a:r>
          </a:p>
          <a:p>
            <a:pPr marL="0" indent="0">
              <a:buNone/>
            </a:pPr>
            <a:endParaRPr lang="en-US" sz="2000" dirty="0" smtClean="0">
              <a:solidFill>
                <a:srgbClr val="002060"/>
              </a:solidFill>
            </a:endParaRPr>
          </a:p>
          <a:p>
            <a:r>
              <a:rPr lang="en-US" sz="2000" dirty="0" smtClean="0">
                <a:solidFill>
                  <a:srgbClr val="002060"/>
                </a:solidFill>
              </a:rPr>
              <a:t>Lack of maturity</a:t>
            </a:r>
          </a:p>
          <a:p>
            <a:pPr marL="0" indent="0">
              <a:buNone/>
            </a:pPr>
            <a:endParaRPr lang="en-US" sz="2000" dirty="0" smtClean="0">
              <a:solidFill>
                <a:srgbClr val="002060"/>
              </a:solidFill>
            </a:endParaRPr>
          </a:p>
          <a:p>
            <a:r>
              <a:rPr lang="en-US" sz="2000" dirty="0" smtClean="0">
                <a:solidFill>
                  <a:srgbClr val="002060"/>
                </a:solidFill>
              </a:rPr>
              <a:t>Poor eye contact</a:t>
            </a:r>
          </a:p>
          <a:p>
            <a:pPr marL="0" indent="0">
              <a:buNone/>
            </a:pPr>
            <a:endParaRPr lang="en-US" sz="2000" dirty="0" smtClean="0">
              <a:solidFill>
                <a:srgbClr val="002060"/>
              </a:solidFill>
            </a:endParaRPr>
          </a:p>
          <a:p>
            <a:r>
              <a:rPr lang="en-US" sz="2000" dirty="0" smtClean="0">
                <a:solidFill>
                  <a:srgbClr val="002060"/>
                </a:solidFill>
              </a:rPr>
              <a:t>Shows little interest</a:t>
            </a:r>
          </a:p>
          <a:p>
            <a:pPr marL="0" indent="0">
              <a:buNone/>
            </a:pPr>
            <a:endParaRPr lang="en-US" sz="2000" dirty="0" smtClean="0">
              <a:solidFill>
                <a:srgbClr val="002060"/>
              </a:solidFill>
            </a:endParaRPr>
          </a:p>
          <a:p>
            <a:r>
              <a:rPr lang="en-US" sz="2000" dirty="0" smtClean="0">
                <a:solidFill>
                  <a:srgbClr val="002060"/>
                </a:solidFill>
              </a:rPr>
              <a:t>Does not discuss STRENGTHS</a:t>
            </a:r>
          </a:p>
          <a:p>
            <a:pPr marL="0" indent="0">
              <a:buNone/>
            </a:pPr>
            <a:endParaRPr lang="en-US" sz="2000" dirty="0">
              <a:solidFill>
                <a:srgbClr val="002060"/>
              </a:solidFill>
            </a:endParaRPr>
          </a:p>
        </p:txBody>
      </p:sp>
      <p:sp>
        <p:nvSpPr>
          <p:cNvPr id="4" name="Content Placeholder 3"/>
          <p:cNvSpPr>
            <a:spLocks noGrp="1"/>
          </p:cNvSpPr>
          <p:nvPr>
            <p:ph sz="half" idx="2"/>
          </p:nvPr>
        </p:nvSpPr>
        <p:spPr>
          <a:xfrm>
            <a:off x="4709160" y="1905000"/>
            <a:ext cx="3901440" cy="3474720"/>
          </a:xfrm>
        </p:spPr>
        <p:txBody>
          <a:bodyPr/>
          <a:lstStyle/>
          <a:p>
            <a:r>
              <a:rPr lang="en-US" sz="2000" dirty="0">
                <a:solidFill>
                  <a:srgbClr val="002060"/>
                </a:solidFill>
              </a:rPr>
              <a:t>N</a:t>
            </a:r>
            <a:r>
              <a:rPr lang="en-US" sz="2000" dirty="0" smtClean="0">
                <a:solidFill>
                  <a:srgbClr val="002060"/>
                </a:solidFill>
              </a:rPr>
              <a:t>ervous or lacks confidence</a:t>
            </a:r>
          </a:p>
          <a:p>
            <a:pPr marL="0" indent="0">
              <a:buNone/>
            </a:pPr>
            <a:endParaRPr lang="en-US" sz="2000" dirty="0" smtClean="0">
              <a:solidFill>
                <a:srgbClr val="002060"/>
              </a:solidFill>
            </a:endParaRPr>
          </a:p>
          <a:p>
            <a:r>
              <a:rPr lang="en-US" sz="2000" dirty="0" smtClean="0">
                <a:solidFill>
                  <a:srgbClr val="002060"/>
                </a:solidFill>
              </a:rPr>
              <a:t>Does not ask questions about the position or company</a:t>
            </a:r>
          </a:p>
          <a:p>
            <a:pPr marL="0" indent="0">
              <a:buNone/>
            </a:pPr>
            <a:endParaRPr lang="en-US" sz="2000" dirty="0" smtClean="0">
              <a:solidFill>
                <a:srgbClr val="002060"/>
              </a:solidFill>
            </a:endParaRPr>
          </a:p>
          <a:p>
            <a:r>
              <a:rPr lang="en-US" sz="2000" dirty="0" smtClean="0">
                <a:solidFill>
                  <a:srgbClr val="002060"/>
                </a:solidFill>
              </a:rPr>
              <a:t>Think before you speak</a:t>
            </a:r>
          </a:p>
          <a:p>
            <a:pPr marL="0" indent="0">
              <a:buNone/>
            </a:pPr>
            <a:endParaRPr lang="en-US" sz="2000" dirty="0" smtClean="0">
              <a:solidFill>
                <a:srgbClr val="002060"/>
              </a:solidFill>
            </a:endParaRPr>
          </a:p>
          <a:p>
            <a:r>
              <a:rPr lang="en-US" sz="2000" dirty="0" smtClean="0">
                <a:solidFill>
                  <a:srgbClr val="002060"/>
                </a:solidFill>
              </a:rPr>
              <a:t>Vague responses to questions</a:t>
            </a:r>
            <a:endParaRPr lang="en-US" sz="2000" dirty="0">
              <a:solidFill>
                <a:srgbClr val="002060"/>
              </a:solidFill>
            </a:endParaRPr>
          </a:p>
        </p:txBody>
      </p:sp>
    </p:spTree>
    <p:extLst>
      <p:ext uri="{BB962C8B-B14F-4D97-AF65-F5344CB8AC3E}">
        <p14:creationId xmlns:p14="http://schemas.microsoft.com/office/powerpoint/2010/main" val="79647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pPr algn="ctr"/>
            <a:r>
              <a:rPr lang="en-US" sz="3600" dirty="0" smtClean="0"/>
              <a:t>Example: Good Interview</a:t>
            </a:r>
            <a:endParaRPr lang="en-US" sz="3600" dirty="0"/>
          </a:p>
        </p:txBody>
      </p:sp>
    </p:spTree>
    <p:extLst>
      <p:ext uri="{BB962C8B-B14F-4D97-AF65-F5344CB8AC3E}">
        <p14:creationId xmlns:p14="http://schemas.microsoft.com/office/powerpoint/2010/main" val="2158752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272</TotalTime>
  <Words>1259</Words>
  <Application>Microsoft Office PowerPoint</Application>
  <PresentationFormat>On-screen Show (4:3)</PresentationFormat>
  <Paragraphs>175</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Pencil</vt:lpstr>
      <vt:lpstr>Theme4</vt:lpstr>
      <vt:lpstr>Understanding the Interview Process</vt:lpstr>
      <vt:lpstr>What is an Interview?</vt:lpstr>
      <vt:lpstr>Example: Bad Interview</vt:lpstr>
      <vt:lpstr>Preparing for the Interview</vt:lpstr>
      <vt:lpstr>At the end of the interview: Ask at least 2 relevant questions</vt:lpstr>
      <vt:lpstr>During the Interview</vt:lpstr>
      <vt:lpstr>During the interview (cont.)</vt:lpstr>
      <vt:lpstr>Common mistakes made in the interview</vt:lpstr>
      <vt:lpstr>Example: Good Interview</vt:lpstr>
      <vt:lpstr>Student Role Play</vt:lpstr>
      <vt:lpstr>After the Interview</vt:lpstr>
      <vt:lpstr>Sending a Thank You Note</vt:lpstr>
      <vt:lpstr>Thank You Note: What do I write?</vt:lpstr>
      <vt:lpstr>How can my VR Counselor help me understand and practice Interviewing?</vt:lpstr>
      <vt:lpstr>Workshop 9: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Interview Process</dc:title>
  <dc:creator>Rachel Anderson</dc:creator>
  <cp:lastModifiedBy>Rachel Anderson</cp:lastModifiedBy>
  <cp:revision>27</cp:revision>
  <cp:lastPrinted>2015-01-05T23:10:12Z</cp:lastPrinted>
  <dcterms:created xsi:type="dcterms:W3CDTF">2015-01-05T04:30:30Z</dcterms:created>
  <dcterms:modified xsi:type="dcterms:W3CDTF">2015-10-13T23:45:41Z</dcterms:modified>
</cp:coreProperties>
</file>