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90" r:id="rId2"/>
  </p:sldMasterIdLst>
  <p:notesMasterIdLst>
    <p:notesMasterId r:id="rId16"/>
  </p:notesMasterIdLst>
  <p:sldIdLst>
    <p:sldId id="256" r:id="rId3"/>
    <p:sldId id="257" r:id="rId4"/>
    <p:sldId id="258" r:id="rId5"/>
    <p:sldId id="259" r:id="rId6"/>
    <p:sldId id="269" r:id="rId7"/>
    <p:sldId id="261" r:id="rId8"/>
    <p:sldId id="266" r:id="rId9"/>
    <p:sldId id="267" r:id="rId10"/>
    <p:sldId id="263" r:id="rId11"/>
    <p:sldId id="268" r:id="rId12"/>
    <p:sldId id="262" r:id="rId13"/>
    <p:sldId id="264" r:id="rId14"/>
    <p:sldId id="26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574" autoAdjust="0"/>
  </p:normalViewPr>
  <p:slideViewPr>
    <p:cSldViewPr>
      <p:cViewPr varScale="1">
        <p:scale>
          <a:sx n="77" d="100"/>
          <a:sy n="77" d="100"/>
        </p:scale>
        <p:origin x="-102" y="-1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61BAE2-953B-4EED-9F6B-204EB5B9F465}" type="doc">
      <dgm:prSet loTypeId="urn:microsoft.com/office/officeart/2005/8/layout/gear1" loCatId="relationship" qsTypeId="urn:microsoft.com/office/officeart/2005/8/quickstyle/simple5" qsCatId="simple" csTypeId="urn:microsoft.com/office/officeart/2005/8/colors/colorful2" csCatId="colorful" phldr="1"/>
      <dgm:spPr/>
    </dgm:pt>
    <dgm:pt modelId="{B4BB7230-9892-4BCC-86F2-0E9A7EE32CD2}">
      <dgm:prSet phldrT="[Text]"/>
      <dgm:spPr>
        <a:solidFill>
          <a:srgbClr val="00B0F0"/>
        </a:solidFill>
      </dgm:spPr>
      <dgm:t>
        <a:bodyPr/>
        <a:lstStyle/>
        <a:p>
          <a:pPr algn="ctr"/>
          <a:r>
            <a:rPr lang="en-US"/>
            <a:t>Student</a:t>
          </a:r>
        </a:p>
      </dgm:t>
    </dgm:pt>
    <dgm:pt modelId="{00D1B6B0-19BE-4209-ABAC-95F90CFA2842}" type="parTrans" cxnId="{E6948017-A4D3-4C7A-A065-1C6607411157}">
      <dgm:prSet/>
      <dgm:spPr/>
      <dgm:t>
        <a:bodyPr/>
        <a:lstStyle/>
        <a:p>
          <a:pPr algn="ctr"/>
          <a:endParaRPr lang="en-US"/>
        </a:p>
      </dgm:t>
    </dgm:pt>
    <dgm:pt modelId="{E03BE6D7-A65E-4483-BC86-890097E89083}" type="sibTrans" cxnId="{E6948017-A4D3-4C7A-A065-1C6607411157}">
      <dgm:prSet/>
      <dgm:spPr>
        <a:solidFill>
          <a:srgbClr val="00B0F0"/>
        </a:solidFill>
      </dgm:spPr>
      <dgm:t>
        <a:bodyPr/>
        <a:lstStyle/>
        <a:p>
          <a:pPr algn="ctr"/>
          <a:endParaRPr lang="en-US"/>
        </a:p>
      </dgm:t>
    </dgm:pt>
    <dgm:pt modelId="{328FEA7E-5E29-43B8-ACE5-DB07D11FAA99}">
      <dgm:prSet phldrT="[Text]"/>
      <dgm:spPr>
        <a:solidFill>
          <a:srgbClr val="92D050"/>
        </a:solidFill>
      </dgm:spPr>
      <dgm:t>
        <a:bodyPr/>
        <a:lstStyle/>
        <a:p>
          <a:pPr algn="ctr"/>
          <a:r>
            <a:rPr lang="en-US"/>
            <a:t>Soft Skills</a:t>
          </a:r>
        </a:p>
      </dgm:t>
    </dgm:pt>
    <dgm:pt modelId="{A29D9E87-B943-4D38-BBEF-15EA0E4CF531}" type="parTrans" cxnId="{EFD4638C-FC78-4AEC-8858-FEFB85CF8A14}">
      <dgm:prSet/>
      <dgm:spPr/>
      <dgm:t>
        <a:bodyPr/>
        <a:lstStyle/>
        <a:p>
          <a:pPr algn="ctr"/>
          <a:endParaRPr lang="en-US"/>
        </a:p>
      </dgm:t>
    </dgm:pt>
    <dgm:pt modelId="{4FA69C3A-8875-4B6D-8D2F-A82869BD638C}" type="sibTrans" cxnId="{EFD4638C-FC78-4AEC-8858-FEFB85CF8A14}">
      <dgm:prSet/>
      <dgm:spPr>
        <a:solidFill>
          <a:srgbClr val="92D050"/>
        </a:solidFill>
      </dgm:spPr>
      <dgm:t>
        <a:bodyPr/>
        <a:lstStyle/>
        <a:p>
          <a:pPr algn="ctr"/>
          <a:endParaRPr lang="en-US"/>
        </a:p>
      </dgm:t>
    </dgm:pt>
    <dgm:pt modelId="{84BBB4F1-478C-4C7D-A0C9-23ED8C094C9A}">
      <dgm:prSet phldrT="[Text]"/>
      <dgm:spPr>
        <a:solidFill>
          <a:srgbClr val="FF9933"/>
        </a:solidFill>
      </dgm:spPr>
      <dgm:t>
        <a:bodyPr/>
        <a:lstStyle/>
        <a:p>
          <a:pPr algn="ctr"/>
          <a:r>
            <a:rPr lang="en-US" dirty="0"/>
            <a:t>Hard Skills</a:t>
          </a:r>
        </a:p>
      </dgm:t>
    </dgm:pt>
    <dgm:pt modelId="{18B6BA1D-636F-414A-BD78-7CC9D6589B9F}" type="parTrans" cxnId="{83EFED22-26EE-4B37-852E-D56F2008028E}">
      <dgm:prSet/>
      <dgm:spPr/>
      <dgm:t>
        <a:bodyPr/>
        <a:lstStyle/>
        <a:p>
          <a:pPr algn="ctr"/>
          <a:endParaRPr lang="en-US"/>
        </a:p>
      </dgm:t>
    </dgm:pt>
    <dgm:pt modelId="{98C88F3F-9501-43DE-9107-EEE597FF7642}" type="sibTrans" cxnId="{83EFED22-26EE-4B37-852E-D56F2008028E}">
      <dgm:prSet/>
      <dgm:spPr>
        <a:solidFill>
          <a:srgbClr val="FF9933"/>
        </a:solidFill>
      </dgm:spPr>
      <dgm:t>
        <a:bodyPr/>
        <a:lstStyle/>
        <a:p>
          <a:pPr algn="ctr"/>
          <a:endParaRPr lang="en-US"/>
        </a:p>
      </dgm:t>
    </dgm:pt>
    <dgm:pt modelId="{1959BDDE-FB58-4E18-8DA5-3AC19540DB12}" type="pres">
      <dgm:prSet presAssocID="{5861BAE2-953B-4EED-9F6B-204EB5B9F465}" presName="composite" presStyleCnt="0">
        <dgm:presLayoutVars>
          <dgm:chMax val="3"/>
          <dgm:animLvl val="lvl"/>
          <dgm:resizeHandles val="exact"/>
        </dgm:presLayoutVars>
      </dgm:prSet>
      <dgm:spPr/>
    </dgm:pt>
    <dgm:pt modelId="{751F6753-64CD-4836-9426-CF08FCBD0182}" type="pres">
      <dgm:prSet presAssocID="{B4BB7230-9892-4BCC-86F2-0E9A7EE32CD2}" presName="gear1" presStyleLbl="node1" presStyleIdx="0" presStyleCnt="3">
        <dgm:presLayoutVars>
          <dgm:chMax val="1"/>
          <dgm:bulletEnabled val="1"/>
        </dgm:presLayoutVars>
      </dgm:prSet>
      <dgm:spPr/>
      <dgm:t>
        <a:bodyPr/>
        <a:lstStyle/>
        <a:p>
          <a:endParaRPr lang="en-US"/>
        </a:p>
      </dgm:t>
    </dgm:pt>
    <dgm:pt modelId="{1AFC34AD-0B8B-4154-863F-077A8D777344}" type="pres">
      <dgm:prSet presAssocID="{B4BB7230-9892-4BCC-86F2-0E9A7EE32CD2}" presName="gear1srcNode" presStyleLbl="node1" presStyleIdx="0" presStyleCnt="3"/>
      <dgm:spPr/>
      <dgm:t>
        <a:bodyPr/>
        <a:lstStyle/>
        <a:p>
          <a:endParaRPr lang="en-US"/>
        </a:p>
      </dgm:t>
    </dgm:pt>
    <dgm:pt modelId="{5688972E-78F3-4A41-A9B9-8CBC5E608DF6}" type="pres">
      <dgm:prSet presAssocID="{B4BB7230-9892-4BCC-86F2-0E9A7EE32CD2}" presName="gear1dstNode" presStyleLbl="node1" presStyleIdx="0" presStyleCnt="3"/>
      <dgm:spPr/>
      <dgm:t>
        <a:bodyPr/>
        <a:lstStyle/>
        <a:p>
          <a:endParaRPr lang="en-US"/>
        </a:p>
      </dgm:t>
    </dgm:pt>
    <dgm:pt modelId="{2A94CB73-7A8D-435D-8034-C14A576DBBFB}" type="pres">
      <dgm:prSet presAssocID="{328FEA7E-5E29-43B8-ACE5-DB07D11FAA99}" presName="gear2" presStyleLbl="node1" presStyleIdx="1" presStyleCnt="3">
        <dgm:presLayoutVars>
          <dgm:chMax val="1"/>
          <dgm:bulletEnabled val="1"/>
        </dgm:presLayoutVars>
      </dgm:prSet>
      <dgm:spPr/>
      <dgm:t>
        <a:bodyPr/>
        <a:lstStyle/>
        <a:p>
          <a:endParaRPr lang="en-US"/>
        </a:p>
      </dgm:t>
    </dgm:pt>
    <dgm:pt modelId="{4A2D764A-732A-4A01-A2DD-8980DD647E7D}" type="pres">
      <dgm:prSet presAssocID="{328FEA7E-5E29-43B8-ACE5-DB07D11FAA99}" presName="gear2srcNode" presStyleLbl="node1" presStyleIdx="1" presStyleCnt="3"/>
      <dgm:spPr/>
      <dgm:t>
        <a:bodyPr/>
        <a:lstStyle/>
        <a:p>
          <a:endParaRPr lang="en-US"/>
        </a:p>
      </dgm:t>
    </dgm:pt>
    <dgm:pt modelId="{8D55DFCE-15A1-48AF-9FBE-EEED7D0D50C4}" type="pres">
      <dgm:prSet presAssocID="{328FEA7E-5E29-43B8-ACE5-DB07D11FAA99}" presName="gear2dstNode" presStyleLbl="node1" presStyleIdx="1" presStyleCnt="3"/>
      <dgm:spPr/>
      <dgm:t>
        <a:bodyPr/>
        <a:lstStyle/>
        <a:p>
          <a:endParaRPr lang="en-US"/>
        </a:p>
      </dgm:t>
    </dgm:pt>
    <dgm:pt modelId="{499A7097-11FB-497C-9D04-8FD6F66555A1}" type="pres">
      <dgm:prSet presAssocID="{84BBB4F1-478C-4C7D-A0C9-23ED8C094C9A}" presName="gear3" presStyleLbl="node1" presStyleIdx="2" presStyleCnt="3"/>
      <dgm:spPr/>
      <dgm:t>
        <a:bodyPr/>
        <a:lstStyle/>
        <a:p>
          <a:endParaRPr lang="en-US"/>
        </a:p>
      </dgm:t>
    </dgm:pt>
    <dgm:pt modelId="{63B295AD-B34C-4C2E-84BB-E0B673406B52}" type="pres">
      <dgm:prSet presAssocID="{84BBB4F1-478C-4C7D-A0C9-23ED8C094C9A}" presName="gear3tx" presStyleLbl="node1" presStyleIdx="2" presStyleCnt="3">
        <dgm:presLayoutVars>
          <dgm:chMax val="1"/>
          <dgm:bulletEnabled val="1"/>
        </dgm:presLayoutVars>
      </dgm:prSet>
      <dgm:spPr/>
      <dgm:t>
        <a:bodyPr/>
        <a:lstStyle/>
        <a:p>
          <a:endParaRPr lang="en-US"/>
        </a:p>
      </dgm:t>
    </dgm:pt>
    <dgm:pt modelId="{A454DDA8-4FCB-45EA-B0E0-CB9A14EDE469}" type="pres">
      <dgm:prSet presAssocID="{84BBB4F1-478C-4C7D-A0C9-23ED8C094C9A}" presName="gear3srcNode" presStyleLbl="node1" presStyleIdx="2" presStyleCnt="3"/>
      <dgm:spPr/>
      <dgm:t>
        <a:bodyPr/>
        <a:lstStyle/>
        <a:p>
          <a:endParaRPr lang="en-US"/>
        </a:p>
      </dgm:t>
    </dgm:pt>
    <dgm:pt modelId="{4B44FD30-2DE3-400A-AFD4-A22BE5F9D589}" type="pres">
      <dgm:prSet presAssocID="{84BBB4F1-478C-4C7D-A0C9-23ED8C094C9A}" presName="gear3dstNode" presStyleLbl="node1" presStyleIdx="2" presStyleCnt="3"/>
      <dgm:spPr/>
      <dgm:t>
        <a:bodyPr/>
        <a:lstStyle/>
        <a:p>
          <a:endParaRPr lang="en-US"/>
        </a:p>
      </dgm:t>
    </dgm:pt>
    <dgm:pt modelId="{8CF68A70-C527-4F5A-9AD9-4F63F03ED434}" type="pres">
      <dgm:prSet presAssocID="{E03BE6D7-A65E-4483-BC86-890097E89083}" presName="connector1" presStyleLbl="sibTrans2D1" presStyleIdx="0" presStyleCnt="3"/>
      <dgm:spPr/>
      <dgm:t>
        <a:bodyPr/>
        <a:lstStyle/>
        <a:p>
          <a:endParaRPr lang="en-US"/>
        </a:p>
      </dgm:t>
    </dgm:pt>
    <dgm:pt modelId="{6D931D31-D01C-4FD2-A63A-BCCC5E70DB0D}" type="pres">
      <dgm:prSet presAssocID="{4FA69C3A-8875-4B6D-8D2F-A82869BD638C}" presName="connector2" presStyleLbl="sibTrans2D1" presStyleIdx="1" presStyleCnt="3"/>
      <dgm:spPr/>
      <dgm:t>
        <a:bodyPr/>
        <a:lstStyle/>
        <a:p>
          <a:endParaRPr lang="en-US"/>
        </a:p>
      </dgm:t>
    </dgm:pt>
    <dgm:pt modelId="{DE4757FE-795C-44E9-BE44-2E77DF532797}" type="pres">
      <dgm:prSet presAssocID="{98C88F3F-9501-43DE-9107-EEE597FF7642}" presName="connector3" presStyleLbl="sibTrans2D1" presStyleIdx="2" presStyleCnt="3"/>
      <dgm:spPr/>
      <dgm:t>
        <a:bodyPr/>
        <a:lstStyle/>
        <a:p>
          <a:endParaRPr lang="en-US"/>
        </a:p>
      </dgm:t>
    </dgm:pt>
  </dgm:ptLst>
  <dgm:cxnLst>
    <dgm:cxn modelId="{60FBD7B3-0632-40F0-87E1-0927D7D08721}" type="presOf" srcId="{328FEA7E-5E29-43B8-ACE5-DB07D11FAA99}" destId="{2A94CB73-7A8D-435D-8034-C14A576DBBFB}" srcOrd="0" destOrd="0" presId="urn:microsoft.com/office/officeart/2005/8/layout/gear1"/>
    <dgm:cxn modelId="{694C6DF6-6B25-4A23-88B9-21D1070459DA}" type="presOf" srcId="{B4BB7230-9892-4BCC-86F2-0E9A7EE32CD2}" destId="{5688972E-78F3-4A41-A9B9-8CBC5E608DF6}" srcOrd="2" destOrd="0" presId="urn:microsoft.com/office/officeart/2005/8/layout/gear1"/>
    <dgm:cxn modelId="{EEDAF187-1643-4705-B103-21C7ACCFC1D5}" type="presOf" srcId="{E03BE6D7-A65E-4483-BC86-890097E89083}" destId="{8CF68A70-C527-4F5A-9AD9-4F63F03ED434}" srcOrd="0" destOrd="0" presId="urn:microsoft.com/office/officeart/2005/8/layout/gear1"/>
    <dgm:cxn modelId="{4B5CB492-5F43-4220-9AD7-BC5EE2AF225A}" type="presOf" srcId="{B4BB7230-9892-4BCC-86F2-0E9A7EE32CD2}" destId="{1AFC34AD-0B8B-4154-863F-077A8D777344}" srcOrd="1" destOrd="0" presId="urn:microsoft.com/office/officeart/2005/8/layout/gear1"/>
    <dgm:cxn modelId="{10265B92-D20B-4D87-AD06-EF4414FB271C}" type="presOf" srcId="{84BBB4F1-478C-4C7D-A0C9-23ED8C094C9A}" destId="{499A7097-11FB-497C-9D04-8FD6F66555A1}" srcOrd="0" destOrd="0" presId="urn:microsoft.com/office/officeart/2005/8/layout/gear1"/>
    <dgm:cxn modelId="{E6948017-A4D3-4C7A-A065-1C6607411157}" srcId="{5861BAE2-953B-4EED-9F6B-204EB5B9F465}" destId="{B4BB7230-9892-4BCC-86F2-0E9A7EE32CD2}" srcOrd="0" destOrd="0" parTransId="{00D1B6B0-19BE-4209-ABAC-95F90CFA2842}" sibTransId="{E03BE6D7-A65E-4483-BC86-890097E89083}"/>
    <dgm:cxn modelId="{2AA626FF-6200-4DC6-8C1E-0F04B601AB1A}" type="presOf" srcId="{328FEA7E-5E29-43B8-ACE5-DB07D11FAA99}" destId="{4A2D764A-732A-4A01-A2DD-8980DD647E7D}" srcOrd="1" destOrd="0" presId="urn:microsoft.com/office/officeart/2005/8/layout/gear1"/>
    <dgm:cxn modelId="{D4B7F367-75C5-4495-8510-31B0F047940B}" type="presOf" srcId="{84BBB4F1-478C-4C7D-A0C9-23ED8C094C9A}" destId="{63B295AD-B34C-4C2E-84BB-E0B673406B52}" srcOrd="1" destOrd="0" presId="urn:microsoft.com/office/officeart/2005/8/layout/gear1"/>
    <dgm:cxn modelId="{EFD4638C-FC78-4AEC-8858-FEFB85CF8A14}" srcId="{5861BAE2-953B-4EED-9F6B-204EB5B9F465}" destId="{328FEA7E-5E29-43B8-ACE5-DB07D11FAA99}" srcOrd="1" destOrd="0" parTransId="{A29D9E87-B943-4D38-BBEF-15EA0E4CF531}" sibTransId="{4FA69C3A-8875-4B6D-8D2F-A82869BD638C}"/>
    <dgm:cxn modelId="{DF50B07F-F6A3-41FC-9E32-504CB6EC9396}" type="presOf" srcId="{4FA69C3A-8875-4B6D-8D2F-A82869BD638C}" destId="{6D931D31-D01C-4FD2-A63A-BCCC5E70DB0D}" srcOrd="0" destOrd="0" presId="urn:microsoft.com/office/officeart/2005/8/layout/gear1"/>
    <dgm:cxn modelId="{2CB60DFF-0BFE-4D66-AAFF-CEF13E321F49}" type="presOf" srcId="{84BBB4F1-478C-4C7D-A0C9-23ED8C094C9A}" destId="{4B44FD30-2DE3-400A-AFD4-A22BE5F9D589}" srcOrd="3" destOrd="0" presId="urn:microsoft.com/office/officeart/2005/8/layout/gear1"/>
    <dgm:cxn modelId="{C81D1740-C52D-411E-A20E-FF79E19852C5}" type="presOf" srcId="{84BBB4F1-478C-4C7D-A0C9-23ED8C094C9A}" destId="{A454DDA8-4FCB-45EA-B0E0-CB9A14EDE469}" srcOrd="2" destOrd="0" presId="urn:microsoft.com/office/officeart/2005/8/layout/gear1"/>
    <dgm:cxn modelId="{CDA1C84B-A84F-4FEB-BC02-5906D66E07D0}" type="presOf" srcId="{B4BB7230-9892-4BCC-86F2-0E9A7EE32CD2}" destId="{751F6753-64CD-4836-9426-CF08FCBD0182}" srcOrd="0" destOrd="0" presId="urn:microsoft.com/office/officeart/2005/8/layout/gear1"/>
    <dgm:cxn modelId="{F3AE0043-522C-4149-ACDB-448F40B36C99}" type="presOf" srcId="{5861BAE2-953B-4EED-9F6B-204EB5B9F465}" destId="{1959BDDE-FB58-4E18-8DA5-3AC19540DB12}" srcOrd="0" destOrd="0" presId="urn:microsoft.com/office/officeart/2005/8/layout/gear1"/>
    <dgm:cxn modelId="{83EFED22-26EE-4B37-852E-D56F2008028E}" srcId="{5861BAE2-953B-4EED-9F6B-204EB5B9F465}" destId="{84BBB4F1-478C-4C7D-A0C9-23ED8C094C9A}" srcOrd="2" destOrd="0" parTransId="{18B6BA1D-636F-414A-BD78-7CC9D6589B9F}" sibTransId="{98C88F3F-9501-43DE-9107-EEE597FF7642}"/>
    <dgm:cxn modelId="{6D6EB062-4AEE-4DA1-9BD9-4C62D702C401}" type="presOf" srcId="{328FEA7E-5E29-43B8-ACE5-DB07D11FAA99}" destId="{8D55DFCE-15A1-48AF-9FBE-EEED7D0D50C4}" srcOrd="2" destOrd="0" presId="urn:microsoft.com/office/officeart/2005/8/layout/gear1"/>
    <dgm:cxn modelId="{099F8E97-8A23-4090-ACA1-7B9BC90FF0D6}" type="presOf" srcId="{98C88F3F-9501-43DE-9107-EEE597FF7642}" destId="{DE4757FE-795C-44E9-BE44-2E77DF532797}" srcOrd="0" destOrd="0" presId="urn:microsoft.com/office/officeart/2005/8/layout/gear1"/>
    <dgm:cxn modelId="{8056C10F-2C40-4569-9B6C-4B09276EE85A}" type="presParOf" srcId="{1959BDDE-FB58-4E18-8DA5-3AC19540DB12}" destId="{751F6753-64CD-4836-9426-CF08FCBD0182}" srcOrd="0" destOrd="0" presId="urn:microsoft.com/office/officeart/2005/8/layout/gear1"/>
    <dgm:cxn modelId="{610215EC-6FC4-4BFE-9564-7B087395514C}" type="presParOf" srcId="{1959BDDE-FB58-4E18-8DA5-3AC19540DB12}" destId="{1AFC34AD-0B8B-4154-863F-077A8D777344}" srcOrd="1" destOrd="0" presId="urn:microsoft.com/office/officeart/2005/8/layout/gear1"/>
    <dgm:cxn modelId="{73FDF4F9-B0E2-4FE6-A9CF-87FD27A3504E}" type="presParOf" srcId="{1959BDDE-FB58-4E18-8DA5-3AC19540DB12}" destId="{5688972E-78F3-4A41-A9B9-8CBC5E608DF6}" srcOrd="2" destOrd="0" presId="urn:microsoft.com/office/officeart/2005/8/layout/gear1"/>
    <dgm:cxn modelId="{47B15CE5-D914-492A-BF57-69A0D180680A}" type="presParOf" srcId="{1959BDDE-FB58-4E18-8DA5-3AC19540DB12}" destId="{2A94CB73-7A8D-435D-8034-C14A576DBBFB}" srcOrd="3" destOrd="0" presId="urn:microsoft.com/office/officeart/2005/8/layout/gear1"/>
    <dgm:cxn modelId="{43B0F5AC-BAE8-4460-887D-A207FE7AA047}" type="presParOf" srcId="{1959BDDE-FB58-4E18-8DA5-3AC19540DB12}" destId="{4A2D764A-732A-4A01-A2DD-8980DD647E7D}" srcOrd="4" destOrd="0" presId="urn:microsoft.com/office/officeart/2005/8/layout/gear1"/>
    <dgm:cxn modelId="{9F4503D8-EC48-453C-A55B-0CF3F39164D4}" type="presParOf" srcId="{1959BDDE-FB58-4E18-8DA5-3AC19540DB12}" destId="{8D55DFCE-15A1-48AF-9FBE-EEED7D0D50C4}" srcOrd="5" destOrd="0" presId="urn:microsoft.com/office/officeart/2005/8/layout/gear1"/>
    <dgm:cxn modelId="{401DFB95-9949-4C67-8ED9-2F2C50980B75}" type="presParOf" srcId="{1959BDDE-FB58-4E18-8DA5-3AC19540DB12}" destId="{499A7097-11FB-497C-9D04-8FD6F66555A1}" srcOrd="6" destOrd="0" presId="urn:microsoft.com/office/officeart/2005/8/layout/gear1"/>
    <dgm:cxn modelId="{6E224ECF-139E-4EE6-A03F-ABABB9568A7E}" type="presParOf" srcId="{1959BDDE-FB58-4E18-8DA5-3AC19540DB12}" destId="{63B295AD-B34C-4C2E-84BB-E0B673406B52}" srcOrd="7" destOrd="0" presId="urn:microsoft.com/office/officeart/2005/8/layout/gear1"/>
    <dgm:cxn modelId="{305EA1FE-1299-4670-91A6-4429E925E538}" type="presParOf" srcId="{1959BDDE-FB58-4E18-8DA5-3AC19540DB12}" destId="{A454DDA8-4FCB-45EA-B0E0-CB9A14EDE469}" srcOrd="8" destOrd="0" presId="urn:microsoft.com/office/officeart/2005/8/layout/gear1"/>
    <dgm:cxn modelId="{79B600AC-4697-4DE5-8C9F-64401DA6B5EF}" type="presParOf" srcId="{1959BDDE-FB58-4E18-8DA5-3AC19540DB12}" destId="{4B44FD30-2DE3-400A-AFD4-A22BE5F9D589}" srcOrd="9" destOrd="0" presId="urn:microsoft.com/office/officeart/2005/8/layout/gear1"/>
    <dgm:cxn modelId="{0C1D8922-324A-4B5C-B69A-E3A502C560B3}" type="presParOf" srcId="{1959BDDE-FB58-4E18-8DA5-3AC19540DB12}" destId="{8CF68A70-C527-4F5A-9AD9-4F63F03ED434}" srcOrd="10" destOrd="0" presId="urn:microsoft.com/office/officeart/2005/8/layout/gear1"/>
    <dgm:cxn modelId="{92FF3494-70AC-4213-8B55-93BE60CBA916}" type="presParOf" srcId="{1959BDDE-FB58-4E18-8DA5-3AC19540DB12}" destId="{6D931D31-D01C-4FD2-A63A-BCCC5E70DB0D}" srcOrd="11" destOrd="0" presId="urn:microsoft.com/office/officeart/2005/8/layout/gear1"/>
    <dgm:cxn modelId="{149DBE56-FCDB-4680-B112-57DEE4391018}" type="presParOf" srcId="{1959BDDE-FB58-4E18-8DA5-3AC19540DB12}" destId="{DE4757FE-795C-44E9-BE44-2E77DF532797}"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1F6753-64CD-4836-9426-CF08FCBD0182}">
      <dsp:nvSpPr>
        <dsp:cNvPr id="0" name=""/>
        <dsp:cNvSpPr/>
      </dsp:nvSpPr>
      <dsp:spPr>
        <a:xfrm>
          <a:off x="3507501" y="2036683"/>
          <a:ext cx="2489279" cy="2489279"/>
        </a:xfrm>
        <a:prstGeom prst="gear9">
          <a:avLst/>
        </a:prstGeom>
        <a:solidFill>
          <a:srgbClr val="00B0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a:t>Student</a:t>
          </a:r>
        </a:p>
      </dsp:txBody>
      <dsp:txXfrm>
        <a:off x="4007957" y="2619785"/>
        <a:ext cx="1488367" cy="1279541"/>
      </dsp:txXfrm>
    </dsp:sp>
    <dsp:sp modelId="{2A94CB73-7A8D-435D-8034-C14A576DBBFB}">
      <dsp:nvSpPr>
        <dsp:cNvPr id="0" name=""/>
        <dsp:cNvSpPr/>
      </dsp:nvSpPr>
      <dsp:spPr>
        <a:xfrm>
          <a:off x="2059193" y="1448308"/>
          <a:ext cx="1810385" cy="1810385"/>
        </a:xfrm>
        <a:prstGeom prst="gear6">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a:t>Soft Skills</a:t>
          </a:r>
        </a:p>
      </dsp:txBody>
      <dsp:txXfrm>
        <a:off x="2514963" y="1906833"/>
        <a:ext cx="898845" cy="893335"/>
      </dsp:txXfrm>
    </dsp:sp>
    <dsp:sp modelId="{499A7097-11FB-497C-9D04-8FD6F66555A1}">
      <dsp:nvSpPr>
        <dsp:cNvPr id="0" name=""/>
        <dsp:cNvSpPr/>
      </dsp:nvSpPr>
      <dsp:spPr>
        <a:xfrm rot="20700000">
          <a:off x="3073194" y="199327"/>
          <a:ext cx="1773807" cy="1773807"/>
        </a:xfrm>
        <a:prstGeom prst="gear6">
          <a:avLst/>
        </a:prstGeom>
        <a:solidFill>
          <a:srgbClr val="FF993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a:t>Hard Skills</a:t>
          </a:r>
        </a:p>
      </dsp:txBody>
      <dsp:txXfrm rot="-20700000">
        <a:off x="3462242" y="588375"/>
        <a:ext cx="995711" cy="995711"/>
      </dsp:txXfrm>
    </dsp:sp>
    <dsp:sp modelId="{8CF68A70-C527-4F5A-9AD9-4F63F03ED434}">
      <dsp:nvSpPr>
        <dsp:cNvPr id="0" name=""/>
        <dsp:cNvSpPr/>
      </dsp:nvSpPr>
      <dsp:spPr>
        <a:xfrm>
          <a:off x="3319746" y="1658974"/>
          <a:ext cx="3186277" cy="3186277"/>
        </a:xfrm>
        <a:prstGeom prst="circularArrow">
          <a:avLst>
            <a:gd name="adj1" fmla="val 4687"/>
            <a:gd name="adj2" fmla="val 299029"/>
            <a:gd name="adj3" fmla="val 2523572"/>
            <a:gd name="adj4" fmla="val 15845412"/>
            <a:gd name="adj5" fmla="val 5469"/>
          </a:avLst>
        </a:prstGeom>
        <a:solidFill>
          <a:srgbClr val="00B0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D931D31-D01C-4FD2-A63A-BCCC5E70DB0D}">
      <dsp:nvSpPr>
        <dsp:cNvPr id="0" name=""/>
        <dsp:cNvSpPr/>
      </dsp:nvSpPr>
      <dsp:spPr>
        <a:xfrm>
          <a:off x="1738577" y="1046315"/>
          <a:ext cx="2315030" cy="2315030"/>
        </a:xfrm>
        <a:prstGeom prst="leftCircularArrow">
          <a:avLst>
            <a:gd name="adj1" fmla="val 6452"/>
            <a:gd name="adj2" fmla="val 429999"/>
            <a:gd name="adj3" fmla="val 10489124"/>
            <a:gd name="adj4" fmla="val 14837806"/>
            <a:gd name="adj5" fmla="val 7527"/>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E4757FE-795C-44E9-BE44-2E77DF532797}">
      <dsp:nvSpPr>
        <dsp:cNvPr id="0" name=""/>
        <dsp:cNvSpPr/>
      </dsp:nvSpPr>
      <dsp:spPr>
        <a:xfrm>
          <a:off x="2662894" y="-190626"/>
          <a:ext cx="2496068" cy="2496068"/>
        </a:xfrm>
        <a:prstGeom prst="circularArrow">
          <a:avLst>
            <a:gd name="adj1" fmla="val 5984"/>
            <a:gd name="adj2" fmla="val 394124"/>
            <a:gd name="adj3" fmla="val 13313824"/>
            <a:gd name="adj4" fmla="val 10508221"/>
            <a:gd name="adj5" fmla="val 6981"/>
          </a:avLst>
        </a:prstGeom>
        <a:solidFill>
          <a:srgbClr val="FF993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E15D7D-96B3-48BA-B132-1F9AF978EEA8}" type="datetimeFigureOut">
              <a:rPr lang="en-US" smtClean="0"/>
              <a:t>10/16/2015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DE60BE-AFD3-4C4D-864E-8D3781F2258A}" type="slidenum">
              <a:rPr lang="en-US" smtClean="0"/>
              <a:t>‹#›</a:t>
            </a:fld>
            <a:endParaRPr lang="en-US"/>
          </a:p>
        </p:txBody>
      </p:sp>
    </p:spTree>
    <p:extLst>
      <p:ext uri="{BB962C8B-B14F-4D97-AF65-F5344CB8AC3E}">
        <p14:creationId xmlns:p14="http://schemas.microsoft.com/office/powerpoint/2010/main" val="2987586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workshop instructs students on the difference between soft and hard skills and helps them identify their skills in these categories. Students will also learn basic goal setting.</a:t>
            </a:r>
          </a:p>
          <a:p>
            <a:endParaRPr lang="en-US" dirty="0" smtClean="0"/>
          </a:p>
          <a:p>
            <a:r>
              <a:rPr lang="en-US" dirty="0" smtClean="0"/>
              <a:t>Don’t forget: ALWAYS review what was</a:t>
            </a:r>
            <a:r>
              <a:rPr lang="en-US" baseline="0" dirty="0" smtClean="0"/>
              <a:t> covered in the previous workshop.</a:t>
            </a:r>
            <a:r>
              <a:rPr lang="en-US" dirty="0" smtClean="0"/>
              <a:t> </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objective of this workshop is to teach the youth the difference between ‘hard’ and ‘soft’ skills. This can be a confusing topic for many youth, but does play an important role in the success of employment. This workshop provides opportunities to help the youth discover their personal skills, and the skills they need to improve. The concept of ‘goal setting’ is taught in alignment with improving skills. </a:t>
            </a:r>
            <a:r>
              <a:rPr lang="en-US" sz="1200" kern="1200" smtClean="0">
                <a:solidFill>
                  <a:schemeClr val="tx1"/>
                </a:solidFill>
                <a:effectLst/>
                <a:latin typeface="+mn-lt"/>
                <a:ea typeface="+mn-ea"/>
                <a:cs typeface="+mn-cs"/>
              </a:rPr>
              <a:t>Helping the youth set specific, measurable goals will help prepare them for the world of work. </a:t>
            </a:r>
          </a:p>
          <a:p>
            <a:endParaRPr lang="en-US" dirty="0" smtClean="0"/>
          </a:p>
        </p:txBody>
      </p:sp>
      <p:sp>
        <p:nvSpPr>
          <p:cNvPr id="4" name="Slide Number Placeholder 3"/>
          <p:cNvSpPr>
            <a:spLocks noGrp="1"/>
          </p:cNvSpPr>
          <p:nvPr>
            <p:ph type="sldNum" sz="quarter" idx="10"/>
          </p:nvPr>
        </p:nvSpPr>
        <p:spPr/>
        <p:txBody>
          <a:bodyPr/>
          <a:lstStyle/>
          <a:p>
            <a:fld id="{39DE60BE-AFD3-4C4D-864E-8D3781F2258A}" type="slidenum">
              <a:rPr lang="en-US" smtClean="0"/>
              <a:t>1</a:t>
            </a:fld>
            <a:endParaRPr lang="en-US"/>
          </a:p>
        </p:txBody>
      </p:sp>
    </p:spTree>
    <p:extLst>
      <p:ext uri="{BB962C8B-B14F-4D97-AF65-F5344CB8AC3E}">
        <p14:creationId xmlns:p14="http://schemas.microsoft.com/office/powerpoint/2010/main" val="3894111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of goal setting</a:t>
            </a:r>
          </a:p>
          <a:p>
            <a:endParaRPr lang="en-US" dirty="0" smtClean="0"/>
          </a:p>
          <a:p>
            <a:r>
              <a:rPr lang="en-US" dirty="0" smtClean="0"/>
              <a:t>This is a great time to do a Goal Setting Activity with the class, to let</a:t>
            </a:r>
            <a:r>
              <a:rPr lang="en-US" baseline="0" dirty="0" smtClean="0"/>
              <a:t> them practice what they just learned. You could create blank goal sheets like this one for students to make their own.</a:t>
            </a:r>
            <a:endParaRPr lang="en-US" dirty="0"/>
          </a:p>
        </p:txBody>
      </p:sp>
      <p:sp>
        <p:nvSpPr>
          <p:cNvPr id="4" name="Slide Number Placeholder 3"/>
          <p:cNvSpPr>
            <a:spLocks noGrp="1"/>
          </p:cNvSpPr>
          <p:nvPr>
            <p:ph type="sldNum" sz="quarter" idx="10"/>
          </p:nvPr>
        </p:nvSpPr>
        <p:spPr/>
        <p:txBody>
          <a:bodyPr/>
          <a:lstStyle/>
          <a:p>
            <a:fld id="{39DE60BE-AFD3-4C4D-864E-8D3781F2258A}" type="slidenum">
              <a:rPr lang="en-US" smtClean="0"/>
              <a:t>10</a:t>
            </a:fld>
            <a:endParaRPr lang="en-US"/>
          </a:p>
        </p:txBody>
      </p:sp>
    </p:spTree>
    <p:extLst>
      <p:ext uri="{BB962C8B-B14F-4D97-AF65-F5344CB8AC3E}">
        <p14:creationId xmlns:p14="http://schemas.microsoft.com/office/powerpoint/2010/main" val="156353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Possible activity: Have the group come up with a goal from one of the 5 categories. You can use the white board or chalk board in the classroom. Lead a discussion with the class.</a:t>
            </a:r>
            <a:endParaRPr lang="en-US" dirty="0" smtClean="0"/>
          </a:p>
          <a:p>
            <a:endParaRPr lang="en-US" dirty="0" smtClean="0"/>
          </a:p>
          <a:p>
            <a:pPr lvl="2"/>
            <a:r>
              <a:rPr lang="en-US" dirty="0" smtClean="0"/>
              <a:t>Personal: making friends, better communication, strengthening relationships</a:t>
            </a:r>
          </a:p>
          <a:p>
            <a:pPr lvl="2"/>
            <a:r>
              <a:rPr lang="en-US" dirty="0" smtClean="0"/>
              <a:t>Employment: hard or soft skill development, finding and keeping a job</a:t>
            </a:r>
          </a:p>
          <a:p>
            <a:pPr lvl="2"/>
            <a:r>
              <a:rPr lang="en-US" dirty="0" smtClean="0"/>
              <a:t>Education: HS Diploma, GED, higher education, workshops, personal learning</a:t>
            </a:r>
          </a:p>
          <a:p>
            <a:pPr lvl="2"/>
            <a:r>
              <a:rPr lang="en-US" dirty="0" smtClean="0"/>
              <a:t>Wellness: eating healthy, exercise, portion control</a:t>
            </a:r>
          </a:p>
          <a:p>
            <a:pPr lvl="2"/>
            <a:r>
              <a:rPr lang="en-US" dirty="0" smtClean="0"/>
              <a:t>Spiritual: obtaining personal peace, religions worship, meditation</a:t>
            </a:r>
          </a:p>
          <a:p>
            <a:pPr lvl="2"/>
            <a:r>
              <a:rPr lang="en-US" dirty="0" smtClean="0"/>
              <a:t>Can you think of other categories?</a:t>
            </a:r>
          </a:p>
          <a:p>
            <a:endParaRPr lang="en-US" dirty="0"/>
          </a:p>
        </p:txBody>
      </p:sp>
      <p:sp>
        <p:nvSpPr>
          <p:cNvPr id="4" name="Slide Number Placeholder 3"/>
          <p:cNvSpPr>
            <a:spLocks noGrp="1"/>
          </p:cNvSpPr>
          <p:nvPr>
            <p:ph type="sldNum" sz="quarter" idx="10"/>
          </p:nvPr>
        </p:nvSpPr>
        <p:spPr/>
        <p:txBody>
          <a:bodyPr/>
          <a:lstStyle/>
          <a:p>
            <a:fld id="{39DE60BE-AFD3-4C4D-864E-8D3781F2258A}" type="slidenum">
              <a:rPr lang="en-US" smtClean="0"/>
              <a:t>11</a:t>
            </a:fld>
            <a:endParaRPr lang="en-US"/>
          </a:p>
        </p:txBody>
      </p:sp>
    </p:spTree>
    <p:extLst>
      <p:ext uri="{BB962C8B-B14F-4D97-AF65-F5344CB8AC3E}">
        <p14:creationId xmlns:p14="http://schemas.microsoft.com/office/powerpoint/2010/main" val="1158937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96F78-5B6D-437C-B5F5-45588A89671A}" type="slidenum">
              <a:rPr lang="en-US" smtClean="0"/>
              <a:t>12</a:t>
            </a:fld>
            <a:endParaRPr lang="en-US"/>
          </a:p>
        </p:txBody>
      </p:sp>
    </p:spTree>
    <p:extLst>
      <p:ext uri="{BB962C8B-B14F-4D97-AF65-F5344CB8AC3E}">
        <p14:creationId xmlns:p14="http://schemas.microsoft.com/office/powerpoint/2010/main" val="3405689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*Direct them to their Student Workbooks and go over the Reflection Questions…..</a:t>
            </a:r>
          </a:p>
          <a:p>
            <a:endParaRPr lang="en-US" dirty="0" smtClean="0"/>
          </a:p>
          <a:p>
            <a:r>
              <a:rPr lang="en-US" dirty="0" smtClean="0"/>
              <a:t>Additional questions that</a:t>
            </a:r>
            <a:r>
              <a:rPr lang="en-US" baseline="0" dirty="0" smtClean="0"/>
              <a:t> could be discussed if needed: </a:t>
            </a:r>
            <a:r>
              <a:rPr lang="en-US" dirty="0" smtClean="0"/>
              <a:t>What will I gain or how will my life change if I reach this goal? </a:t>
            </a:r>
          </a:p>
          <a:p>
            <a:r>
              <a:rPr lang="en-US" dirty="0" smtClean="0"/>
              <a:t>Are there consequences if I don’t reach this goal?</a:t>
            </a:r>
          </a:p>
          <a:p>
            <a:r>
              <a:rPr lang="en-US" dirty="0" smtClean="0"/>
              <a:t>Are there barriers that might exist to reaching my goal and what will I need to do to overcome these barriers? (Disabilities related issues, financial issues, support issues)</a:t>
            </a:r>
          </a:p>
          <a:p>
            <a:r>
              <a:rPr lang="en-US" dirty="0" smtClean="0"/>
              <a:t>Who will be your cheerleader? Someone who will support you in reaching your goal? (teacher, parent, friend, VR Counselor)</a:t>
            </a:r>
          </a:p>
          <a:p>
            <a:endParaRPr lang="en-US" dirty="0" smtClean="0"/>
          </a:p>
          <a:p>
            <a:r>
              <a:rPr lang="en-US" dirty="0" smtClean="0"/>
              <a:t>*Prepare them for next week: Topic, time, location, bring books etc. </a:t>
            </a:r>
            <a:endParaRPr lang="en-US" dirty="0"/>
          </a:p>
        </p:txBody>
      </p:sp>
      <p:sp>
        <p:nvSpPr>
          <p:cNvPr id="4" name="Slide Number Placeholder 3"/>
          <p:cNvSpPr>
            <a:spLocks noGrp="1"/>
          </p:cNvSpPr>
          <p:nvPr>
            <p:ph type="sldNum" sz="quarter" idx="10"/>
          </p:nvPr>
        </p:nvSpPr>
        <p:spPr/>
        <p:txBody>
          <a:bodyPr/>
          <a:lstStyle/>
          <a:p>
            <a:fld id="{EFC96F78-5B6D-437C-B5F5-45588A89671A}" type="slidenum">
              <a:rPr lang="en-US" smtClean="0"/>
              <a:t>13</a:t>
            </a:fld>
            <a:endParaRPr lang="en-US"/>
          </a:p>
        </p:txBody>
      </p:sp>
    </p:spTree>
    <p:extLst>
      <p:ext uri="{BB962C8B-B14F-4D97-AF65-F5344CB8AC3E}">
        <p14:creationId xmlns:p14="http://schemas.microsoft.com/office/powerpoint/2010/main" val="4008080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Understanding your soft and hard skills are important aspects of finding and maintaining employment. Once you can identify what your skills are, you can understand what skills need improvement. </a:t>
            </a:r>
          </a:p>
          <a:p>
            <a:endParaRPr lang="en-US" dirty="0" smtClean="0"/>
          </a:p>
          <a:p>
            <a:r>
              <a:rPr lang="en-US" dirty="0" smtClean="0"/>
              <a:t>Hard Skills are measurable and observable such as:</a:t>
            </a:r>
          </a:p>
          <a:p>
            <a:pPr lvl="1"/>
            <a:r>
              <a:rPr lang="en-US" dirty="0" smtClean="0"/>
              <a:t>Typing 45 wpm</a:t>
            </a:r>
          </a:p>
          <a:p>
            <a:pPr lvl="1"/>
            <a:r>
              <a:rPr lang="en-US" dirty="0" smtClean="0"/>
              <a:t>Folding 4 towels per minute</a:t>
            </a:r>
          </a:p>
          <a:p>
            <a:r>
              <a:rPr lang="en-US" dirty="0" smtClean="0"/>
              <a:t>Soft Skills are more subjective and relate to people skills such as:</a:t>
            </a:r>
          </a:p>
          <a:p>
            <a:pPr lvl="1"/>
            <a:r>
              <a:rPr lang="en-US" dirty="0" smtClean="0"/>
              <a:t>Getting along with others</a:t>
            </a:r>
          </a:p>
          <a:p>
            <a:pPr lvl="1"/>
            <a:r>
              <a:rPr lang="en-US" dirty="0" smtClean="0"/>
              <a:t>Communication skills</a:t>
            </a:r>
          </a:p>
        </p:txBody>
      </p:sp>
      <p:sp>
        <p:nvSpPr>
          <p:cNvPr id="4" name="Slide Number Placeholder 3"/>
          <p:cNvSpPr>
            <a:spLocks noGrp="1"/>
          </p:cNvSpPr>
          <p:nvPr>
            <p:ph type="sldNum" sz="quarter" idx="10"/>
          </p:nvPr>
        </p:nvSpPr>
        <p:spPr/>
        <p:txBody>
          <a:bodyPr/>
          <a:lstStyle/>
          <a:p>
            <a:fld id="{72F5DA5A-7252-4C84-B8D9-EA77DD296634}" type="slidenum">
              <a:rPr lang="en-US" smtClean="0"/>
              <a:t>2</a:t>
            </a:fld>
            <a:endParaRPr lang="en-US"/>
          </a:p>
        </p:txBody>
      </p:sp>
    </p:spTree>
    <p:extLst>
      <p:ext uri="{BB962C8B-B14F-4D97-AF65-F5344CB8AC3E}">
        <p14:creationId xmlns:p14="http://schemas.microsoft.com/office/powerpoint/2010/main" val="2675498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Employers can teach you hard skills but they expect you to have the soft skills. </a:t>
            </a:r>
          </a:p>
          <a:p>
            <a:r>
              <a:rPr lang="en-US" dirty="0" smtClean="0"/>
              <a:t>While employers often look for hard skill when looking to hire someone, it is usually the lack of soft skills that will get you fired from a job.</a:t>
            </a:r>
          </a:p>
          <a:p>
            <a:endParaRPr lang="en-US" dirty="0" smtClean="0"/>
          </a:p>
          <a:p>
            <a:r>
              <a:rPr lang="en-US" dirty="0" smtClean="0"/>
              <a:t>Hard Skills examples:</a:t>
            </a:r>
          </a:p>
          <a:p>
            <a:r>
              <a:rPr lang="en-US" dirty="0" smtClean="0"/>
              <a:t>Typing speed</a:t>
            </a:r>
          </a:p>
          <a:p>
            <a:r>
              <a:rPr lang="en-US" dirty="0" smtClean="0"/>
              <a:t>Machining skills</a:t>
            </a:r>
          </a:p>
          <a:p>
            <a:r>
              <a:rPr lang="en-US" dirty="0" smtClean="0"/>
              <a:t>Speaking a foreign language</a:t>
            </a:r>
          </a:p>
          <a:p>
            <a:r>
              <a:rPr lang="en-US" dirty="0" smtClean="0"/>
              <a:t>Cash register experience</a:t>
            </a:r>
          </a:p>
          <a:p>
            <a:r>
              <a:rPr lang="en-US" dirty="0" smtClean="0"/>
              <a:t>Kitchen skills (food safety, knife skills, </a:t>
            </a:r>
            <a:r>
              <a:rPr lang="en-US" dirty="0" err="1" smtClean="0"/>
              <a:t>etc</a:t>
            </a:r>
            <a:r>
              <a:rPr lang="en-US" dirty="0" smtClean="0"/>
              <a:t>)</a:t>
            </a:r>
          </a:p>
          <a:p>
            <a:r>
              <a:rPr lang="en-US" dirty="0" smtClean="0"/>
              <a:t>Knowledge of computer programs such as excel, word, power point </a:t>
            </a:r>
          </a:p>
          <a:p>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39DE60BE-AFD3-4C4D-864E-8D3781F2258A}" type="slidenum">
              <a:rPr lang="en-US" smtClean="0"/>
              <a:t>3</a:t>
            </a:fld>
            <a:endParaRPr lang="en-US"/>
          </a:p>
        </p:txBody>
      </p:sp>
    </p:spTree>
    <p:extLst>
      <p:ext uri="{BB962C8B-B14F-4D97-AF65-F5344CB8AC3E}">
        <p14:creationId xmlns:p14="http://schemas.microsoft.com/office/powerpoint/2010/main" val="2852283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list of these skills are in the appendix of the student</a:t>
            </a:r>
            <a:r>
              <a:rPr lang="en-US" baseline="0" dirty="0" smtClean="0"/>
              <a:t> workbook.</a:t>
            </a:r>
            <a:endParaRPr lang="en-US" dirty="0" smtClean="0"/>
          </a:p>
          <a:p>
            <a:endParaRPr lang="en-US" dirty="0"/>
          </a:p>
        </p:txBody>
      </p:sp>
      <p:sp>
        <p:nvSpPr>
          <p:cNvPr id="4" name="Slide Number Placeholder 3"/>
          <p:cNvSpPr>
            <a:spLocks noGrp="1"/>
          </p:cNvSpPr>
          <p:nvPr>
            <p:ph type="sldNum" sz="quarter" idx="10"/>
          </p:nvPr>
        </p:nvSpPr>
        <p:spPr/>
        <p:txBody>
          <a:bodyPr/>
          <a:lstStyle/>
          <a:p>
            <a:fld id="{39DE60BE-AFD3-4C4D-864E-8D3781F2258A}" type="slidenum">
              <a:rPr lang="en-US" smtClean="0"/>
              <a:t>4</a:t>
            </a:fld>
            <a:endParaRPr lang="en-US"/>
          </a:p>
        </p:txBody>
      </p:sp>
    </p:spTree>
    <p:extLst>
      <p:ext uri="{BB962C8B-B14F-4D97-AF65-F5344CB8AC3E}">
        <p14:creationId xmlns:p14="http://schemas.microsoft.com/office/powerpoint/2010/main" val="4202182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Choose an activity that will help</a:t>
            </a:r>
            <a:r>
              <a:rPr lang="en-US" baseline="0" dirty="0" smtClean="0"/>
              <a:t> students personalize this information. There are some possible activities in the activity lists. </a:t>
            </a:r>
            <a:endParaRPr lang="en-US" dirty="0"/>
          </a:p>
        </p:txBody>
      </p:sp>
      <p:sp>
        <p:nvSpPr>
          <p:cNvPr id="4" name="Slide Number Placeholder 3"/>
          <p:cNvSpPr>
            <a:spLocks noGrp="1"/>
          </p:cNvSpPr>
          <p:nvPr>
            <p:ph type="sldNum" sz="quarter" idx="10"/>
          </p:nvPr>
        </p:nvSpPr>
        <p:spPr/>
        <p:txBody>
          <a:bodyPr/>
          <a:lstStyle/>
          <a:p>
            <a:fld id="{39DE60BE-AFD3-4C4D-864E-8D3781F2258A}" type="slidenum">
              <a:rPr lang="en-US" smtClean="0"/>
              <a:t>5</a:t>
            </a:fld>
            <a:endParaRPr lang="en-US"/>
          </a:p>
        </p:txBody>
      </p:sp>
    </p:spTree>
    <p:extLst>
      <p:ext uri="{BB962C8B-B14F-4D97-AF65-F5344CB8AC3E}">
        <p14:creationId xmlns:p14="http://schemas.microsoft.com/office/powerpoint/2010/main" val="3202962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want to achieve something, you will be more successful if you write it down. People can always find areas they need or want to improve. These areas could be in your personal life, employment, education, personal wellness or spirituality.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9DE60BE-AFD3-4C4D-864E-8D3781F2258A}" type="slidenum">
              <a:rPr lang="en-US" smtClean="0"/>
              <a:t>6</a:t>
            </a:fld>
            <a:endParaRPr lang="en-US"/>
          </a:p>
        </p:txBody>
      </p:sp>
    </p:spTree>
    <p:extLst>
      <p:ext uri="{BB962C8B-B14F-4D97-AF65-F5344CB8AC3E}">
        <p14:creationId xmlns:p14="http://schemas.microsoft.com/office/powerpoint/2010/main" val="2469523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Explain:</a:t>
            </a:r>
            <a:r>
              <a:rPr lang="en-US" baseline="0" dirty="0" smtClean="0"/>
              <a:t> H</a:t>
            </a:r>
            <a:r>
              <a:rPr lang="en-US" dirty="0" smtClean="0"/>
              <a:t>ave measurable goals!</a:t>
            </a:r>
          </a:p>
          <a:p>
            <a:endParaRPr lang="en-US" dirty="0"/>
          </a:p>
        </p:txBody>
      </p:sp>
      <p:sp>
        <p:nvSpPr>
          <p:cNvPr id="4" name="Slide Number Placeholder 3"/>
          <p:cNvSpPr>
            <a:spLocks noGrp="1"/>
          </p:cNvSpPr>
          <p:nvPr>
            <p:ph type="sldNum" sz="quarter" idx="10"/>
          </p:nvPr>
        </p:nvSpPr>
        <p:spPr/>
        <p:txBody>
          <a:bodyPr/>
          <a:lstStyle/>
          <a:p>
            <a:fld id="{39DE60BE-AFD3-4C4D-864E-8D3781F2258A}" type="slidenum">
              <a:rPr lang="en-US" smtClean="0"/>
              <a:t>7</a:t>
            </a:fld>
            <a:endParaRPr lang="en-US"/>
          </a:p>
        </p:txBody>
      </p:sp>
    </p:spTree>
    <p:extLst>
      <p:ext uri="{BB962C8B-B14F-4D97-AF65-F5344CB8AC3E}">
        <p14:creationId xmlns:p14="http://schemas.microsoft.com/office/powerpoint/2010/main" val="4234474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E60BE-AFD3-4C4D-864E-8D3781F2258A}" type="slidenum">
              <a:rPr lang="en-US" smtClean="0"/>
              <a:t>8</a:t>
            </a:fld>
            <a:endParaRPr lang="en-US"/>
          </a:p>
        </p:txBody>
      </p:sp>
    </p:spTree>
    <p:extLst>
      <p:ext uri="{BB962C8B-B14F-4D97-AF65-F5344CB8AC3E}">
        <p14:creationId xmlns:p14="http://schemas.microsoft.com/office/powerpoint/2010/main" val="68964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9DE60BE-AFD3-4C4D-864E-8D3781F2258A}" type="slidenum">
              <a:rPr lang="en-US" smtClean="0"/>
              <a:t>9</a:t>
            </a:fld>
            <a:endParaRPr lang="en-US"/>
          </a:p>
        </p:txBody>
      </p:sp>
    </p:spTree>
    <p:extLst>
      <p:ext uri="{BB962C8B-B14F-4D97-AF65-F5344CB8AC3E}">
        <p14:creationId xmlns:p14="http://schemas.microsoft.com/office/powerpoint/2010/main" val="40592289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IMG_21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09613"/>
            <a:ext cx="9144000" cy="756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Rectangle 2"/>
          <p:cNvSpPr>
            <a:spLocks noGrp="1" noChangeArrowheads="1"/>
          </p:cNvSpPr>
          <p:nvPr>
            <p:ph type="ctrTitle"/>
          </p:nvPr>
        </p:nvSpPr>
        <p:spPr>
          <a:xfrm>
            <a:off x="685800" y="849313"/>
            <a:ext cx="7772400" cy="1143000"/>
          </a:xfrm>
        </p:spPr>
        <p:txBody>
          <a:bodyPr/>
          <a:lstStyle>
            <a:lvl1pPr>
              <a:defRPr/>
            </a:lvl1pPr>
          </a:lstStyle>
          <a:p>
            <a:pPr lvl="0"/>
            <a:r>
              <a:rPr lang="en-US" noProof="0" smtClean="0"/>
              <a:t>Click to edit Master title style</a:t>
            </a:r>
          </a:p>
        </p:txBody>
      </p:sp>
      <p:sp>
        <p:nvSpPr>
          <p:cNvPr id="25603" name="Rectangle 3"/>
          <p:cNvSpPr>
            <a:spLocks noGrp="1" noChangeArrowheads="1"/>
          </p:cNvSpPr>
          <p:nvPr>
            <p:ph type="subTitle" idx="1"/>
          </p:nvPr>
        </p:nvSpPr>
        <p:spPr>
          <a:xfrm>
            <a:off x="1371600" y="2449513"/>
            <a:ext cx="6400800" cy="1752600"/>
          </a:xfrm>
        </p:spPr>
        <p:txBody>
          <a:bodyPr/>
          <a:lstStyle>
            <a:lvl1pPr marL="0" indent="0" algn="ctr">
              <a:buFontTx/>
              <a:buNone/>
              <a:defRPr/>
            </a:lvl1pPr>
          </a:lstStyle>
          <a:p>
            <a:pPr lvl="0"/>
            <a:r>
              <a:rPr lang="en-US" noProof="0" smtClean="0"/>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smtClean="0"/>
            </a:lvl1pPr>
          </a:lstStyle>
          <a:p>
            <a:fld id="{AB9215D8-6EBD-46A8-A002-B7E5A95290A2}" type="datetimeFigureOut">
              <a:rPr lang="en-US" smtClean="0"/>
              <a:t>10/16/2015</a:t>
            </a:fld>
            <a:endParaRPr lang="en-US"/>
          </a:p>
        </p:txBody>
      </p:sp>
      <p:sp>
        <p:nvSpPr>
          <p:cNvPr id="6" name="Rectangle 5"/>
          <p:cNvSpPr>
            <a:spLocks noGrp="1" noChangeArrowheads="1"/>
          </p:cNvSpPr>
          <p:nvPr>
            <p:ph type="ftr" sz="quarter" idx="11"/>
          </p:nvPr>
        </p:nvSpPr>
        <p:spPr>
          <a:xfrm>
            <a:off x="3124200" y="6248400"/>
            <a:ext cx="2895600" cy="457200"/>
          </a:xfrm>
        </p:spPr>
        <p:txBody>
          <a:bodyPr/>
          <a:lstStyle>
            <a:lvl1pPr>
              <a:defRPr smtClean="0"/>
            </a:lvl1pPr>
          </a:lstStyle>
          <a:p>
            <a:endParaRPr lang="en-US"/>
          </a:p>
        </p:txBody>
      </p:sp>
      <p:sp>
        <p:nvSpPr>
          <p:cNvPr id="7" name="Rectangle 6"/>
          <p:cNvSpPr>
            <a:spLocks noGrp="1" noChangeArrowheads="1"/>
          </p:cNvSpPr>
          <p:nvPr>
            <p:ph type="sldNum" sz="quarter" idx="12"/>
          </p:nvPr>
        </p:nvSpPr>
        <p:spPr>
          <a:xfrm>
            <a:off x="6553200" y="6248400"/>
            <a:ext cx="1905000" cy="457200"/>
          </a:xfrm>
        </p:spPr>
        <p:txBody>
          <a:bodyPr/>
          <a:lstStyle>
            <a:lvl1pPr>
              <a:defRPr smtClean="0"/>
            </a:lvl1pPr>
          </a:lstStyle>
          <a:p>
            <a:fld id="{16C8495C-E22A-4C43-A264-948836A9E61D}" type="slidenum">
              <a:rPr lang="en-US" smtClean="0"/>
              <a:t>‹#›</a:t>
            </a:fld>
            <a:endParaRPr lang="en-US"/>
          </a:p>
        </p:txBody>
      </p:sp>
    </p:spTree>
    <p:extLst>
      <p:ext uri="{BB962C8B-B14F-4D97-AF65-F5344CB8AC3E}">
        <p14:creationId xmlns:p14="http://schemas.microsoft.com/office/powerpoint/2010/main" val="2668831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2544F270-89C3-44E4-8F33-345287F28CA5}" type="datetimeFigureOut">
              <a:rPr lang="en-US" smtClean="0"/>
              <a:t>10/16/2015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0BC2D3A-9DEE-4596-BC00-50BE7498E88F}" type="slidenum">
              <a:rPr lang="en-US" smtClean="0"/>
              <a:t>‹#›</a:t>
            </a:fld>
            <a:endParaRPr lang="en-US"/>
          </a:p>
        </p:txBody>
      </p:sp>
    </p:spTree>
    <p:extLst>
      <p:ext uri="{BB962C8B-B14F-4D97-AF65-F5344CB8AC3E}">
        <p14:creationId xmlns:p14="http://schemas.microsoft.com/office/powerpoint/2010/main" val="546129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2544F270-89C3-44E4-8F33-345287F28CA5}" type="datetimeFigureOut">
              <a:rPr lang="en-US" smtClean="0"/>
              <a:t>10/16/2015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0BC2D3A-9DEE-4596-BC00-50BE7498E88F}" type="slidenum">
              <a:rPr lang="en-US" smtClean="0"/>
              <a:t>‹#›</a:t>
            </a:fld>
            <a:endParaRPr lang="en-US"/>
          </a:p>
        </p:txBody>
      </p:sp>
    </p:spTree>
    <p:extLst>
      <p:ext uri="{BB962C8B-B14F-4D97-AF65-F5344CB8AC3E}">
        <p14:creationId xmlns:p14="http://schemas.microsoft.com/office/powerpoint/2010/main" val="54985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r>
              <a:rPr lang="en-US" noProof="0" smtClean="0"/>
              <a:t>Click icon to add table</a:t>
            </a:r>
            <a:endParaRPr lang="en-GB" noProof="0" smtClean="0"/>
          </a:p>
        </p:txBody>
      </p:sp>
      <p:sp>
        <p:nvSpPr>
          <p:cNvPr id="4" name="Rectangle 4"/>
          <p:cNvSpPr>
            <a:spLocks noGrp="1" noChangeArrowheads="1"/>
          </p:cNvSpPr>
          <p:nvPr>
            <p:ph type="dt" sz="half" idx="10"/>
          </p:nvPr>
        </p:nvSpPr>
        <p:spPr>
          <a:ln/>
        </p:spPr>
        <p:txBody>
          <a:bodyPr/>
          <a:lstStyle>
            <a:lvl1pPr>
              <a:defRPr/>
            </a:lvl1pPr>
          </a:lstStyle>
          <a:p>
            <a:fld id="{2544F270-89C3-44E4-8F33-345287F28CA5}" type="datetimeFigureOut">
              <a:rPr lang="en-US" smtClean="0"/>
              <a:t>10/16/2015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0BC2D3A-9DEE-4596-BC00-50BE7498E88F}" type="slidenum">
              <a:rPr lang="en-US" smtClean="0"/>
              <a:t>‹#›</a:t>
            </a:fld>
            <a:endParaRPr lang="en-US"/>
          </a:p>
        </p:txBody>
      </p:sp>
    </p:spTree>
    <p:extLst>
      <p:ext uri="{BB962C8B-B14F-4D97-AF65-F5344CB8AC3E}">
        <p14:creationId xmlns:p14="http://schemas.microsoft.com/office/powerpoint/2010/main" val="3353190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2544F270-89C3-44E4-8F33-345287F28CA5}" type="datetimeFigureOut">
              <a:rPr lang="en-US" smtClean="0"/>
              <a:t>10/16/2015</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A0BC2D3A-9DEE-4596-BC00-50BE7498E88F}" type="slidenum">
              <a:rPr lang="en-US" smtClean="0"/>
              <a:t>‹#›</a:t>
            </a:fld>
            <a:endParaRPr lang="en-US"/>
          </a:p>
        </p:txBody>
      </p:sp>
    </p:spTree>
    <p:extLst>
      <p:ext uri="{BB962C8B-B14F-4D97-AF65-F5344CB8AC3E}">
        <p14:creationId xmlns:p14="http://schemas.microsoft.com/office/powerpoint/2010/main" val="2977603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Two Pictures with Captions">
    <p:spTree>
      <p:nvGrpSpPr>
        <p:cNvPr id="1" name=""/>
        <p:cNvGrpSpPr/>
        <p:nvPr/>
      </p:nvGrpSpPr>
      <p:grpSpPr>
        <a:xfrm>
          <a:off x="0" y="0"/>
          <a:ext cx="0" cy="0"/>
          <a:chOff x="0" y="0"/>
          <a:chExt cx="0" cy="0"/>
        </a:xfrm>
      </p:grpSpPr>
      <p:sp>
        <p:nvSpPr>
          <p:cNvPr id="15" name="Picture Placeholder 14"/>
          <p:cNvSpPr>
            <a:spLocks noGrp="1"/>
          </p:cNvSpPr>
          <p:nvPr>
            <p:ph type="pic" sz="quarter" idx="13"/>
          </p:nvPr>
        </p:nvSpPr>
        <p:spPr>
          <a:xfrm>
            <a:off x="744327" y="1113023"/>
            <a:ext cx="2728840"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
        <p:nvSpPr>
          <p:cNvPr id="19" name="Picture Placeholder 18"/>
          <p:cNvSpPr>
            <a:spLocks noGrp="1"/>
          </p:cNvSpPr>
          <p:nvPr>
            <p:ph type="pic" sz="quarter" idx="15"/>
          </p:nvPr>
        </p:nvSpPr>
        <p:spPr>
          <a:xfrm>
            <a:off x="4147926" y="1113023"/>
            <a:ext cx="2728840"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
        <p:nvSpPr>
          <p:cNvPr id="17" name="Text Placeholder 16"/>
          <p:cNvSpPr>
            <a:spLocks noGrp="1"/>
          </p:cNvSpPr>
          <p:nvPr>
            <p:ph type="body" sz="quarter" idx="14"/>
          </p:nvPr>
        </p:nvSpPr>
        <p:spPr>
          <a:xfrm>
            <a:off x="771436" y="5305425"/>
            <a:ext cx="2674620" cy="1097280"/>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Click to edit Master text styles</a:t>
            </a:r>
          </a:p>
        </p:txBody>
      </p:sp>
      <p:sp>
        <p:nvSpPr>
          <p:cNvPr id="20" name="Text Placeholder 16"/>
          <p:cNvSpPr>
            <a:spLocks noGrp="1"/>
          </p:cNvSpPr>
          <p:nvPr>
            <p:ph type="body" sz="quarter" idx="16"/>
          </p:nvPr>
        </p:nvSpPr>
        <p:spPr>
          <a:xfrm>
            <a:off x="4175036" y="5305425"/>
            <a:ext cx="2674620" cy="1097280"/>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Click to edit Master text styles</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143" y="1"/>
            <a:ext cx="9141714" cy="6858000"/>
          </a:xfrm>
          <a:prstGeom prst="rect">
            <a:avLst/>
          </a:prstGeom>
        </p:spPr>
      </p:pic>
      <p:sp>
        <p:nvSpPr>
          <p:cNvPr id="2" name="Title 1"/>
          <p:cNvSpPr>
            <a:spLocks noGrp="1"/>
          </p:cNvSpPr>
          <p:nvPr>
            <p:ph type="ctrTitle"/>
          </p:nvPr>
        </p:nvSpPr>
        <p:spPr>
          <a:xfrm>
            <a:off x="628650" y="533400"/>
            <a:ext cx="6343650" cy="1828800"/>
          </a:xfrm>
        </p:spPr>
        <p:txBody>
          <a:bodyPr anchor="b">
            <a:normAutofit/>
          </a:bodyPr>
          <a:lstStyle>
            <a:lvl1pPr algn="l">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628650" y="2438400"/>
            <a:ext cx="5314950" cy="914400"/>
          </a:xfrm>
        </p:spPr>
        <p:txBody>
          <a:bodyPr>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9215D8-6EBD-46A8-A002-B7E5A95290A2}" type="datetimeFigureOut">
              <a:rPr lang="en-US" smtClean="0"/>
              <a:t>10/16/2015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8495C-E22A-4C43-A264-948836A9E61D}" type="slidenum">
              <a:rPr lang="en-US" smtClean="0"/>
              <a:t>‹#›</a:t>
            </a:fld>
            <a:endParaRPr lang="en-US"/>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9141714" cy="6857176"/>
          </a:xfrm>
          <a:prstGeom prst="rect">
            <a:avLst/>
          </a:prstGeom>
        </p:spPr>
      </p:pic>
      <p:sp>
        <p:nvSpPr>
          <p:cNvPr id="2" name="Title 1"/>
          <p:cNvSpPr>
            <a:spLocks noGrp="1"/>
          </p:cNvSpPr>
          <p:nvPr>
            <p:ph type="title"/>
          </p:nvPr>
        </p:nvSpPr>
        <p:spPr>
          <a:xfrm>
            <a:off x="2514600" y="533400"/>
            <a:ext cx="5486400" cy="1828800"/>
          </a:xfrm>
        </p:spPr>
        <p:txBody>
          <a:bodyPr anchor="b">
            <a:normAutofit/>
          </a:bodyPr>
          <a:lstStyle>
            <a:lvl1pPr>
              <a:defRPr sz="4400"/>
            </a:lvl1pPr>
          </a:lstStyle>
          <a:p>
            <a:r>
              <a:rPr lang="en-US" smtClean="0"/>
              <a:t>Click to edit Master title style</a:t>
            </a:r>
            <a:endParaRPr lang="en-US"/>
          </a:p>
        </p:txBody>
      </p:sp>
      <p:sp>
        <p:nvSpPr>
          <p:cNvPr id="3" name="Text Placeholder 2"/>
          <p:cNvSpPr>
            <a:spLocks noGrp="1"/>
          </p:cNvSpPr>
          <p:nvPr>
            <p:ph type="body" idx="1"/>
          </p:nvPr>
        </p:nvSpPr>
        <p:spPr>
          <a:xfrm>
            <a:off x="2514600" y="2438400"/>
            <a:ext cx="4114800" cy="914400"/>
          </a:xfrm>
        </p:spPr>
        <p:txBody>
          <a:bodyPr>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825625"/>
            <a:ext cx="329184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9160" y="1825625"/>
            <a:ext cx="329184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9215D8-6EBD-46A8-A002-B7E5A95290A2}" type="datetimeFigureOut">
              <a:rPr lang="en-US" smtClean="0"/>
              <a:t>10/16/2015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C8495C-E22A-4C43-A264-948836A9E61D}" type="slidenum">
              <a:rPr lang="en-US" smtClean="0"/>
              <a:t>‹#›</a:t>
            </a:fld>
            <a:endParaRPr lang="en-US"/>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143000" y="1828799"/>
            <a:ext cx="329184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624666"/>
            <a:ext cx="3291840" cy="26754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9160" y="1828799"/>
            <a:ext cx="329184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9160" y="2624666"/>
            <a:ext cx="3291840" cy="26754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B9215D8-6EBD-46A8-A002-B7E5A95290A2}" type="datetimeFigureOut">
              <a:rPr lang="en-US" smtClean="0"/>
              <a:t>10/16/2015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C8495C-E22A-4C43-A264-948836A9E61D}" type="slidenum">
              <a:rPr lang="en-US" smtClean="0"/>
              <a:t>‹#›</a:t>
            </a:fld>
            <a:endParaRPr lang="en-US"/>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2544F270-89C3-44E4-8F33-345287F28CA5}" type="datetimeFigureOut">
              <a:rPr lang="en-US" smtClean="0"/>
              <a:t>10/16/2015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0BC2D3A-9DEE-4596-BC00-50BE7498E88F}" type="slidenum">
              <a:rPr lang="en-US" smtClean="0"/>
              <a:t>‹#›</a:t>
            </a:fld>
            <a:endParaRPr lang="en-US"/>
          </a:p>
        </p:txBody>
      </p:sp>
    </p:spTree>
    <p:extLst>
      <p:ext uri="{BB962C8B-B14F-4D97-AF65-F5344CB8AC3E}">
        <p14:creationId xmlns:p14="http://schemas.microsoft.com/office/powerpoint/2010/main" val="1012198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9215D8-6EBD-46A8-A002-B7E5A95290A2}" type="datetimeFigureOut">
              <a:rPr lang="en-US" smtClean="0"/>
              <a:t>10/16/2015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C8495C-E22A-4C43-A264-948836A9E61D}" type="slidenum">
              <a:rPr lang="en-US" smtClean="0"/>
              <a:t>‹#›</a:t>
            </a:fld>
            <a:endParaRPr lang="en-US"/>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9215D8-6EBD-46A8-A002-B7E5A95290A2}" type="datetimeFigureOut">
              <a:rPr lang="en-US" smtClean="0"/>
              <a:t>10/16/2015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C8495C-E22A-4C43-A264-948836A9E61D}" type="slidenum">
              <a:rPr lang="en-US" smtClean="0"/>
              <a:t>‹#›</a:t>
            </a:fld>
            <a:endParaRPr lang="en-US"/>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543300" y="1828801"/>
            <a:ext cx="4457700" cy="3476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2999" y="1828801"/>
            <a:ext cx="2194560" cy="3476625"/>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9215D8-6EBD-46A8-A002-B7E5A95290A2}" type="datetimeFigureOut">
              <a:rPr lang="en-US" smtClean="0"/>
              <a:t>10/16/2015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C8495C-E22A-4C43-A264-948836A9E61D}" type="slidenum">
              <a:rPr lang="en-US" smtClean="0"/>
              <a:t>‹#›</a:t>
            </a:fld>
            <a:endParaRPr lang="en-US"/>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lang="en-US"/>
          </a:p>
        </p:txBody>
      </p:sp>
      <p:sp>
        <p:nvSpPr>
          <p:cNvPr id="4" name="Text Placeholder 3"/>
          <p:cNvSpPr>
            <a:spLocks noGrp="1"/>
          </p:cNvSpPr>
          <p:nvPr>
            <p:ph type="body" sz="half" idx="2"/>
          </p:nvPr>
        </p:nvSpPr>
        <p:spPr>
          <a:xfrm>
            <a:off x="5257800" y="2245995"/>
            <a:ext cx="2743200" cy="219456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9215D8-6EBD-46A8-A002-B7E5A95290A2}" type="datetimeFigureOut">
              <a:rPr lang="en-US" smtClean="0"/>
              <a:t>10/16/2015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C8495C-E22A-4C43-A264-948836A9E61D}" type="slidenum">
              <a:rPr lang="en-US" smtClean="0"/>
              <a:t>‹#›</a:t>
            </a:fld>
            <a:endParaRPr lang="en-US"/>
          </a:p>
        </p:txBody>
      </p:sp>
      <p:sp>
        <p:nvSpPr>
          <p:cNvPr id="8" name="Freeform 5"/>
          <p:cNvSpPr>
            <a:spLocks/>
          </p:cNvSpPr>
          <p:nvPr/>
        </p:nvSpPr>
        <p:spPr bwMode="gray">
          <a:xfrm>
            <a:off x="603250" y="1695450"/>
            <a:ext cx="4197350"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a:extLst/>
        </p:spPr>
        <p:txBody>
          <a:bodyPr vert="horz" wrap="square" lIns="91440" tIns="45720" rIns="91440" bIns="45720" numCol="1" anchor="t" anchorCtr="0" compatLnSpc="1">
            <a:prstTxWarp prst="textNoShape">
              <a:avLst/>
            </a:prstTxWarp>
          </a:bodyPr>
          <a:lstStyle/>
          <a:p>
            <a:endParaRPr lang="en-US"/>
          </a:p>
        </p:txBody>
      </p:sp>
      <p:sp>
        <p:nvSpPr>
          <p:cNvPr id="12" name="Picture Placeholder 11"/>
          <p:cNvSpPr>
            <a:spLocks noGrp="1"/>
          </p:cNvSpPr>
          <p:nvPr>
            <p:ph type="pic" idx="1"/>
          </p:nvPr>
        </p:nvSpPr>
        <p:spPr>
          <a:xfrm>
            <a:off x="754517" y="1874520"/>
            <a:ext cx="3894817"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wo Pictures with Caption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1" y="1716"/>
            <a:ext cx="9141714" cy="6856284"/>
          </a:xfrm>
          <a:prstGeom prst="rect">
            <a:avLst/>
          </a:prstGeom>
        </p:spPr>
      </p:pic>
      <p:sp>
        <p:nvSpPr>
          <p:cNvPr id="7" name="Freeform 5"/>
          <p:cNvSpPr>
            <a:spLocks/>
          </p:cNvSpPr>
          <p:nvPr/>
        </p:nvSpPr>
        <p:spPr bwMode="gray">
          <a:xfrm>
            <a:off x="571500" y="933450"/>
            <a:ext cx="30861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p:cNvSpPr>
            <a:spLocks noGrp="1"/>
          </p:cNvSpPr>
          <p:nvPr>
            <p:ph type="pic" sz="quarter" idx="13"/>
          </p:nvPr>
        </p:nvSpPr>
        <p:spPr>
          <a:xfrm>
            <a:off x="744327" y="1113023"/>
            <a:ext cx="2728840"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
        <p:nvSpPr>
          <p:cNvPr id="18" name="Freeform 5"/>
          <p:cNvSpPr>
            <a:spLocks/>
          </p:cNvSpPr>
          <p:nvPr/>
        </p:nvSpPr>
        <p:spPr bwMode="gray">
          <a:xfrm>
            <a:off x="3975100" y="933450"/>
            <a:ext cx="30861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p:cNvSpPr>
            <a:spLocks noGrp="1"/>
          </p:cNvSpPr>
          <p:nvPr>
            <p:ph type="pic" sz="quarter" idx="15"/>
          </p:nvPr>
        </p:nvSpPr>
        <p:spPr>
          <a:xfrm>
            <a:off x="4147926" y="1113023"/>
            <a:ext cx="2728840"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
        <p:nvSpPr>
          <p:cNvPr id="17" name="Text Placeholder 16"/>
          <p:cNvSpPr>
            <a:spLocks noGrp="1"/>
          </p:cNvSpPr>
          <p:nvPr>
            <p:ph type="body" sz="quarter" idx="14"/>
          </p:nvPr>
        </p:nvSpPr>
        <p:spPr>
          <a:xfrm>
            <a:off x="771436" y="5305425"/>
            <a:ext cx="2674620" cy="1097280"/>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Click to edit Master text styles</a:t>
            </a:r>
          </a:p>
        </p:txBody>
      </p:sp>
      <p:sp>
        <p:nvSpPr>
          <p:cNvPr id="20" name="Text Placeholder 16"/>
          <p:cNvSpPr>
            <a:spLocks noGrp="1"/>
          </p:cNvSpPr>
          <p:nvPr>
            <p:ph type="body" sz="quarter" idx="16"/>
          </p:nvPr>
        </p:nvSpPr>
        <p:spPr>
          <a:xfrm>
            <a:off x="4175036" y="5305425"/>
            <a:ext cx="2674620" cy="1097280"/>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Click to edit Master text styles</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hree Pictures with Caption">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1" y="1716"/>
            <a:ext cx="9141714" cy="6856284"/>
          </a:xfrm>
          <a:prstGeom prst="rect">
            <a:avLst/>
          </a:prstGeom>
        </p:spPr>
      </p:pic>
      <p:sp>
        <p:nvSpPr>
          <p:cNvPr id="7" name="Freeform 5"/>
          <p:cNvSpPr>
            <a:spLocks/>
          </p:cNvSpPr>
          <p:nvPr/>
        </p:nvSpPr>
        <p:spPr bwMode="gray">
          <a:xfrm>
            <a:off x="571500" y="933450"/>
            <a:ext cx="40005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p:cNvSpPr>
            <a:spLocks noGrp="1"/>
          </p:cNvSpPr>
          <p:nvPr>
            <p:ph type="pic" sz="quarter" idx="13"/>
          </p:nvPr>
        </p:nvSpPr>
        <p:spPr>
          <a:xfrm>
            <a:off x="743916" y="1113023"/>
            <a:ext cx="3655668"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
        <p:nvSpPr>
          <p:cNvPr id="18" name="Freeform 5"/>
          <p:cNvSpPr>
            <a:spLocks/>
          </p:cNvSpPr>
          <p:nvPr/>
        </p:nvSpPr>
        <p:spPr bwMode="gray">
          <a:xfrm>
            <a:off x="4742905" y="967316"/>
            <a:ext cx="2243207"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p:cNvSpPr>
            <a:spLocks noGrp="1"/>
          </p:cNvSpPr>
          <p:nvPr>
            <p:ph type="pic" sz="quarter" idx="15"/>
          </p:nvPr>
        </p:nvSpPr>
        <p:spPr>
          <a:xfrm>
            <a:off x="4879519" y="1109743"/>
            <a:ext cx="1969979"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17" name="Text Placeholder 16"/>
          <p:cNvSpPr>
            <a:spLocks noGrp="1"/>
          </p:cNvSpPr>
          <p:nvPr>
            <p:ph type="body" sz="quarter" idx="14"/>
          </p:nvPr>
        </p:nvSpPr>
        <p:spPr>
          <a:xfrm>
            <a:off x="771435" y="5919255"/>
            <a:ext cx="6078062" cy="497420"/>
          </a:xfrm>
        </p:spPr>
        <p:txBody>
          <a:bodyPr>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Click to edit Master text styles</a:t>
            </a:r>
          </a:p>
        </p:txBody>
      </p:sp>
      <p:sp>
        <p:nvSpPr>
          <p:cNvPr id="12" name="Freeform 5"/>
          <p:cNvSpPr>
            <a:spLocks/>
          </p:cNvSpPr>
          <p:nvPr/>
        </p:nvSpPr>
        <p:spPr bwMode="gray">
          <a:xfrm>
            <a:off x="4742905" y="3060954"/>
            <a:ext cx="2243207"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p:cNvSpPr>
            <a:spLocks noGrp="1"/>
          </p:cNvSpPr>
          <p:nvPr>
            <p:ph type="pic" sz="quarter" idx="16"/>
          </p:nvPr>
        </p:nvSpPr>
        <p:spPr>
          <a:xfrm>
            <a:off x="4879519" y="3203381"/>
            <a:ext cx="1969979"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2" name="Title 1"/>
          <p:cNvSpPr>
            <a:spLocks noGrp="1"/>
          </p:cNvSpPr>
          <p:nvPr>
            <p:ph type="title"/>
          </p:nvPr>
        </p:nvSpPr>
        <p:spPr>
          <a:xfrm>
            <a:off x="771435" y="5305425"/>
            <a:ext cx="6078062" cy="579921"/>
          </a:xfrm>
        </p:spPr>
        <p:txBody>
          <a:bodyPr>
            <a:normAutofit/>
          </a:bodyPr>
          <a:lstStyle>
            <a:lvl1pPr>
              <a:defRPr sz="2400">
                <a:solidFill>
                  <a:schemeClr val="accent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Five Pictures">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2" y="284"/>
            <a:ext cx="9141714" cy="6859715"/>
          </a:xfrm>
          <a:prstGeom prst="rect">
            <a:avLst/>
          </a:prstGeom>
        </p:spPr>
      </p:pic>
      <p:sp>
        <p:nvSpPr>
          <p:cNvPr id="8" name="Freeform 5"/>
          <p:cNvSpPr>
            <a:spLocks/>
          </p:cNvSpPr>
          <p:nvPr/>
        </p:nvSpPr>
        <p:spPr bwMode="gray">
          <a:xfrm>
            <a:off x="3136900" y="265045"/>
            <a:ext cx="39242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 name="Picture Placeholder 8"/>
          <p:cNvSpPr>
            <a:spLocks noGrp="1"/>
          </p:cNvSpPr>
          <p:nvPr>
            <p:ph type="pic" sz="quarter" idx="13"/>
          </p:nvPr>
        </p:nvSpPr>
        <p:spPr>
          <a:xfrm>
            <a:off x="3318326" y="436316"/>
            <a:ext cx="3561446"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
        <p:nvSpPr>
          <p:cNvPr id="10" name="Freeform 5"/>
          <p:cNvSpPr>
            <a:spLocks/>
          </p:cNvSpPr>
          <p:nvPr/>
        </p:nvSpPr>
        <p:spPr bwMode="gray">
          <a:xfrm>
            <a:off x="612141" y="384723"/>
            <a:ext cx="2359659"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Picture Placeholder 10"/>
          <p:cNvSpPr>
            <a:spLocks noGrp="1"/>
          </p:cNvSpPr>
          <p:nvPr>
            <p:ph type="pic" sz="quarter" idx="15"/>
          </p:nvPr>
        </p:nvSpPr>
        <p:spPr>
          <a:xfrm>
            <a:off x="759767" y="538232"/>
            <a:ext cx="2064409"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12" name="Freeform 5"/>
          <p:cNvSpPr>
            <a:spLocks/>
          </p:cNvSpPr>
          <p:nvPr/>
        </p:nvSpPr>
        <p:spPr bwMode="gray">
          <a:xfrm>
            <a:off x="612141" y="2478362"/>
            <a:ext cx="2359659"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p:cNvSpPr>
            <a:spLocks noGrp="1"/>
          </p:cNvSpPr>
          <p:nvPr>
            <p:ph type="pic" sz="quarter" idx="16"/>
          </p:nvPr>
        </p:nvSpPr>
        <p:spPr>
          <a:xfrm>
            <a:off x="759767" y="2631870"/>
            <a:ext cx="2064409"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14" name="Freeform 5"/>
          <p:cNvSpPr>
            <a:spLocks/>
          </p:cNvSpPr>
          <p:nvPr/>
        </p:nvSpPr>
        <p:spPr bwMode="gray">
          <a:xfrm>
            <a:off x="612141" y="4572000"/>
            <a:ext cx="2359659"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p:cNvSpPr>
            <a:spLocks noGrp="1"/>
          </p:cNvSpPr>
          <p:nvPr>
            <p:ph type="pic" sz="quarter" idx="17"/>
          </p:nvPr>
        </p:nvSpPr>
        <p:spPr>
          <a:xfrm>
            <a:off x="759767" y="4725508"/>
            <a:ext cx="2064409"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20" name="Freeform 5"/>
          <p:cNvSpPr>
            <a:spLocks/>
          </p:cNvSpPr>
          <p:nvPr/>
        </p:nvSpPr>
        <p:spPr bwMode="gray">
          <a:xfrm>
            <a:off x="3136900" y="3448511"/>
            <a:ext cx="39242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 name="Picture Placeholder 20"/>
          <p:cNvSpPr>
            <a:spLocks noGrp="1"/>
          </p:cNvSpPr>
          <p:nvPr>
            <p:ph type="pic" sz="quarter" idx="18"/>
          </p:nvPr>
        </p:nvSpPr>
        <p:spPr>
          <a:xfrm>
            <a:off x="3318326" y="3619782"/>
            <a:ext cx="3561446"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9215D8-6EBD-46A8-A002-B7E5A95290A2}" type="datetimeFigureOut">
              <a:rPr lang="en-US" smtClean="0"/>
              <a:t>10/16/2015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8495C-E22A-4C43-A264-948836A9E61D}" type="slidenum">
              <a:rPr lang="en-US" smtClean="0"/>
              <a:t>‹#›</a:t>
            </a:fld>
            <a:endParaRPr lang="en-US"/>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365125"/>
            <a:ext cx="1371599" cy="49403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365125"/>
            <a:ext cx="5143500" cy="4940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9215D8-6EBD-46A8-A002-B7E5A95290A2}" type="datetimeFigureOut">
              <a:rPr lang="en-US" smtClean="0"/>
              <a:t>10/16/2015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8495C-E22A-4C43-A264-948836A9E61D}" type="slidenum">
              <a:rPr lang="en-US" smtClean="0"/>
              <a:t>‹#›</a:t>
            </a:fld>
            <a:endParaRPr lang="en-US"/>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AB9215D8-6EBD-46A8-A002-B7E5A95290A2}" type="datetimeFigureOut">
              <a:rPr lang="en-US" smtClean="0"/>
              <a:t>10/16/2015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16C8495C-E22A-4C43-A264-948836A9E61D}" type="slidenum">
              <a:rPr lang="en-US" smtClean="0"/>
              <a:t>‹#›</a:t>
            </a:fld>
            <a:endParaRPr lang="en-US"/>
          </a:p>
        </p:txBody>
      </p:sp>
    </p:spTree>
    <p:extLst>
      <p:ext uri="{BB962C8B-B14F-4D97-AF65-F5344CB8AC3E}">
        <p14:creationId xmlns:p14="http://schemas.microsoft.com/office/powerpoint/2010/main" val="3999217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2544F270-89C3-44E4-8F33-345287F28CA5}" type="datetimeFigureOut">
              <a:rPr lang="en-US" smtClean="0"/>
              <a:t>10/16/2015</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A0BC2D3A-9DEE-4596-BC00-50BE7498E88F}" type="slidenum">
              <a:rPr lang="en-US" smtClean="0"/>
              <a:t>‹#›</a:t>
            </a:fld>
            <a:endParaRPr lang="en-US"/>
          </a:p>
        </p:txBody>
      </p:sp>
    </p:spTree>
    <p:extLst>
      <p:ext uri="{BB962C8B-B14F-4D97-AF65-F5344CB8AC3E}">
        <p14:creationId xmlns:p14="http://schemas.microsoft.com/office/powerpoint/2010/main" val="3696327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2544F270-89C3-44E4-8F33-345287F28CA5}" type="datetimeFigureOut">
              <a:rPr lang="en-US" smtClean="0"/>
              <a:t>10/16/2015</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A0BC2D3A-9DEE-4596-BC00-50BE7498E88F}" type="slidenum">
              <a:rPr lang="en-US" smtClean="0"/>
              <a:t>‹#›</a:t>
            </a:fld>
            <a:endParaRPr lang="en-US"/>
          </a:p>
        </p:txBody>
      </p:sp>
    </p:spTree>
    <p:extLst>
      <p:ext uri="{BB962C8B-B14F-4D97-AF65-F5344CB8AC3E}">
        <p14:creationId xmlns:p14="http://schemas.microsoft.com/office/powerpoint/2010/main" val="1581962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2544F270-89C3-44E4-8F33-345287F28CA5}" type="datetimeFigureOut">
              <a:rPr lang="en-US" smtClean="0"/>
              <a:t>10/16/2015</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A0BC2D3A-9DEE-4596-BC00-50BE7498E88F}" type="slidenum">
              <a:rPr lang="en-US" smtClean="0"/>
              <a:t>‹#›</a:t>
            </a:fld>
            <a:endParaRPr lang="en-US"/>
          </a:p>
        </p:txBody>
      </p:sp>
    </p:spTree>
    <p:extLst>
      <p:ext uri="{BB962C8B-B14F-4D97-AF65-F5344CB8AC3E}">
        <p14:creationId xmlns:p14="http://schemas.microsoft.com/office/powerpoint/2010/main" val="441694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2544F270-89C3-44E4-8F33-345287F28CA5}" type="datetimeFigureOut">
              <a:rPr lang="en-US" smtClean="0"/>
              <a:t>10/16/2015</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A0BC2D3A-9DEE-4596-BC00-50BE7498E88F}" type="slidenum">
              <a:rPr lang="en-US" smtClean="0"/>
              <a:t>‹#›</a:t>
            </a:fld>
            <a:endParaRPr lang="en-US"/>
          </a:p>
        </p:txBody>
      </p:sp>
    </p:spTree>
    <p:extLst>
      <p:ext uri="{BB962C8B-B14F-4D97-AF65-F5344CB8AC3E}">
        <p14:creationId xmlns:p14="http://schemas.microsoft.com/office/powerpoint/2010/main" val="1681687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2544F270-89C3-44E4-8F33-345287F28CA5}" type="datetimeFigureOut">
              <a:rPr lang="en-US" smtClean="0"/>
              <a:t>10/16/2015</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A0BC2D3A-9DEE-4596-BC00-50BE7498E88F}" type="slidenum">
              <a:rPr lang="en-US" smtClean="0"/>
              <a:t>‹#›</a:t>
            </a:fld>
            <a:endParaRPr lang="en-US"/>
          </a:p>
        </p:txBody>
      </p:sp>
    </p:spTree>
    <p:extLst>
      <p:ext uri="{BB962C8B-B14F-4D97-AF65-F5344CB8AC3E}">
        <p14:creationId xmlns:p14="http://schemas.microsoft.com/office/powerpoint/2010/main" val="2997683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2544F270-89C3-44E4-8F33-345287F28CA5}" type="datetimeFigureOut">
              <a:rPr lang="en-US" smtClean="0"/>
              <a:t>10/16/2015</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A0BC2D3A-9DEE-4596-BC00-50BE7498E88F}" type="slidenum">
              <a:rPr lang="en-US" smtClean="0"/>
              <a:t>‹#›</a:t>
            </a:fld>
            <a:endParaRPr lang="en-US"/>
          </a:p>
        </p:txBody>
      </p:sp>
    </p:spTree>
    <p:extLst>
      <p:ext uri="{BB962C8B-B14F-4D97-AF65-F5344CB8AC3E}">
        <p14:creationId xmlns:p14="http://schemas.microsoft.com/office/powerpoint/2010/main" val="81529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3.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2" descr="IMG_2115v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414338"/>
            <a:ext cx="9144000" cy="7566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fld id="{2544F270-89C3-44E4-8F33-345287F28CA5}" type="datetimeFigureOut">
              <a:rPr lang="en-US" smtClean="0"/>
              <a:t>10/16/2015</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fld id="{A0BC2D3A-9DEE-4596-BC00-50BE7498E88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9141620" cy="6858000"/>
          </a:xfrm>
          <a:prstGeom prst="rect">
            <a:avLst/>
          </a:prstGeom>
        </p:spPr>
      </p:pic>
      <p:sp>
        <p:nvSpPr>
          <p:cNvPr id="2" name="Title Placeholder 1"/>
          <p:cNvSpPr>
            <a:spLocks noGrp="1"/>
          </p:cNvSpPr>
          <p:nvPr>
            <p:ph type="title"/>
          </p:nvPr>
        </p:nvSpPr>
        <p:spPr>
          <a:xfrm>
            <a:off x="628650" y="365126"/>
            <a:ext cx="7372350" cy="1082674"/>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1143000" y="1828800"/>
            <a:ext cx="68580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257800" y="6416676"/>
            <a:ext cx="1028700" cy="365125"/>
          </a:xfrm>
          <a:prstGeom prst="rect">
            <a:avLst/>
          </a:prstGeom>
        </p:spPr>
        <p:txBody>
          <a:bodyPr vert="horz" lIns="91440" tIns="45720" rIns="91440" bIns="45720" rtlCol="0" anchor="ctr"/>
          <a:lstStyle>
            <a:lvl1pPr algn="r">
              <a:defRPr sz="1000">
                <a:solidFill>
                  <a:schemeClr val="tx1"/>
                </a:solidFill>
              </a:defRPr>
            </a:lvl1pPr>
          </a:lstStyle>
          <a:p>
            <a:fld id="{AB9215D8-6EBD-46A8-A002-B7E5A95290A2}" type="datetimeFigureOut">
              <a:rPr lang="en-US" smtClean="0"/>
              <a:t>10/16/2015</a:t>
            </a:fld>
            <a:endParaRPr lang="en-US"/>
          </a:p>
        </p:txBody>
      </p:sp>
      <p:sp>
        <p:nvSpPr>
          <p:cNvPr id="5" name="Footer Placeholder 4"/>
          <p:cNvSpPr>
            <a:spLocks noGrp="1"/>
          </p:cNvSpPr>
          <p:nvPr>
            <p:ph type="ftr" sz="quarter" idx="3"/>
          </p:nvPr>
        </p:nvSpPr>
        <p:spPr>
          <a:xfrm>
            <a:off x="1657350" y="6416676"/>
            <a:ext cx="3429000"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6457950" y="6416676"/>
            <a:ext cx="628650" cy="365125"/>
          </a:xfrm>
          <a:prstGeom prst="rect">
            <a:avLst/>
          </a:prstGeom>
        </p:spPr>
        <p:txBody>
          <a:bodyPr vert="horz" lIns="91440" tIns="45720" rIns="91440" bIns="45720" rtlCol="0" anchor="ctr"/>
          <a:lstStyle>
            <a:lvl1pPr algn="r">
              <a:defRPr sz="1000">
                <a:solidFill>
                  <a:schemeClr val="tx1"/>
                </a:solidFill>
              </a:defRPr>
            </a:lvl1pPr>
          </a:lstStyle>
          <a:p>
            <a:fld id="{16C8495C-E22A-4C43-A264-948836A9E61D}" type="slidenum">
              <a:rPr lang="en-US" smtClean="0"/>
              <a:t>‹#›</a:t>
            </a:fld>
            <a:endParaRPr lang="en-US"/>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My Skills &amp; Goals</a:t>
            </a:r>
            <a:endParaRPr lang="en-US" dirty="0"/>
          </a:p>
        </p:txBody>
      </p:sp>
      <p:sp>
        <p:nvSpPr>
          <p:cNvPr id="3" name="Subtitle 2"/>
          <p:cNvSpPr>
            <a:spLocks noGrp="1"/>
          </p:cNvSpPr>
          <p:nvPr>
            <p:ph type="subTitle" idx="1"/>
          </p:nvPr>
        </p:nvSpPr>
        <p:spPr/>
        <p:txBody>
          <a:bodyPr/>
          <a:lstStyle/>
          <a:p>
            <a:r>
              <a:rPr lang="en-US" dirty="0" smtClean="0"/>
              <a:t>Job Readiness Workshop 4</a:t>
            </a:r>
            <a:endParaRPr lang="en-US" dirty="0"/>
          </a:p>
        </p:txBody>
      </p:sp>
    </p:spTree>
    <p:extLst>
      <p:ext uri="{BB962C8B-B14F-4D97-AF65-F5344CB8AC3E}">
        <p14:creationId xmlns:p14="http://schemas.microsoft.com/office/powerpoint/2010/main" val="26771107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5516"/>
          <a:stretch/>
        </p:blipFill>
        <p:spPr bwMode="auto">
          <a:xfrm>
            <a:off x="0" y="-70941"/>
            <a:ext cx="9131473" cy="578594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18025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050" y="365126"/>
            <a:ext cx="7372350" cy="1082674"/>
          </a:xfrm>
        </p:spPr>
        <p:txBody>
          <a:bodyPr/>
          <a:lstStyle/>
          <a:p>
            <a:pPr algn="ctr"/>
            <a:r>
              <a:rPr lang="en-US" dirty="0" smtClean="0"/>
              <a:t>Self Improvement!</a:t>
            </a:r>
            <a:endParaRPr lang="en-US" dirty="0"/>
          </a:p>
        </p:txBody>
      </p:sp>
      <p:sp>
        <p:nvSpPr>
          <p:cNvPr id="3" name="Content Placeholder 2"/>
          <p:cNvSpPr>
            <a:spLocks noGrp="1"/>
          </p:cNvSpPr>
          <p:nvPr>
            <p:ph idx="1"/>
          </p:nvPr>
        </p:nvSpPr>
        <p:spPr>
          <a:xfrm>
            <a:off x="609600" y="1905000"/>
            <a:ext cx="7239000" cy="2971800"/>
          </a:xfrm>
        </p:spPr>
        <p:txBody>
          <a:bodyPr>
            <a:normAutofit fontScale="92500" lnSpcReduction="10000"/>
          </a:bodyPr>
          <a:lstStyle/>
          <a:p>
            <a:r>
              <a:rPr lang="en-US" sz="3000" dirty="0" smtClean="0">
                <a:solidFill>
                  <a:srgbClr val="00B050"/>
                </a:solidFill>
              </a:rPr>
              <a:t>Self-improvement goals can be made to help people get ready to work:</a:t>
            </a:r>
          </a:p>
          <a:p>
            <a:endParaRPr lang="en-US" dirty="0" smtClean="0"/>
          </a:p>
          <a:p>
            <a:pPr lvl="2"/>
            <a:r>
              <a:rPr lang="en-US" sz="1900" b="1" dirty="0" smtClean="0">
                <a:solidFill>
                  <a:srgbClr val="FF0000"/>
                </a:solidFill>
              </a:rPr>
              <a:t>Personal</a:t>
            </a:r>
          </a:p>
          <a:p>
            <a:pPr lvl="2"/>
            <a:r>
              <a:rPr lang="en-US" sz="1900" b="1" dirty="0" smtClean="0">
                <a:solidFill>
                  <a:schemeClr val="accent2"/>
                </a:solidFill>
              </a:rPr>
              <a:t>Employment</a:t>
            </a:r>
          </a:p>
          <a:p>
            <a:pPr lvl="2"/>
            <a:r>
              <a:rPr lang="en-US" sz="1900" b="1" dirty="0" smtClean="0">
                <a:solidFill>
                  <a:srgbClr val="00B050"/>
                </a:solidFill>
              </a:rPr>
              <a:t>Education</a:t>
            </a:r>
          </a:p>
          <a:p>
            <a:pPr lvl="2"/>
            <a:r>
              <a:rPr lang="en-US" sz="1900" b="1" dirty="0" smtClean="0">
                <a:solidFill>
                  <a:schemeClr val="accent5"/>
                </a:solidFill>
              </a:rPr>
              <a:t>Wellness</a:t>
            </a:r>
          </a:p>
          <a:p>
            <a:pPr lvl="2"/>
            <a:r>
              <a:rPr lang="en-US" sz="1900" b="1" dirty="0" smtClean="0">
                <a:solidFill>
                  <a:schemeClr val="accent6"/>
                </a:solidFill>
              </a:rPr>
              <a:t>Spiritual</a:t>
            </a:r>
          </a:p>
          <a:p>
            <a:pPr marL="274320" lvl="1"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7000" y="3111500"/>
            <a:ext cx="4597400" cy="22987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20351700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solidFill>
                  <a:srgbClr val="C00000"/>
                </a:solidFill>
              </a:rPr>
              <a:t>How can my VR Counselor help me identify </a:t>
            </a:r>
            <a:r>
              <a:rPr lang="en-US" sz="3200" b="1" dirty="0" smtClean="0">
                <a:solidFill>
                  <a:srgbClr val="C00000"/>
                </a:solidFill>
              </a:rPr>
              <a:t>My Skills </a:t>
            </a:r>
            <a:r>
              <a:rPr lang="en-US" sz="3200" dirty="0" smtClean="0">
                <a:solidFill>
                  <a:srgbClr val="C00000"/>
                </a:solidFill>
              </a:rPr>
              <a:t>and make appropriate </a:t>
            </a:r>
            <a:r>
              <a:rPr lang="en-US" sz="3200" b="1" dirty="0" smtClean="0">
                <a:solidFill>
                  <a:srgbClr val="C00000"/>
                </a:solidFill>
              </a:rPr>
              <a:t>Goals</a:t>
            </a:r>
            <a:r>
              <a:rPr lang="en-US" sz="3200" dirty="0" smtClean="0">
                <a:solidFill>
                  <a:srgbClr val="C00000"/>
                </a:solidFill>
              </a:rPr>
              <a:t>?</a:t>
            </a:r>
            <a:endParaRPr lang="en-US" sz="3200" dirty="0">
              <a:solidFill>
                <a:srgbClr val="C00000"/>
              </a:solidFill>
            </a:endParaRPr>
          </a:p>
        </p:txBody>
      </p:sp>
      <p:sp>
        <p:nvSpPr>
          <p:cNvPr id="3" name="Content Placeholder 2"/>
          <p:cNvSpPr>
            <a:spLocks noGrp="1"/>
          </p:cNvSpPr>
          <p:nvPr>
            <p:ph idx="1"/>
          </p:nvPr>
        </p:nvSpPr>
        <p:spPr>
          <a:xfrm>
            <a:off x="457200" y="2027237"/>
            <a:ext cx="8229600" cy="4525963"/>
          </a:xfrm>
        </p:spPr>
        <p:txBody>
          <a:bodyPr/>
          <a:lstStyle/>
          <a:p>
            <a:r>
              <a:rPr lang="en-US" sz="2400" dirty="0" smtClean="0">
                <a:solidFill>
                  <a:srgbClr val="002060"/>
                </a:solidFill>
              </a:rPr>
              <a:t>Individualized counseling and guidance</a:t>
            </a:r>
          </a:p>
          <a:p>
            <a:r>
              <a:rPr lang="en-US" sz="2400" dirty="0" smtClean="0">
                <a:solidFill>
                  <a:srgbClr val="002060"/>
                </a:solidFill>
              </a:rPr>
              <a:t>Work with you, your teacher, your family and anyone else you want, to help set your goals</a:t>
            </a:r>
          </a:p>
          <a:p>
            <a:r>
              <a:rPr lang="en-US" sz="2400" dirty="0" smtClean="0">
                <a:solidFill>
                  <a:srgbClr val="002060"/>
                </a:solidFill>
              </a:rPr>
              <a:t>Provide activities that can help identify your current skills and ways to gain needed skills</a:t>
            </a:r>
          </a:p>
          <a:p>
            <a:r>
              <a:rPr lang="en-US" sz="2400" dirty="0" smtClean="0">
                <a:solidFill>
                  <a:srgbClr val="002060"/>
                </a:solidFill>
              </a:rPr>
              <a:t>Practice goal setting, and help you stay on track with your goals for education and employment</a:t>
            </a:r>
            <a:endParaRPr lang="en-US" sz="2400" dirty="0">
              <a:solidFill>
                <a:srgbClr val="002060"/>
              </a:solidFill>
            </a:endParaRPr>
          </a:p>
        </p:txBody>
      </p:sp>
    </p:spTree>
    <p:extLst>
      <p:ext uri="{BB962C8B-B14F-4D97-AF65-F5344CB8AC3E}">
        <p14:creationId xmlns:p14="http://schemas.microsoft.com/office/powerpoint/2010/main" val="39974884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447800"/>
            <a:ext cx="6248400" cy="1828800"/>
          </a:xfrm>
        </p:spPr>
        <p:txBody>
          <a:bodyPr/>
          <a:lstStyle/>
          <a:p>
            <a:pPr algn="ctr"/>
            <a:r>
              <a:rPr lang="en-US" sz="3600" cap="none" dirty="0" smtClean="0"/>
              <a:t>Workshop 4: </a:t>
            </a:r>
            <a:br>
              <a:rPr lang="en-US" sz="3600" cap="none" dirty="0" smtClean="0"/>
            </a:br>
            <a:r>
              <a:rPr lang="en-US" sz="3600" cap="none" dirty="0" smtClean="0"/>
              <a:t>Reflection </a:t>
            </a:r>
            <a:r>
              <a:rPr lang="en-US" sz="3600" cap="none" dirty="0"/>
              <a:t>Q</a:t>
            </a:r>
            <a:r>
              <a:rPr lang="en-US" sz="3600" cap="none" dirty="0" smtClean="0"/>
              <a:t>uestions</a:t>
            </a:r>
            <a:endParaRPr lang="en-US" sz="3600" cap="none" dirty="0"/>
          </a:p>
        </p:txBody>
      </p:sp>
      <p:sp>
        <p:nvSpPr>
          <p:cNvPr id="3" name="Text Placeholder 2"/>
          <p:cNvSpPr>
            <a:spLocks noGrp="1"/>
          </p:cNvSpPr>
          <p:nvPr>
            <p:ph type="body" idx="1"/>
          </p:nvPr>
        </p:nvSpPr>
        <p:spPr>
          <a:xfrm>
            <a:off x="4953000" y="4876800"/>
            <a:ext cx="4419600" cy="914400"/>
          </a:xfrm>
        </p:spPr>
        <p:txBody>
          <a:bodyPr/>
          <a:lstStyle/>
          <a:p>
            <a:r>
              <a:rPr lang="en-US" dirty="0" smtClean="0">
                <a:solidFill>
                  <a:srgbClr val="00B050"/>
                </a:solidFill>
              </a:rPr>
              <a:t>What to expect for Workshop 5…</a:t>
            </a:r>
            <a:endParaRPr lang="en-US" dirty="0">
              <a:solidFill>
                <a:srgbClr val="00B050"/>
              </a:solidFill>
            </a:endParaRPr>
          </a:p>
        </p:txBody>
      </p:sp>
      <p:sp>
        <p:nvSpPr>
          <p:cNvPr id="4" name="Text Placeholder 2"/>
          <p:cNvSpPr txBox="1">
            <a:spLocks/>
          </p:cNvSpPr>
          <p:nvPr/>
        </p:nvSpPr>
        <p:spPr>
          <a:xfrm>
            <a:off x="2438400" y="2133600"/>
            <a:ext cx="4419600" cy="18288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buFont typeface="Arial" panose="020B0604020202020204" pitchFamily="34" charset="0"/>
              <a:buNone/>
              <a:defRPr sz="2400" kern="1200">
                <a:solidFill>
                  <a:schemeClr val="tx1"/>
                </a:solidFill>
                <a:latin typeface="+mj-lt"/>
                <a:ea typeface="+mn-ea"/>
                <a:cs typeface="+mn-cs"/>
              </a:defRPr>
            </a:lvl1pPr>
            <a:lvl2pPr marL="457200" indent="0" algn="l" defTabSz="914400" rtl="0" eaLnBrk="1" latinLnBrk="0" hangingPunct="1">
              <a:lnSpc>
                <a:spcPct val="90000"/>
              </a:lnSpc>
              <a:spcBef>
                <a:spcPts val="12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6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6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6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6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6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6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6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US" dirty="0"/>
          </a:p>
        </p:txBody>
      </p:sp>
      <p:sp>
        <p:nvSpPr>
          <p:cNvPr id="5" name="Text Placeholder 2"/>
          <p:cNvSpPr txBox="1">
            <a:spLocks/>
          </p:cNvSpPr>
          <p:nvPr/>
        </p:nvSpPr>
        <p:spPr>
          <a:xfrm>
            <a:off x="914400" y="2971800"/>
            <a:ext cx="7696200" cy="168820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buFont typeface="Arial" panose="020B0604020202020204" pitchFamily="34" charset="0"/>
              <a:buNone/>
              <a:defRPr sz="2400" kern="1200">
                <a:solidFill>
                  <a:schemeClr val="tx1"/>
                </a:solidFill>
                <a:latin typeface="+mj-lt"/>
                <a:ea typeface="+mn-ea"/>
                <a:cs typeface="+mn-cs"/>
              </a:defRPr>
            </a:lvl1pPr>
            <a:lvl2pPr marL="457200" indent="0" algn="l" defTabSz="914400" rtl="0" eaLnBrk="1" latinLnBrk="0" hangingPunct="1">
              <a:lnSpc>
                <a:spcPct val="90000"/>
              </a:lnSpc>
              <a:spcBef>
                <a:spcPts val="12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6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6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6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6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6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6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6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indent="-342900">
              <a:buFont typeface="Arial" panose="020B0604020202020204" pitchFamily="34" charset="0"/>
              <a:buChar char="•"/>
            </a:pPr>
            <a:r>
              <a:rPr lang="en-US" sz="2000" dirty="0" smtClean="0">
                <a:solidFill>
                  <a:srgbClr val="C00000"/>
                </a:solidFill>
              </a:rPr>
              <a:t>Are there hard and soft skills I need to improve or develop?</a:t>
            </a:r>
          </a:p>
          <a:p>
            <a:pPr marL="342900" indent="-342900">
              <a:buFont typeface="Arial" panose="020B0604020202020204" pitchFamily="34" charset="0"/>
              <a:buChar char="•"/>
            </a:pPr>
            <a:r>
              <a:rPr lang="en-US" sz="2000" dirty="0" smtClean="0">
                <a:solidFill>
                  <a:srgbClr val="C00000"/>
                </a:solidFill>
              </a:rPr>
              <a:t>What are some barriers that I will need to overcome, or need assistance to overcome, in order to reach my goals?</a:t>
            </a:r>
            <a:endParaRPr lang="en-US" sz="2000" dirty="0">
              <a:solidFill>
                <a:srgbClr val="C0000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3875" y="4267200"/>
            <a:ext cx="1326125" cy="1401903"/>
          </a:xfrm>
          <a:prstGeom prst="rect">
            <a:avLst/>
          </a:prstGeom>
        </p:spPr>
      </p:pic>
    </p:spTree>
    <p:extLst>
      <p:ext uri="{BB962C8B-B14F-4D97-AF65-F5344CB8AC3E}">
        <p14:creationId xmlns:p14="http://schemas.microsoft.com/office/powerpoint/2010/main" val="18232531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What’s the difference?</a:t>
            </a:r>
            <a:endParaRPr lang="en-US" dirty="0">
              <a:solidFill>
                <a:srgbClr val="00B050"/>
              </a:solidFill>
            </a:endParaRPr>
          </a:p>
        </p:txBody>
      </p:sp>
      <p:sp>
        <p:nvSpPr>
          <p:cNvPr id="4" name="Text Placeholder 3"/>
          <p:cNvSpPr>
            <a:spLocks noGrp="1"/>
          </p:cNvSpPr>
          <p:nvPr>
            <p:ph type="body" idx="1"/>
          </p:nvPr>
        </p:nvSpPr>
        <p:spPr/>
        <p:txBody>
          <a:bodyPr/>
          <a:lstStyle/>
          <a:p>
            <a:pPr algn="ctr"/>
            <a:r>
              <a:rPr lang="en-US" dirty="0" smtClean="0"/>
              <a:t>Soft Skills</a:t>
            </a:r>
            <a:endParaRPr lang="en-US" dirty="0"/>
          </a:p>
        </p:txBody>
      </p:sp>
      <p:sp>
        <p:nvSpPr>
          <p:cNvPr id="5" name="Text Placeholder 4"/>
          <p:cNvSpPr>
            <a:spLocks noGrp="1"/>
          </p:cNvSpPr>
          <p:nvPr>
            <p:ph type="body" sz="quarter" idx="3"/>
          </p:nvPr>
        </p:nvSpPr>
        <p:spPr/>
        <p:txBody>
          <a:bodyPr/>
          <a:lstStyle/>
          <a:p>
            <a:pPr algn="ctr"/>
            <a:r>
              <a:rPr lang="en-US" dirty="0" smtClean="0"/>
              <a:t>Hard Skills</a:t>
            </a:r>
            <a:endParaRPr lang="en-US" dirty="0"/>
          </a:p>
        </p:txBody>
      </p:sp>
      <p:pic>
        <p:nvPicPr>
          <p:cNvPr id="10" name="Content Placeholder 9"/>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648200" y="2362200"/>
            <a:ext cx="3886200" cy="3063082"/>
          </a:xfrm>
        </p:spPr>
      </p:pic>
      <p:pic>
        <p:nvPicPr>
          <p:cNvPr id="8" name="Content Placeholder 7"/>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762000" y="2269067"/>
            <a:ext cx="3276600" cy="3422227"/>
          </a:xfrm>
        </p:spPr>
      </p:pic>
    </p:spTree>
    <p:extLst>
      <p:ext uri="{BB962C8B-B14F-4D97-AF65-F5344CB8AC3E}">
        <p14:creationId xmlns:p14="http://schemas.microsoft.com/office/powerpoint/2010/main" val="32283313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848600" cy="1162050"/>
          </a:xfrm>
        </p:spPr>
        <p:txBody>
          <a:bodyPr/>
          <a:lstStyle/>
          <a:p>
            <a:pPr algn="ctr"/>
            <a:r>
              <a:rPr lang="en-US" sz="3200" dirty="0" smtClean="0">
                <a:solidFill>
                  <a:srgbClr val="0070C0"/>
                </a:solidFill>
              </a:rPr>
              <a:t>What Employers Expect?</a:t>
            </a:r>
            <a:endParaRPr lang="en-US" sz="3200" dirty="0">
              <a:solidFill>
                <a:srgbClr val="0070C0"/>
              </a:solidFill>
            </a:endParaRPr>
          </a:p>
        </p:txBody>
      </p:sp>
      <p:pic>
        <p:nvPicPr>
          <p:cNvPr id="7" name="Picture Placeholder 6"/>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4648200" y="1692275"/>
            <a:ext cx="3717925" cy="3717925"/>
          </a:xfrm>
          <a:prstGeom prst="rect">
            <a:avLst/>
          </a:prstGeom>
          <a:solidFill>
            <a:srgbClr val="FFFFFF">
              <a:shade val="85000"/>
            </a:srgbClr>
          </a:solidFill>
          <a:ln w="190500" cap="sq">
            <a:solidFill>
              <a:srgbClr val="00B050"/>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Text Placeholder 2"/>
          <p:cNvSpPr>
            <a:spLocks noGrp="1"/>
          </p:cNvSpPr>
          <p:nvPr>
            <p:ph type="body" sz="half" idx="2"/>
          </p:nvPr>
        </p:nvSpPr>
        <p:spPr>
          <a:xfrm>
            <a:off x="725487" y="2120900"/>
            <a:ext cx="3008313" cy="3289300"/>
          </a:xfrm>
        </p:spPr>
        <p:txBody>
          <a:bodyPr/>
          <a:lstStyle/>
          <a:p>
            <a:pPr marL="285750" indent="-285750">
              <a:buFont typeface="Arial" panose="020B0604020202020204" pitchFamily="34" charset="0"/>
              <a:buChar char="•"/>
            </a:pPr>
            <a:r>
              <a:rPr lang="en-US" sz="2000" dirty="0" smtClean="0">
                <a:solidFill>
                  <a:srgbClr val="002060"/>
                </a:solidFill>
              </a:rPr>
              <a:t>Employers can teach you </a:t>
            </a:r>
            <a:r>
              <a:rPr lang="en-US" sz="2000" b="1" dirty="0" smtClean="0">
                <a:solidFill>
                  <a:srgbClr val="FF0000"/>
                </a:solidFill>
              </a:rPr>
              <a:t>hard</a:t>
            </a:r>
            <a:r>
              <a:rPr lang="en-US" sz="2000" dirty="0" smtClean="0">
                <a:solidFill>
                  <a:srgbClr val="FF0000"/>
                </a:solidFill>
              </a:rPr>
              <a:t> </a:t>
            </a:r>
            <a:r>
              <a:rPr lang="en-US" sz="2000" dirty="0" smtClean="0">
                <a:solidFill>
                  <a:srgbClr val="002060"/>
                </a:solidFill>
              </a:rPr>
              <a:t>skills</a:t>
            </a:r>
          </a:p>
          <a:p>
            <a:pPr marL="285750" indent="-285750">
              <a:buFont typeface="Arial" panose="020B0604020202020204" pitchFamily="34" charset="0"/>
              <a:buChar char="•"/>
            </a:pPr>
            <a:r>
              <a:rPr lang="en-US" sz="2000" dirty="0" smtClean="0">
                <a:solidFill>
                  <a:srgbClr val="002060"/>
                </a:solidFill>
              </a:rPr>
              <a:t>Employers expect you to have </a:t>
            </a:r>
            <a:r>
              <a:rPr lang="en-US" sz="2000" b="1" dirty="0" smtClean="0">
                <a:solidFill>
                  <a:srgbClr val="FF0000"/>
                </a:solidFill>
              </a:rPr>
              <a:t>soft</a:t>
            </a:r>
            <a:r>
              <a:rPr lang="en-US" sz="2000" dirty="0" smtClean="0">
                <a:solidFill>
                  <a:srgbClr val="FF0000"/>
                </a:solidFill>
              </a:rPr>
              <a:t> </a:t>
            </a:r>
            <a:r>
              <a:rPr lang="en-US" sz="2000" dirty="0" smtClean="0">
                <a:solidFill>
                  <a:srgbClr val="002060"/>
                </a:solidFill>
              </a:rPr>
              <a:t>skills</a:t>
            </a:r>
          </a:p>
          <a:p>
            <a:pPr marL="285750" indent="-285750">
              <a:buFont typeface="Arial" panose="020B0604020202020204" pitchFamily="34" charset="0"/>
              <a:buChar char="•"/>
            </a:pPr>
            <a:r>
              <a:rPr lang="en-US" sz="2000" dirty="0" smtClean="0">
                <a:solidFill>
                  <a:srgbClr val="002060"/>
                </a:solidFill>
              </a:rPr>
              <a:t>Generally, people lose their jobs due to </a:t>
            </a:r>
            <a:r>
              <a:rPr lang="en-US" sz="2000" b="1" dirty="0" smtClean="0">
                <a:solidFill>
                  <a:srgbClr val="FF0000"/>
                </a:solidFill>
              </a:rPr>
              <a:t>lack</a:t>
            </a:r>
            <a:r>
              <a:rPr lang="en-US" sz="2000" b="1" dirty="0" smtClean="0">
                <a:solidFill>
                  <a:srgbClr val="002060"/>
                </a:solidFill>
              </a:rPr>
              <a:t> </a:t>
            </a:r>
            <a:r>
              <a:rPr lang="en-US" sz="2000" b="1" dirty="0" smtClean="0">
                <a:solidFill>
                  <a:srgbClr val="FF0000"/>
                </a:solidFill>
              </a:rPr>
              <a:t>of soft skills</a:t>
            </a:r>
            <a:endParaRPr lang="en-US" sz="2000" b="1" dirty="0">
              <a:solidFill>
                <a:srgbClr val="FF0000"/>
              </a:solidFill>
            </a:endParaRPr>
          </a:p>
        </p:txBody>
      </p:sp>
    </p:spTree>
    <p:extLst>
      <p:ext uri="{BB962C8B-B14F-4D97-AF65-F5344CB8AC3E}">
        <p14:creationId xmlns:p14="http://schemas.microsoft.com/office/powerpoint/2010/main" val="22736141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a:solidFill>
                  <a:srgbClr val="FF9933"/>
                </a:solidFill>
              </a:rPr>
              <a:t>What do employers look for in job candidates                   in regard to soft skills &amp; qualities?</a:t>
            </a:r>
          </a:p>
        </p:txBody>
      </p:sp>
      <p:sp>
        <p:nvSpPr>
          <p:cNvPr id="4" name="Content Placeholder 3"/>
          <p:cNvSpPr>
            <a:spLocks noGrp="1"/>
          </p:cNvSpPr>
          <p:nvPr>
            <p:ph idx="1"/>
          </p:nvPr>
        </p:nvSpPr>
        <p:spPr>
          <a:xfrm>
            <a:off x="457200" y="1600200"/>
            <a:ext cx="6629400" cy="4525963"/>
          </a:xfrm>
        </p:spPr>
        <p:txBody>
          <a:bodyPr/>
          <a:lstStyle/>
          <a:p>
            <a:pPr>
              <a:buClr>
                <a:srgbClr val="0070C0"/>
              </a:buClr>
              <a:buFont typeface="+mj-lt"/>
              <a:buAutoNum type="arabicPeriod"/>
            </a:pPr>
            <a:r>
              <a:rPr lang="en-US" sz="2000" dirty="0">
                <a:solidFill>
                  <a:srgbClr val="00B050"/>
                </a:solidFill>
              </a:rPr>
              <a:t>Ability to work in a team </a:t>
            </a:r>
            <a:r>
              <a:rPr lang="en-US" sz="2000" dirty="0" smtClean="0">
                <a:solidFill>
                  <a:srgbClr val="00B050"/>
                </a:solidFill>
              </a:rPr>
              <a:t>structure.</a:t>
            </a:r>
          </a:p>
          <a:p>
            <a:pPr lvl="0">
              <a:buClr>
                <a:srgbClr val="0070C0"/>
              </a:buClr>
              <a:buFont typeface="+mj-lt"/>
              <a:buAutoNum type="arabicPeriod"/>
            </a:pPr>
            <a:r>
              <a:rPr lang="en-US" sz="2000" dirty="0">
                <a:solidFill>
                  <a:srgbClr val="00B050"/>
                </a:solidFill>
              </a:rPr>
              <a:t>Ability to make decisions </a:t>
            </a:r>
            <a:r>
              <a:rPr lang="en-US" sz="2000" dirty="0" smtClean="0">
                <a:solidFill>
                  <a:srgbClr val="00B050"/>
                </a:solidFill>
              </a:rPr>
              <a:t>&amp; </a:t>
            </a:r>
            <a:r>
              <a:rPr lang="en-US" sz="2000" dirty="0">
                <a:solidFill>
                  <a:srgbClr val="00B050"/>
                </a:solidFill>
              </a:rPr>
              <a:t>solve problems.</a:t>
            </a:r>
          </a:p>
          <a:p>
            <a:pPr lvl="0">
              <a:buClr>
                <a:srgbClr val="0070C0"/>
              </a:buClr>
              <a:buFont typeface="+mj-lt"/>
              <a:buAutoNum type="arabicPeriod"/>
            </a:pPr>
            <a:r>
              <a:rPr lang="en-US" sz="2000" dirty="0">
                <a:solidFill>
                  <a:srgbClr val="00B050"/>
                </a:solidFill>
              </a:rPr>
              <a:t>Ability to plan, organize, </a:t>
            </a:r>
            <a:r>
              <a:rPr lang="en-US" sz="2000" dirty="0" smtClean="0">
                <a:solidFill>
                  <a:srgbClr val="00B050"/>
                </a:solidFill>
              </a:rPr>
              <a:t>&amp; </a:t>
            </a:r>
            <a:r>
              <a:rPr lang="en-US" sz="2000" dirty="0">
                <a:solidFill>
                  <a:srgbClr val="00B050"/>
                </a:solidFill>
              </a:rPr>
              <a:t>prioritize work.</a:t>
            </a:r>
          </a:p>
          <a:p>
            <a:pPr lvl="0">
              <a:buClr>
                <a:srgbClr val="0070C0"/>
              </a:buClr>
              <a:buFont typeface="+mj-lt"/>
              <a:buAutoNum type="arabicPeriod"/>
            </a:pPr>
            <a:r>
              <a:rPr lang="en-US" sz="2000" dirty="0">
                <a:solidFill>
                  <a:srgbClr val="00B050"/>
                </a:solidFill>
              </a:rPr>
              <a:t>Ability to verbally communicate with persons inside &amp; </a:t>
            </a:r>
            <a:r>
              <a:rPr lang="en-US" sz="2000" dirty="0" smtClean="0">
                <a:solidFill>
                  <a:srgbClr val="00B050"/>
                </a:solidFill>
              </a:rPr>
              <a:t>                          outside the organization.</a:t>
            </a:r>
          </a:p>
          <a:p>
            <a:pPr lvl="0">
              <a:buClr>
                <a:srgbClr val="0070C0"/>
              </a:buClr>
              <a:buFont typeface="+mj-lt"/>
              <a:buAutoNum type="arabicPeriod"/>
            </a:pPr>
            <a:r>
              <a:rPr lang="en-US" sz="2000" dirty="0">
                <a:solidFill>
                  <a:srgbClr val="00B050"/>
                </a:solidFill>
              </a:rPr>
              <a:t>Ability to obtain &amp; process information.</a:t>
            </a:r>
          </a:p>
          <a:p>
            <a:pPr lvl="0">
              <a:buClr>
                <a:srgbClr val="0070C0"/>
              </a:buClr>
              <a:buFont typeface="+mj-lt"/>
              <a:buAutoNum type="arabicPeriod"/>
            </a:pPr>
            <a:r>
              <a:rPr lang="en-US" sz="2000" dirty="0">
                <a:solidFill>
                  <a:srgbClr val="00B050"/>
                </a:solidFill>
              </a:rPr>
              <a:t>Ability to analyze quantitative data.</a:t>
            </a:r>
          </a:p>
          <a:p>
            <a:pPr lvl="0">
              <a:buClr>
                <a:srgbClr val="0070C0"/>
              </a:buClr>
              <a:buFont typeface="+mj-lt"/>
              <a:buAutoNum type="arabicPeriod"/>
            </a:pPr>
            <a:r>
              <a:rPr lang="en-US" sz="2000" dirty="0">
                <a:solidFill>
                  <a:srgbClr val="00B050"/>
                </a:solidFill>
              </a:rPr>
              <a:t>Technical knowledge related to the job.</a:t>
            </a:r>
          </a:p>
          <a:p>
            <a:pPr lvl="0">
              <a:buClr>
                <a:srgbClr val="0070C0"/>
              </a:buClr>
              <a:buFont typeface="+mj-lt"/>
              <a:buAutoNum type="arabicPeriod"/>
            </a:pPr>
            <a:r>
              <a:rPr lang="en-US" sz="2000" dirty="0">
                <a:solidFill>
                  <a:srgbClr val="00B050"/>
                </a:solidFill>
              </a:rPr>
              <a:t>Proficiency with computer software programs.</a:t>
            </a:r>
          </a:p>
          <a:p>
            <a:pPr lvl="0">
              <a:buClr>
                <a:srgbClr val="0070C0"/>
              </a:buClr>
              <a:buFont typeface="+mj-lt"/>
              <a:buAutoNum type="arabicPeriod"/>
            </a:pPr>
            <a:r>
              <a:rPr lang="en-US" sz="2000" dirty="0">
                <a:solidFill>
                  <a:srgbClr val="00B050"/>
                </a:solidFill>
              </a:rPr>
              <a:t>Ability to create and/or edit written </a:t>
            </a:r>
            <a:r>
              <a:rPr lang="en-US" sz="2000" dirty="0" smtClean="0">
                <a:solidFill>
                  <a:srgbClr val="00B050"/>
                </a:solidFill>
              </a:rPr>
              <a:t>reports.</a:t>
            </a:r>
          </a:p>
          <a:p>
            <a:pPr lvl="0">
              <a:buClr>
                <a:srgbClr val="0070C0"/>
              </a:buClr>
              <a:buFont typeface="+mj-lt"/>
              <a:buAutoNum type="arabicPeriod"/>
            </a:pPr>
            <a:r>
              <a:rPr lang="en-US" sz="2000" dirty="0" smtClean="0">
                <a:solidFill>
                  <a:srgbClr val="00B050"/>
                </a:solidFill>
              </a:rPr>
              <a:t>Ability </a:t>
            </a:r>
            <a:r>
              <a:rPr lang="en-US" sz="2000" dirty="0">
                <a:solidFill>
                  <a:srgbClr val="00B050"/>
                </a:solidFill>
              </a:rPr>
              <a:t>to sell or influence </a:t>
            </a:r>
            <a:r>
              <a:rPr lang="en-US" sz="2000" dirty="0" smtClean="0">
                <a:solidFill>
                  <a:srgbClr val="00B050"/>
                </a:solidFill>
              </a:rPr>
              <a:t>others</a:t>
            </a:r>
            <a:endParaRPr lang="en-US" sz="2000" dirty="0">
              <a:solidFill>
                <a:srgbClr val="00B050"/>
              </a:solidFill>
            </a:endParaRPr>
          </a:p>
        </p:txBody>
      </p:sp>
      <p:sp>
        <p:nvSpPr>
          <p:cNvPr id="6" name="Rectangle 5" descr="Handshake"/>
          <p:cNvSpPr>
            <a:spLocks noChangeArrowheads="1"/>
          </p:cNvSpPr>
          <p:nvPr/>
        </p:nvSpPr>
        <p:spPr bwMode="auto">
          <a:xfrm>
            <a:off x="6248400" y="3048000"/>
            <a:ext cx="2660015" cy="3010535"/>
          </a:xfrm>
          <a:prstGeom prst="rect">
            <a:avLst/>
          </a:prstGeom>
          <a:blipFill dpi="0" rotWithShape="0">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7" name="Text Box 92"/>
          <p:cNvSpPr txBox="1">
            <a:spLocks noChangeArrowheads="1"/>
          </p:cNvSpPr>
          <p:nvPr/>
        </p:nvSpPr>
        <p:spPr bwMode="auto">
          <a:xfrm>
            <a:off x="2133600" y="5638800"/>
            <a:ext cx="4349750" cy="3028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15000"/>
              </a:lnSpc>
              <a:spcBef>
                <a:spcPts val="0"/>
              </a:spcBef>
              <a:spcAft>
                <a:spcPts val="0"/>
              </a:spcAft>
            </a:pPr>
            <a:r>
              <a:rPr lang="en-US" sz="1000" kern="1400">
                <a:solidFill>
                  <a:srgbClr val="4F81BD"/>
                </a:solidFill>
                <a:effectLst/>
                <a:latin typeface="Candara"/>
                <a:ea typeface="Times New Roman"/>
                <a:cs typeface="Times New Roman"/>
              </a:rPr>
              <a:t>(Source: Job Outlook 2014, National Association of Colleges and Employers)</a:t>
            </a:r>
            <a:endParaRPr lang="en-US" sz="1000" kern="1400">
              <a:solidFill>
                <a:srgbClr val="262626"/>
              </a:solidFill>
              <a:effectLst/>
              <a:latin typeface="Candara"/>
              <a:ea typeface="Times New Roman"/>
              <a:cs typeface="Times New Roman"/>
            </a:endParaRPr>
          </a:p>
          <a:p>
            <a:pPr marL="0" marR="0">
              <a:lnSpc>
                <a:spcPct val="118000"/>
              </a:lnSpc>
              <a:spcBef>
                <a:spcPts val="0"/>
              </a:spcBef>
              <a:spcAft>
                <a:spcPts val="600"/>
              </a:spcAft>
            </a:pPr>
            <a:r>
              <a:rPr lang="en-US" sz="1000" kern="1400">
                <a:solidFill>
                  <a:srgbClr val="262626"/>
                </a:solidFill>
                <a:effectLst/>
                <a:latin typeface="Candara"/>
                <a:ea typeface="Times New Roman"/>
                <a:cs typeface="Times New Roman"/>
              </a:rPr>
              <a:t> </a:t>
            </a:r>
          </a:p>
        </p:txBody>
      </p:sp>
    </p:spTree>
    <p:extLst>
      <p:ext uri="{BB962C8B-B14F-4D97-AF65-F5344CB8AC3E}">
        <p14:creationId xmlns:p14="http://schemas.microsoft.com/office/powerpoint/2010/main" val="26634672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00B0F0"/>
                </a:solidFill>
              </a:rPr>
              <a:t>Identifying MY ‘Hard’ &amp; ‘Soft’ Skills</a:t>
            </a:r>
            <a:endParaRPr lang="en-US" sz="4000" dirty="0">
              <a:solidFill>
                <a:srgbClr val="00B0F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56190779"/>
              </p:ext>
            </p:extLst>
          </p:nvPr>
        </p:nvGraphicFramePr>
        <p:xfrm>
          <a:off x="533400" y="1371600"/>
          <a:ext cx="7467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54555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895600"/>
            <a:ext cx="7772400" cy="1362075"/>
          </a:xfrm>
        </p:spPr>
        <p:txBody>
          <a:bodyPr/>
          <a:lstStyle/>
          <a:p>
            <a:r>
              <a:rPr lang="en-US" dirty="0" smtClean="0"/>
              <a:t>Basic Goal Setting</a:t>
            </a:r>
            <a:endParaRPr lang="en-US" dirty="0"/>
          </a:p>
        </p:txBody>
      </p:sp>
      <p:sp>
        <p:nvSpPr>
          <p:cNvPr id="3" name="Text Placeholder 2"/>
          <p:cNvSpPr>
            <a:spLocks noGrp="1"/>
          </p:cNvSpPr>
          <p:nvPr>
            <p:ph type="body" idx="1"/>
          </p:nvPr>
        </p:nvSpPr>
        <p:spPr>
          <a:xfrm>
            <a:off x="722313" y="3124200"/>
            <a:ext cx="5907087" cy="1500187"/>
          </a:xfrm>
        </p:spPr>
        <p:txBody>
          <a:bodyPr>
            <a:normAutofit/>
          </a:bodyPr>
          <a:lstStyle/>
          <a:p>
            <a:r>
              <a:rPr lang="en-US" sz="2400" dirty="0" smtClean="0">
                <a:solidFill>
                  <a:srgbClr val="C00000"/>
                </a:solidFill>
              </a:rPr>
              <a:t>If you want to achieve something, you will be more successful if you write it down.</a:t>
            </a:r>
            <a:endParaRPr lang="en-US" sz="2400" dirty="0">
              <a:solidFill>
                <a:srgbClr val="C0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895600"/>
            <a:ext cx="3048000" cy="3048000"/>
          </a:xfrm>
          <a:prstGeom prst="rect">
            <a:avLst/>
          </a:prstGeom>
        </p:spPr>
      </p:pic>
    </p:spTree>
    <p:extLst>
      <p:ext uri="{BB962C8B-B14F-4D97-AF65-F5344CB8AC3E}">
        <p14:creationId xmlns:p14="http://schemas.microsoft.com/office/powerpoint/2010/main" val="9199823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Why Set a Goal?</a:t>
            </a:r>
            <a:endParaRPr lang="en-US" dirty="0"/>
          </a:p>
        </p:txBody>
      </p:sp>
      <p:sp>
        <p:nvSpPr>
          <p:cNvPr id="3" name="Content Placeholder 2"/>
          <p:cNvSpPr>
            <a:spLocks noGrp="1"/>
          </p:cNvSpPr>
          <p:nvPr>
            <p:ph idx="1"/>
          </p:nvPr>
        </p:nvSpPr>
        <p:spPr/>
        <p:txBody>
          <a:bodyPr/>
          <a:lstStyle/>
          <a:p>
            <a:r>
              <a:rPr lang="en-US" sz="2400" dirty="0" smtClean="0">
                <a:solidFill>
                  <a:srgbClr val="C00000"/>
                </a:solidFill>
              </a:rPr>
              <a:t>A plan helps you set a direction and stay focused</a:t>
            </a:r>
          </a:p>
          <a:p>
            <a:endParaRPr lang="en-US" sz="2400" dirty="0">
              <a:solidFill>
                <a:srgbClr val="C00000"/>
              </a:solidFill>
            </a:endParaRPr>
          </a:p>
          <a:p>
            <a:r>
              <a:rPr lang="en-US" sz="2400" dirty="0" smtClean="0">
                <a:solidFill>
                  <a:srgbClr val="C00000"/>
                </a:solidFill>
              </a:rPr>
              <a:t>A plan helps you move forward versus going in circles</a:t>
            </a:r>
          </a:p>
          <a:p>
            <a:endParaRPr lang="en-US" sz="2400" dirty="0">
              <a:solidFill>
                <a:srgbClr val="C00000"/>
              </a:solidFill>
            </a:endParaRPr>
          </a:p>
          <a:p>
            <a:r>
              <a:rPr lang="en-US" sz="2400" dirty="0" smtClean="0">
                <a:solidFill>
                  <a:srgbClr val="C00000"/>
                </a:solidFill>
              </a:rPr>
              <a:t>Having a plan in place makes it easier for the people around you to support your goals</a:t>
            </a:r>
            <a:endParaRPr lang="en-US" sz="2400" dirty="0">
              <a:solidFill>
                <a:srgbClr val="C00000"/>
              </a:solidFill>
            </a:endParaRPr>
          </a:p>
        </p:txBody>
      </p:sp>
    </p:spTree>
    <p:extLst>
      <p:ext uri="{BB962C8B-B14F-4D97-AF65-F5344CB8AC3E}">
        <p14:creationId xmlns:p14="http://schemas.microsoft.com/office/powerpoint/2010/main" val="30963675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365126"/>
            <a:ext cx="7372350" cy="1082674"/>
          </a:xfrm>
        </p:spPr>
        <p:txBody>
          <a:bodyPr/>
          <a:lstStyle/>
          <a:p>
            <a:pPr algn="ctr"/>
            <a:r>
              <a:rPr lang="en-US" dirty="0" smtClean="0"/>
              <a:t>How Do I Set a Goal?</a:t>
            </a:r>
            <a:endParaRPr lang="en-US" dirty="0"/>
          </a:p>
        </p:txBody>
      </p:sp>
      <p:sp>
        <p:nvSpPr>
          <p:cNvPr id="3" name="Content Placeholder 2"/>
          <p:cNvSpPr>
            <a:spLocks noGrp="1"/>
          </p:cNvSpPr>
          <p:nvPr>
            <p:ph idx="1"/>
          </p:nvPr>
        </p:nvSpPr>
        <p:spPr/>
        <p:txBody>
          <a:bodyPr/>
          <a:lstStyle/>
          <a:p>
            <a:r>
              <a:rPr lang="en-US" sz="2400" dirty="0" smtClean="0">
                <a:solidFill>
                  <a:srgbClr val="C00000"/>
                </a:solidFill>
              </a:rPr>
              <a:t>Understand the difference between short and long term goals</a:t>
            </a:r>
          </a:p>
          <a:p>
            <a:pPr lvl="3"/>
            <a:r>
              <a:rPr lang="en-US" i="1" dirty="0" smtClean="0">
                <a:solidFill>
                  <a:srgbClr val="00B050"/>
                </a:solidFill>
              </a:rPr>
              <a:t>Identify your short and long term goals and how they relate to each other </a:t>
            </a:r>
          </a:p>
          <a:p>
            <a:r>
              <a:rPr lang="en-US" sz="2400" dirty="0" smtClean="0">
                <a:solidFill>
                  <a:srgbClr val="C00000"/>
                </a:solidFill>
              </a:rPr>
              <a:t>Outline the steps needed to achieve each goal</a:t>
            </a:r>
          </a:p>
          <a:p>
            <a:r>
              <a:rPr lang="en-US" sz="2400" dirty="0" smtClean="0">
                <a:solidFill>
                  <a:srgbClr val="C00000"/>
                </a:solidFill>
              </a:rPr>
              <a:t>Identify how you will achieve each step</a:t>
            </a:r>
          </a:p>
          <a:p>
            <a:endParaRPr lang="en-US" dirty="0">
              <a:solidFill>
                <a:srgbClr val="C00000"/>
              </a:solidFill>
            </a:endParaRPr>
          </a:p>
          <a:p>
            <a:pPr marL="0" indent="0" algn="ctr">
              <a:buNone/>
            </a:pPr>
            <a:r>
              <a:rPr lang="en-US" sz="2800" u="wavy" dirty="0" smtClean="0">
                <a:solidFill>
                  <a:srgbClr val="0070C0"/>
                </a:solidFill>
                <a:uFill>
                  <a:solidFill>
                    <a:srgbClr val="C00000"/>
                  </a:solidFill>
                </a:uFill>
              </a:rPr>
              <a:t>And now you have a </a:t>
            </a:r>
            <a:r>
              <a:rPr lang="en-US" sz="2800" b="1" u="wavy" dirty="0" smtClean="0">
                <a:solidFill>
                  <a:srgbClr val="0070C0"/>
                </a:solidFill>
                <a:uFill>
                  <a:solidFill>
                    <a:srgbClr val="C00000"/>
                  </a:solidFill>
                </a:uFill>
              </a:rPr>
              <a:t>PLAN</a:t>
            </a:r>
            <a:r>
              <a:rPr lang="en-US" sz="2800" u="wavy" dirty="0" smtClean="0">
                <a:solidFill>
                  <a:srgbClr val="0070C0"/>
                </a:solidFill>
                <a:uFill>
                  <a:solidFill>
                    <a:srgbClr val="C00000"/>
                  </a:solidFill>
                </a:uFill>
              </a:rPr>
              <a:t>!!!</a:t>
            </a:r>
          </a:p>
          <a:p>
            <a:pPr marL="502920" lvl="2" indent="0">
              <a:buNone/>
            </a:pPr>
            <a:endParaRPr lang="en-US" dirty="0">
              <a:solidFill>
                <a:srgbClr val="C00000"/>
              </a:solidFill>
            </a:endParaRPr>
          </a:p>
        </p:txBody>
      </p:sp>
    </p:spTree>
    <p:extLst>
      <p:ext uri="{BB962C8B-B14F-4D97-AF65-F5344CB8AC3E}">
        <p14:creationId xmlns:p14="http://schemas.microsoft.com/office/powerpoint/2010/main" val="24506944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Examples of Steps and Goals</a:t>
            </a:r>
            <a:endParaRPr lang="en-US" dirty="0"/>
          </a:p>
        </p:txBody>
      </p:sp>
      <p:sp>
        <p:nvSpPr>
          <p:cNvPr id="3" name="Content Placeholder 2"/>
          <p:cNvSpPr>
            <a:spLocks noGrp="1"/>
          </p:cNvSpPr>
          <p:nvPr>
            <p:ph idx="1"/>
          </p:nvPr>
        </p:nvSpPr>
        <p:spPr>
          <a:xfrm>
            <a:off x="762000" y="1524000"/>
            <a:ext cx="7620000" cy="3474720"/>
          </a:xfrm>
        </p:spPr>
        <p:txBody>
          <a:bodyPr/>
          <a:lstStyle/>
          <a:p>
            <a:r>
              <a:rPr lang="en-US" sz="2400" dirty="0" smtClean="0">
                <a:solidFill>
                  <a:srgbClr val="C00000"/>
                </a:solidFill>
              </a:rPr>
              <a:t>Identify a measureable goal</a:t>
            </a:r>
          </a:p>
          <a:p>
            <a:pPr lvl="2"/>
            <a:r>
              <a:rPr lang="en-US" sz="1800" dirty="0" smtClean="0">
                <a:solidFill>
                  <a:srgbClr val="00B050"/>
                </a:solidFill>
              </a:rPr>
              <a:t>Example: I will graduate from High School in May 2015</a:t>
            </a:r>
          </a:p>
          <a:p>
            <a:r>
              <a:rPr lang="en-US" sz="2400" dirty="0" smtClean="0">
                <a:solidFill>
                  <a:srgbClr val="C00000"/>
                </a:solidFill>
              </a:rPr>
              <a:t>What information do you need, before you can reach this goal?</a:t>
            </a:r>
          </a:p>
          <a:p>
            <a:pPr lvl="2"/>
            <a:r>
              <a:rPr lang="en-US" sz="1800" dirty="0" smtClean="0">
                <a:solidFill>
                  <a:srgbClr val="00B050"/>
                </a:solidFill>
              </a:rPr>
              <a:t>Example: graduation requirements, credits completed etc.</a:t>
            </a:r>
          </a:p>
          <a:p>
            <a:r>
              <a:rPr lang="en-US" sz="2400" dirty="0" smtClean="0">
                <a:solidFill>
                  <a:srgbClr val="C00000"/>
                </a:solidFill>
              </a:rPr>
              <a:t>Identify the steps needed to reach the goal</a:t>
            </a:r>
          </a:p>
          <a:p>
            <a:pPr lvl="2"/>
            <a:r>
              <a:rPr lang="en-US" sz="1800" dirty="0" smtClean="0">
                <a:solidFill>
                  <a:srgbClr val="00B050"/>
                </a:solidFill>
              </a:rPr>
              <a:t>Example: pass science, do not miss any days of school etc. </a:t>
            </a:r>
            <a:endParaRPr lang="en-US" sz="1800" dirty="0">
              <a:solidFill>
                <a:srgbClr val="00B05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4427220"/>
            <a:ext cx="2247900" cy="1440180"/>
          </a:xfrm>
          <a:prstGeom prst="rect">
            <a:avLst/>
          </a:prstGeom>
        </p:spPr>
      </p:pic>
    </p:spTree>
    <p:extLst>
      <p:ext uri="{BB962C8B-B14F-4D97-AF65-F5344CB8AC3E}">
        <p14:creationId xmlns:p14="http://schemas.microsoft.com/office/powerpoint/2010/main" val="15496109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Pencil">
  <a:themeElements>
    <a:clrScheme name="Default Design 13">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AB57"/>
      </a:hlink>
      <a:folHlink>
        <a:srgbClr val="007B7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AB57"/>
        </a:hlink>
        <a:folHlink>
          <a:srgbClr val="007B7E"/>
        </a:folHlink>
      </a:clrScheme>
      <a:clrMap bg1="lt1" tx1="dk1" bg2="lt2" tx2="dk2" accent1="accent1" accent2="accent2" accent3="accent3" accent4="accent4" accent5="accent5" accent6="accent6" hlink="hlink" folHlink="folHlink"/>
    </a:extraClrScheme>
    <a:extraClrScheme>
      <a:clrScheme name="Default Design 14">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9D3B"/>
        </a:hlink>
        <a:folHlink>
          <a:srgbClr val="007B7E"/>
        </a:folHlink>
      </a:clrScheme>
      <a:clrMap bg1="lt1" tx1="dk1" bg2="lt2" tx2="dk2" accent1="accent1" accent2="accent2" accent3="accent3" accent4="accent4" accent5="accent5" accent6="accent6" hlink="hlink" folHlink="folHlink"/>
    </a:extraClrScheme>
    <a:extraClrScheme>
      <a:clrScheme name="Default Design 15">
        <a:dk1>
          <a:srgbClr val="0E2F67"/>
        </a:dk1>
        <a:lt1>
          <a:srgbClr val="FFFFFF"/>
        </a:lt1>
        <a:dk2>
          <a:srgbClr val="0E6224"/>
        </a:dk2>
        <a:lt2>
          <a:srgbClr val="7ACCE6"/>
        </a:lt2>
        <a:accent1>
          <a:srgbClr val="745D4A"/>
        </a:accent1>
        <a:accent2>
          <a:srgbClr val="E28000"/>
        </a:accent2>
        <a:accent3>
          <a:srgbClr val="FFFFFF"/>
        </a:accent3>
        <a:accent4>
          <a:srgbClr val="0A2757"/>
        </a:accent4>
        <a:accent5>
          <a:srgbClr val="BCB6B1"/>
        </a:accent5>
        <a:accent6>
          <a:srgbClr val="CD7300"/>
        </a:accent6>
        <a:hlink>
          <a:srgbClr val="FFAB2D"/>
        </a:hlink>
        <a:folHlink>
          <a:srgbClr val="007B7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eme4">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6" id="{CDF1CE40-D12A-4BBA-8E29-FD301E3A737A}" vid="{E44D8D76-07A2-4151-9426-1A858C999D6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Pencil</Template>
  <TotalTime>249</TotalTime>
  <Words>1151</Words>
  <Application>Microsoft Office PowerPoint</Application>
  <PresentationFormat>On-screen Show (4:3)</PresentationFormat>
  <Paragraphs>126</Paragraphs>
  <Slides>13</Slides>
  <Notes>13</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Pencil</vt:lpstr>
      <vt:lpstr>Theme4</vt:lpstr>
      <vt:lpstr>My Skills &amp; Goals</vt:lpstr>
      <vt:lpstr>What’s the difference?</vt:lpstr>
      <vt:lpstr>What Employers Expect?</vt:lpstr>
      <vt:lpstr>What do employers look for in job candidates                   in regard to soft skills &amp; qualities?</vt:lpstr>
      <vt:lpstr>Identifying MY ‘Hard’ &amp; ‘Soft’ Skills</vt:lpstr>
      <vt:lpstr>Basic Goal Setting</vt:lpstr>
      <vt:lpstr>Why Set a Goal?</vt:lpstr>
      <vt:lpstr>How Do I Set a Goal?</vt:lpstr>
      <vt:lpstr>Examples of Steps and Goals</vt:lpstr>
      <vt:lpstr>PowerPoint Presentation</vt:lpstr>
      <vt:lpstr>Self Improvement!</vt:lpstr>
      <vt:lpstr>How can my VR Counselor help me identify My Skills and make appropriate Goals?</vt:lpstr>
      <vt:lpstr>Workshop 4:  Reflection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Rachel Anderson</cp:lastModifiedBy>
  <cp:revision>26</cp:revision>
  <dcterms:created xsi:type="dcterms:W3CDTF">2014-07-06T21:00:42Z</dcterms:created>
  <dcterms:modified xsi:type="dcterms:W3CDTF">2015-10-16T19:24:59Z</dcterms:modified>
</cp:coreProperties>
</file>