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Lst>
  <p:notesMasterIdLst>
    <p:notesMasterId r:id="rId17"/>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01" autoAdjust="0"/>
  </p:normalViewPr>
  <p:slideViewPr>
    <p:cSldViewPr>
      <p:cViewPr varScale="1">
        <p:scale>
          <a:sx n="59" d="100"/>
          <a:sy n="59" d="100"/>
        </p:scale>
        <p:origin x="-14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36C77-D481-477D-962B-6DDE09D3DC94}"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DB88C-4AA8-4BD6-BCB1-0DCD55358613}" type="slidenum">
              <a:rPr lang="en-US" smtClean="0"/>
              <a:t>‹#›</a:t>
            </a:fld>
            <a:endParaRPr lang="en-US"/>
          </a:p>
        </p:txBody>
      </p:sp>
    </p:spTree>
    <p:extLst>
      <p:ext uri="{BB962C8B-B14F-4D97-AF65-F5344CB8AC3E}">
        <p14:creationId xmlns:p14="http://schemas.microsoft.com/office/powerpoint/2010/main" val="209081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objective of this workshop is to help youth understand the concept of personal appearance and how to make a good first impression with an employer. The workshop teaches what an introductory speech (30 second commercial, elevator pitch, etc.) entails, and provides the opportunity for each youth to create and practice their introduction.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1</a:t>
            </a:fld>
            <a:endParaRPr lang="en-US"/>
          </a:p>
        </p:txBody>
      </p:sp>
    </p:spTree>
    <p:extLst>
      <p:ext uri="{BB962C8B-B14F-4D97-AF65-F5344CB8AC3E}">
        <p14:creationId xmlns:p14="http://schemas.microsoft.com/office/powerpoint/2010/main" val="397202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Personal Image and Hygiene.</a:t>
            </a:r>
            <a:r>
              <a:rPr lang="en-US" baseline="0" dirty="0" smtClean="0"/>
              <a:t> Handout Personal Image Checklists for students to complete now or later and reflect on their own image. </a:t>
            </a:r>
            <a:r>
              <a:rPr lang="en-US" baseline="0" smtClean="0"/>
              <a:t>(This checklist is in the Student Workbook appendix)</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Remember, your impression begins when you arrive at the company.  How you act in the parking lot, when speaking to the Receptionist, or to others in the lobby, as well as to the employers may determine whether or not you get the job!</a:t>
            </a:r>
          </a:p>
          <a:p>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12</a:t>
            </a:fld>
            <a:endParaRPr lang="en-US"/>
          </a:p>
        </p:txBody>
      </p:sp>
    </p:spTree>
    <p:extLst>
      <p:ext uri="{BB962C8B-B14F-4D97-AF65-F5344CB8AC3E}">
        <p14:creationId xmlns:p14="http://schemas.microsoft.com/office/powerpoint/2010/main" val="283966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13</a:t>
            </a:fld>
            <a:endParaRPr lang="en-US"/>
          </a:p>
        </p:txBody>
      </p:sp>
    </p:spTree>
    <p:extLst>
      <p:ext uri="{BB962C8B-B14F-4D97-AF65-F5344CB8AC3E}">
        <p14:creationId xmlns:p14="http://schemas.microsoft.com/office/powerpoint/2010/main" val="32181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them to their Student Workbooks and go over the Reflection Questions…..</a:t>
            </a:r>
          </a:p>
          <a:p>
            <a:endParaRPr lang="en-US" dirty="0" smtClean="0"/>
          </a:p>
          <a:p>
            <a:r>
              <a:rPr lang="en-US" dirty="0" smtClean="0"/>
              <a:t>*Prepare them for next week: Topic, time, location, bring books etc. </a:t>
            </a:r>
            <a:endParaRPr lang="en-US" dirty="0"/>
          </a:p>
        </p:txBody>
      </p:sp>
      <p:sp>
        <p:nvSpPr>
          <p:cNvPr id="4" name="Slide Number Placeholder 3"/>
          <p:cNvSpPr>
            <a:spLocks noGrp="1"/>
          </p:cNvSpPr>
          <p:nvPr>
            <p:ph type="sldNum" sz="quarter" idx="10"/>
          </p:nvPr>
        </p:nvSpPr>
        <p:spPr/>
        <p:txBody>
          <a:bodyPr/>
          <a:lstStyle/>
          <a:p>
            <a:fld id="{EFC96F78-5B6D-437C-B5F5-45588A89671A}" type="slidenum">
              <a:rPr lang="en-US" smtClean="0"/>
              <a:t>14</a:t>
            </a:fld>
            <a:endParaRPr lang="en-US"/>
          </a:p>
        </p:txBody>
      </p:sp>
    </p:spTree>
    <p:extLst>
      <p:ext uri="{BB962C8B-B14F-4D97-AF65-F5344CB8AC3E}">
        <p14:creationId xmlns:p14="http://schemas.microsoft.com/office/powerpoint/2010/main" val="400808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what Making A Good Impression</a:t>
            </a:r>
            <a:r>
              <a:rPr lang="en-US" baseline="0" dirty="0" smtClean="0"/>
              <a:t> means. Why does this apply to students?</a:t>
            </a:r>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2</a:t>
            </a:fld>
            <a:endParaRPr lang="en-US"/>
          </a:p>
        </p:txBody>
      </p:sp>
    </p:spTree>
    <p:extLst>
      <p:ext uri="{BB962C8B-B14F-4D97-AF65-F5344CB8AC3E}">
        <p14:creationId xmlns:p14="http://schemas.microsoft.com/office/powerpoint/2010/main" val="333996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sure you test out the video before</a:t>
            </a:r>
            <a:r>
              <a:rPr lang="en-US" baseline="0" dirty="0" smtClean="0"/>
              <a:t> hand if you plan on using it. Because of technology, internet, computers </a:t>
            </a:r>
            <a:r>
              <a:rPr lang="en-US" baseline="0" dirty="0" err="1" smtClean="0"/>
              <a:t>etc</a:t>
            </a:r>
            <a:r>
              <a:rPr lang="en-US" baseline="0" dirty="0" smtClean="0"/>
              <a:t>, you may have issues or need to download or need a back up plan* * </a:t>
            </a:r>
            <a:r>
              <a:rPr lang="en-US" u="sng" baseline="0" dirty="0" smtClean="0"/>
              <a:t>https://www.youtube.com/watch?v=CHaoDDZbDVY&amp;feature=youtu.be </a:t>
            </a:r>
            <a:r>
              <a:rPr lang="en-US" baseline="0" dirty="0" smtClean="0"/>
              <a:t>(link, incase hyperlink in bottom right corner of slide does not work)</a:t>
            </a:r>
            <a:endParaRPr lang="en-US" dirty="0" smtClean="0"/>
          </a:p>
          <a:p>
            <a:endParaRPr lang="en-US" dirty="0" smtClean="0"/>
          </a:p>
          <a:p>
            <a:endParaRPr lang="en-US" dirty="0" smtClean="0"/>
          </a:p>
          <a:p>
            <a:r>
              <a:rPr lang="en-US" dirty="0" smtClean="0"/>
              <a:t>Discuss options for making a</a:t>
            </a:r>
            <a:r>
              <a:rPr lang="en-US" baseline="0" dirty="0" smtClean="0"/>
              <a:t> good impression. Have the students ever heard of </a:t>
            </a:r>
            <a:r>
              <a:rPr lang="en-US" baseline="0" dirty="0" smtClean="0"/>
              <a:t>an Introductory Speech? </a:t>
            </a:r>
            <a:r>
              <a:rPr lang="en-US" baseline="0" dirty="0" smtClean="0"/>
              <a:t>30 second commercial? Elevator Pitch?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keys to successful interviewing and networking is to make a really strong first impression.  One of the first opportunities to make this impression is often in response to the question “Tell me about yourself”.  The answer is your personal introduction.  It is essentially an overview of your experience, skills, strengths, accomplishments and goals – all in 30 seconds!</a:t>
            </a:r>
            <a:endParaRPr lang="en-US" baseline="0" dirty="0" smtClean="0"/>
          </a:p>
          <a:p>
            <a:endParaRPr lang="en-US" baseline="0" dirty="0" smtClean="0"/>
          </a:p>
          <a:p>
            <a:r>
              <a:rPr lang="en-US" baseline="0" dirty="0" smtClean="0"/>
              <a:t>Then play the video that explains why its important, and how to do a successful 30 second commercial or elevator pitch. (if you have internet connection)</a:t>
            </a:r>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3</a:t>
            </a:fld>
            <a:endParaRPr lang="en-US"/>
          </a:p>
        </p:txBody>
      </p:sp>
    </p:spTree>
    <p:extLst>
      <p:ext uri="{BB962C8B-B14F-4D97-AF65-F5344CB8AC3E}">
        <p14:creationId xmlns:p14="http://schemas.microsoft.com/office/powerpoint/2010/main" val="335678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5 and 6: Discuss the flow and topics for a 30 second commercial and why you would include each of these.</a:t>
            </a:r>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5</a:t>
            </a:fld>
            <a:endParaRPr lang="en-US"/>
          </a:p>
        </p:txBody>
      </p:sp>
    </p:spTree>
    <p:extLst>
      <p:ext uri="{BB962C8B-B14F-4D97-AF65-F5344CB8AC3E}">
        <p14:creationId xmlns:p14="http://schemas.microsoft.com/office/powerpoint/2010/main" val="103130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Slides 5 and 6: Discuss the flow and topics for a 30 second commercial and why you would include each of these.</a:t>
            </a:r>
          </a:p>
          <a:p>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6</a:t>
            </a:fld>
            <a:endParaRPr lang="en-US"/>
          </a:p>
        </p:txBody>
      </p:sp>
    </p:spTree>
    <p:extLst>
      <p:ext uri="{BB962C8B-B14F-4D97-AF65-F5344CB8AC3E}">
        <p14:creationId xmlns:p14="http://schemas.microsoft.com/office/powerpoint/2010/main" val="26735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prepare</a:t>
            </a:r>
            <a:r>
              <a:rPr lang="en-US" baseline="0" dirty="0" smtClean="0"/>
              <a:t> your teacher in advance to have a 30 Second Commercial prepared. Then provide the VR Counselor 30 Second Commercial. These are for demonstration to the class, but also to show them how much they can learn from a 30 Second Commercial and to see if they made a good impression on the students.</a:t>
            </a:r>
          </a:p>
          <a:p>
            <a:endParaRPr lang="en-US" baseline="0" dirty="0" smtClean="0"/>
          </a:p>
          <a:p>
            <a:r>
              <a:rPr lang="en-US" baseline="0" dirty="0" smtClean="0"/>
              <a:t>The next slides show and example of a 30 second commercial. Depending on time you could create a fake 30 second commercial as a class.</a:t>
            </a:r>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7</a:t>
            </a:fld>
            <a:endParaRPr lang="en-US"/>
          </a:p>
        </p:txBody>
      </p:sp>
    </p:spTree>
    <p:extLst>
      <p:ext uri="{BB962C8B-B14F-4D97-AF65-F5344CB8AC3E}">
        <p14:creationId xmlns:p14="http://schemas.microsoft.com/office/powerpoint/2010/main" val="275687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9</a:t>
            </a:fld>
            <a:endParaRPr lang="en-US"/>
          </a:p>
        </p:txBody>
      </p:sp>
    </p:spTree>
    <p:extLst>
      <p:ext uri="{BB962C8B-B14F-4D97-AF65-F5344CB8AC3E}">
        <p14:creationId xmlns:p14="http://schemas.microsoft.com/office/powerpoint/2010/main" val="314822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a:t>
            </a:r>
            <a:r>
              <a:rPr lang="en-US" sz="1200"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workbook appendix there is</a:t>
            </a:r>
            <a:r>
              <a:rPr lang="en-US" sz="1200" kern="1200" baseline="0" dirty="0" smtClean="0">
                <a:solidFill>
                  <a:schemeClr val="tx1"/>
                </a:solidFill>
                <a:effectLst/>
                <a:latin typeface="+mn-lt"/>
                <a:ea typeface="+mn-ea"/>
                <a:cs typeface="+mn-cs"/>
              </a:rPr>
              <a:t> an outline of a</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30 second </a:t>
            </a:r>
            <a:r>
              <a:rPr lang="en-US" sz="1200" kern="1200" dirty="0" smtClean="0">
                <a:solidFill>
                  <a:schemeClr val="tx1"/>
                </a:solidFill>
                <a:effectLst/>
                <a:latin typeface="+mn-lt"/>
                <a:ea typeface="+mn-ea"/>
                <a:cs typeface="+mn-cs"/>
              </a:rPr>
              <a:t>commercial</a:t>
            </a:r>
            <a:r>
              <a:rPr lang="en-US" sz="1200" kern="1200" baseline="0" dirty="0" smtClean="0">
                <a:solidFill>
                  <a:schemeClr val="tx1"/>
                </a:solidFill>
                <a:effectLst/>
                <a:latin typeface="+mn-lt"/>
                <a:ea typeface="+mn-ea"/>
                <a:cs typeface="+mn-cs"/>
              </a:rPr>
              <a:t>. Have </a:t>
            </a:r>
            <a:r>
              <a:rPr lang="en-US" dirty="0" smtClean="0"/>
              <a:t>the </a:t>
            </a:r>
            <a:r>
              <a:rPr lang="en-US" dirty="0" smtClean="0"/>
              <a:t>students work on their own 30 second introduction, read it several times, then practice reading it to a partner, and finally to the whole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Questions to consider while writing your 30 Second Commercial.</a:t>
            </a:r>
          </a:p>
          <a:p>
            <a:r>
              <a:rPr lang="en-US" dirty="0" smtClean="0"/>
              <a:t>1. What is your goal?</a:t>
            </a:r>
          </a:p>
          <a:p>
            <a:r>
              <a:rPr lang="en-US" dirty="0" smtClean="0"/>
              <a:t>2. What experience or skill do you have that would help you to achieve that goal?</a:t>
            </a:r>
          </a:p>
          <a:p>
            <a:r>
              <a:rPr lang="en-US" dirty="0" smtClean="0"/>
              <a:t>3. What accomplishment proves you have that skill or experience?</a:t>
            </a:r>
          </a:p>
          <a:p>
            <a:r>
              <a:rPr lang="en-US" dirty="0" smtClean="0"/>
              <a:t>4. What are you searching for in a job?</a:t>
            </a:r>
          </a:p>
          <a:p>
            <a:r>
              <a:rPr lang="en-US" dirty="0" smtClean="0"/>
              <a:t>5. How can you benefit the company?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10</a:t>
            </a:fld>
            <a:endParaRPr lang="en-US"/>
          </a:p>
        </p:txBody>
      </p:sp>
    </p:spTree>
    <p:extLst>
      <p:ext uri="{BB962C8B-B14F-4D97-AF65-F5344CB8AC3E}">
        <p14:creationId xmlns:p14="http://schemas.microsoft.com/office/powerpoint/2010/main" val="76134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and reiterate the importance of creating a truthful and successful 30 Second Commercial.</a:t>
            </a:r>
            <a:endParaRPr lang="en-US" dirty="0"/>
          </a:p>
        </p:txBody>
      </p:sp>
      <p:sp>
        <p:nvSpPr>
          <p:cNvPr id="4" name="Slide Number Placeholder 3"/>
          <p:cNvSpPr>
            <a:spLocks noGrp="1"/>
          </p:cNvSpPr>
          <p:nvPr>
            <p:ph type="sldNum" sz="quarter" idx="10"/>
          </p:nvPr>
        </p:nvSpPr>
        <p:spPr/>
        <p:txBody>
          <a:bodyPr/>
          <a:lstStyle/>
          <a:p>
            <a:fld id="{1BEDB88C-4AA8-4BD6-BCB1-0DCD55358613}" type="slidenum">
              <a:rPr lang="en-US" smtClean="0"/>
              <a:t>11</a:t>
            </a:fld>
            <a:endParaRPr lang="en-US"/>
          </a:p>
        </p:txBody>
      </p:sp>
    </p:spTree>
    <p:extLst>
      <p:ext uri="{BB962C8B-B14F-4D97-AF65-F5344CB8AC3E}">
        <p14:creationId xmlns:p14="http://schemas.microsoft.com/office/powerpoint/2010/main" val="2297724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10/13/2015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10/13/2015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C92FED3-B50F-480F-909A-E005B0F2162B}" type="datetimeFigureOut">
              <a:rPr lang="en-US" smtClean="0"/>
              <a:t>10/13/2015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D4CC572-13C6-4761-A259-B9D49515E77E}"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CC92FED3-B50F-480F-909A-E005B0F2162B}" type="datetimeFigureOut">
              <a:rPr lang="en-US" smtClean="0"/>
              <a:t>10/13/2015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5D4CC572-13C6-4761-A259-B9D49515E7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10/13/2015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HaoDDZbDVY&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a Good Impression</a:t>
            </a:r>
            <a:endParaRPr lang="en-US" dirty="0"/>
          </a:p>
        </p:txBody>
      </p:sp>
      <p:sp>
        <p:nvSpPr>
          <p:cNvPr id="3" name="Subtitle 2"/>
          <p:cNvSpPr>
            <a:spLocks noGrp="1"/>
          </p:cNvSpPr>
          <p:nvPr>
            <p:ph type="subTitle" idx="1"/>
          </p:nvPr>
        </p:nvSpPr>
        <p:spPr/>
        <p:txBody>
          <a:bodyPr/>
          <a:lstStyle/>
          <a:p>
            <a:r>
              <a:rPr lang="en-US" dirty="0" smtClean="0"/>
              <a:t>Job Readiness Workshop 5</a:t>
            </a:r>
            <a:endParaRPr lang="en-US" dirty="0"/>
          </a:p>
        </p:txBody>
      </p:sp>
    </p:spTree>
    <p:extLst>
      <p:ext uri="{BB962C8B-B14F-4D97-AF65-F5344CB8AC3E}">
        <p14:creationId xmlns:p14="http://schemas.microsoft.com/office/powerpoint/2010/main" val="1942231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5486400" cy="914400"/>
          </a:xfrm>
        </p:spPr>
        <p:txBody>
          <a:bodyPr/>
          <a:lstStyle/>
          <a:p>
            <a:pPr algn="ctr"/>
            <a:r>
              <a:rPr lang="en-US" dirty="0" smtClean="0">
                <a:solidFill>
                  <a:srgbClr val="002060"/>
                </a:solidFill>
              </a:rPr>
              <a:t>Activity</a:t>
            </a:r>
            <a:endParaRPr lang="en-US" dirty="0">
              <a:solidFill>
                <a:srgbClr val="002060"/>
              </a:solidFill>
            </a:endParaRPr>
          </a:p>
        </p:txBody>
      </p:sp>
      <p:sp>
        <p:nvSpPr>
          <p:cNvPr id="3" name="Text Placeholder 2"/>
          <p:cNvSpPr>
            <a:spLocks noGrp="1"/>
          </p:cNvSpPr>
          <p:nvPr>
            <p:ph type="body" idx="1"/>
          </p:nvPr>
        </p:nvSpPr>
        <p:spPr>
          <a:xfrm>
            <a:off x="2209800" y="4876800"/>
            <a:ext cx="5181600" cy="914400"/>
          </a:xfrm>
        </p:spPr>
        <p:txBody>
          <a:bodyPr/>
          <a:lstStyle/>
          <a:p>
            <a:pPr algn="ctr"/>
            <a:r>
              <a:rPr lang="en-US" dirty="0" smtClean="0">
                <a:solidFill>
                  <a:srgbClr val="002060"/>
                </a:solidFill>
              </a:rPr>
              <a:t>Creating  </a:t>
            </a:r>
            <a:r>
              <a:rPr lang="en-US" b="1" dirty="0" smtClean="0">
                <a:solidFill>
                  <a:srgbClr val="C00000"/>
                </a:solidFill>
              </a:rPr>
              <a:t>MY</a:t>
            </a:r>
            <a:r>
              <a:rPr lang="en-US" dirty="0" smtClean="0">
                <a:solidFill>
                  <a:srgbClr val="C00000"/>
                </a:solidFill>
              </a:rPr>
              <a:t> </a:t>
            </a:r>
            <a:r>
              <a:rPr lang="en-US" dirty="0" smtClean="0">
                <a:solidFill>
                  <a:srgbClr val="002060"/>
                </a:solidFill>
              </a:rPr>
              <a:t>30 Second Commercial</a:t>
            </a:r>
            <a:endParaRPr lang="en-US"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066800"/>
            <a:ext cx="3657600" cy="4267200"/>
          </a:xfrm>
          <a:prstGeom prst="rect">
            <a:avLst/>
          </a:prstGeom>
        </p:spPr>
      </p:pic>
    </p:spTree>
    <p:extLst>
      <p:ext uri="{BB962C8B-B14F-4D97-AF65-F5344CB8AC3E}">
        <p14:creationId xmlns:p14="http://schemas.microsoft.com/office/powerpoint/2010/main" val="681018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FF9900"/>
                </a:solidFill>
              </a:rPr>
              <a:t>Key Points to Consider!</a:t>
            </a:r>
            <a:endParaRPr lang="en-US" sz="3200" dirty="0">
              <a:solidFill>
                <a:srgbClr val="FF9900"/>
              </a:solidFill>
            </a:endParaRPr>
          </a:p>
        </p:txBody>
      </p:sp>
      <p:sp>
        <p:nvSpPr>
          <p:cNvPr id="3" name="Content Placeholder 2"/>
          <p:cNvSpPr>
            <a:spLocks noGrp="1"/>
          </p:cNvSpPr>
          <p:nvPr>
            <p:ph sz="half" idx="1"/>
          </p:nvPr>
        </p:nvSpPr>
        <p:spPr>
          <a:xfrm>
            <a:off x="762000" y="1825625"/>
            <a:ext cx="3672840" cy="3474720"/>
          </a:xfrm>
        </p:spPr>
        <p:txBody>
          <a:bodyPr/>
          <a:lstStyle/>
          <a:p>
            <a:r>
              <a:rPr lang="en-US" sz="2000" dirty="0" smtClean="0">
                <a:solidFill>
                  <a:srgbClr val="C00000"/>
                </a:solidFill>
              </a:rPr>
              <a:t>Practice, Practice, Practice!</a:t>
            </a:r>
          </a:p>
          <a:p>
            <a:pPr lvl="1"/>
            <a:r>
              <a:rPr lang="en-US" sz="1800" dirty="0" smtClean="0">
                <a:solidFill>
                  <a:srgbClr val="0070C0"/>
                </a:solidFill>
              </a:rPr>
              <a:t>Needs to sound natural</a:t>
            </a:r>
          </a:p>
          <a:p>
            <a:pPr lvl="1"/>
            <a:r>
              <a:rPr lang="en-US" sz="1800" dirty="0" smtClean="0">
                <a:solidFill>
                  <a:srgbClr val="0070C0"/>
                </a:solidFill>
              </a:rPr>
              <a:t>Make it a conversation</a:t>
            </a:r>
          </a:p>
          <a:p>
            <a:r>
              <a:rPr lang="en-US" sz="2000" dirty="0" smtClean="0">
                <a:solidFill>
                  <a:srgbClr val="C00000"/>
                </a:solidFill>
              </a:rPr>
              <a:t>Will you be remembered?</a:t>
            </a:r>
          </a:p>
          <a:p>
            <a:pPr lvl="1"/>
            <a:r>
              <a:rPr lang="en-US" sz="1800" dirty="0" smtClean="0">
                <a:solidFill>
                  <a:srgbClr val="0070C0"/>
                </a:solidFill>
              </a:rPr>
              <a:t>You need to stand out from others wanting the same job</a:t>
            </a:r>
          </a:p>
          <a:p>
            <a:pPr lvl="1"/>
            <a:r>
              <a:rPr lang="en-US" sz="1800" dirty="0" smtClean="0">
                <a:solidFill>
                  <a:srgbClr val="0070C0"/>
                </a:solidFill>
              </a:rPr>
              <a:t>Choose achievements that will show your personality </a:t>
            </a:r>
          </a:p>
        </p:txBody>
      </p:sp>
      <p:sp>
        <p:nvSpPr>
          <p:cNvPr id="4" name="Content Placeholder 3"/>
          <p:cNvSpPr>
            <a:spLocks noGrp="1"/>
          </p:cNvSpPr>
          <p:nvPr>
            <p:ph sz="half" idx="2"/>
          </p:nvPr>
        </p:nvSpPr>
        <p:spPr>
          <a:xfrm>
            <a:off x="4709160" y="1825625"/>
            <a:ext cx="3749040" cy="3474720"/>
          </a:xfrm>
          <a:noFill/>
        </p:spPr>
        <p:txBody>
          <a:bodyPr/>
          <a:lstStyle/>
          <a:p>
            <a:r>
              <a:rPr lang="en-US" sz="2000" dirty="0" smtClean="0">
                <a:solidFill>
                  <a:srgbClr val="C00000"/>
                </a:solidFill>
              </a:rPr>
              <a:t>Be prepared to answer questions.</a:t>
            </a:r>
          </a:p>
          <a:p>
            <a:pPr lvl="1"/>
            <a:r>
              <a:rPr lang="en-US" sz="1800" dirty="0" smtClean="0">
                <a:solidFill>
                  <a:srgbClr val="0070C0"/>
                </a:solidFill>
              </a:rPr>
              <a:t>Follow up questions could be asked about your introduction</a:t>
            </a:r>
          </a:p>
          <a:p>
            <a:r>
              <a:rPr lang="en-US" sz="2000" dirty="0" smtClean="0">
                <a:solidFill>
                  <a:srgbClr val="C00000"/>
                </a:solidFill>
              </a:rPr>
              <a:t>“Call to Action” may vary and change</a:t>
            </a:r>
          </a:p>
          <a:p>
            <a:pPr lvl="1"/>
            <a:r>
              <a:rPr lang="en-US" sz="1800" dirty="0" smtClean="0">
                <a:solidFill>
                  <a:srgbClr val="0070C0"/>
                </a:solidFill>
              </a:rPr>
              <a:t>Depends on what you are looking for (job, application, help, conversation etc.)</a:t>
            </a:r>
            <a:endParaRPr lang="en-US" sz="1800" dirty="0">
              <a:solidFill>
                <a:srgbClr val="0070C0"/>
              </a:solidFill>
            </a:endParaRPr>
          </a:p>
        </p:txBody>
      </p:sp>
    </p:spTree>
    <p:extLst>
      <p:ext uri="{BB962C8B-B14F-4D97-AF65-F5344CB8AC3E}">
        <p14:creationId xmlns:p14="http://schemas.microsoft.com/office/powerpoint/2010/main" val="2686876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41926"/>
            <a:ext cx="7372350" cy="777874"/>
          </a:xfrm>
        </p:spPr>
        <p:txBody>
          <a:bodyPr/>
          <a:lstStyle/>
          <a:p>
            <a:pPr algn="ctr"/>
            <a:r>
              <a:rPr lang="en-US" dirty="0" smtClean="0">
                <a:solidFill>
                  <a:srgbClr val="00B050"/>
                </a:solidFill>
              </a:rPr>
              <a:t>Personal Image</a:t>
            </a:r>
            <a:endParaRPr lang="en-US" dirty="0">
              <a:solidFill>
                <a:srgbClr val="00B050"/>
              </a:solidFill>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430" t="1676" r="1585" b="2525"/>
          <a:stretch/>
        </p:blipFill>
        <p:spPr>
          <a:xfrm>
            <a:off x="1828800" y="247389"/>
            <a:ext cx="5173249" cy="5010411"/>
          </a:xfrm>
          <a:ln w="57150">
            <a:solidFill>
              <a:srgbClr val="FFC000"/>
            </a:solidFill>
          </a:ln>
        </p:spPr>
      </p:pic>
    </p:spTree>
    <p:extLst>
      <p:ext uri="{BB962C8B-B14F-4D97-AF65-F5344CB8AC3E}">
        <p14:creationId xmlns:p14="http://schemas.microsoft.com/office/powerpoint/2010/main" val="3619106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593726"/>
            <a:ext cx="7372350" cy="1082674"/>
          </a:xfrm>
        </p:spPr>
        <p:txBody>
          <a:bodyPr>
            <a:noAutofit/>
          </a:bodyPr>
          <a:lstStyle/>
          <a:p>
            <a:pPr algn="ctr"/>
            <a:r>
              <a:rPr lang="en-US" sz="3200" dirty="0" smtClean="0">
                <a:solidFill>
                  <a:srgbClr val="C00000"/>
                </a:solidFill>
              </a:rPr>
              <a:t>How can my VR Counselor help me create my </a:t>
            </a:r>
            <a:r>
              <a:rPr lang="en-US" sz="3200" b="1" dirty="0" smtClean="0">
                <a:solidFill>
                  <a:srgbClr val="C00000"/>
                </a:solidFill>
              </a:rPr>
              <a:t>30 Second Commercial </a:t>
            </a:r>
            <a:r>
              <a:rPr lang="en-US" sz="3200" dirty="0" smtClean="0">
                <a:solidFill>
                  <a:srgbClr val="C00000"/>
                </a:solidFill>
              </a:rPr>
              <a:t>and understand my </a:t>
            </a:r>
            <a:r>
              <a:rPr lang="en-US" sz="3200" b="1" dirty="0" smtClean="0">
                <a:solidFill>
                  <a:srgbClr val="C00000"/>
                </a:solidFill>
              </a:rPr>
              <a:t>Personal Appearance</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762000" y="2316480"/>
            <a:ext cx="7696200" cy="3474720"/>
          </a:xfrm>
        </p:spPr>
        <p:txBody>
          <a:bodyPr/>
          <a:lstStyle/>
          <a:p>
            <a:r>
              <a:rPr lang="en-US" sz="2400" dirty="0" smtClean="0"/>
              <a:t>Create and practice your 30 Second Commercial</a:t>
            </a:r>
          </a:p>
          <a:p>
            <a:r>
              <a:rPr lang="en-US" sz="2400" dirty="0" smtClean="0"/>
              <a:t>Create goals related to your personal appearance</a:t>
            </a:r>
          </a:p>
          <a:p>
            <a:r>
              <a:rPr lang="en-US" sz="2400" dirty="0" smtClean="0"/>
              <a:t>Help you understand the difference between work clothing, interview clothing, and every day clothing</a:t>
            </a:r>
          </a:p>
          <a:p>
            <a:r>
              <a:rPr lang="en-US" sz="2400" dirty="0" smtClean="0"/>
              <a:t>Help you build self-confidence in meeting new people and knowing what your strengths and skills are</a:t>
            </a:r>
            <a:endParaRPr lang="en-US" sz="2400" dirty="0"/>
          </a:p>
        </p:txBody>
      </p:sp>
    </p:spTree>
    <p:extLst>
      <p:ext uri="{BB962C8B-B14F-4D97-AF65-F5344CB8AC3E}">
        <p14:creationId xmlns:p14="http://schemas.microsoft.com/office/powerpoint/2010/main" val="3103981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391400" cy="1828800"/>
          </a:xfrm>
        </p:spPr>
        <p:txBody>
          <a:bodyPr/>
          <a:lstStyle/>
          <a:p>
            <a:pPr algn="ctr"/>
            <a:r>
              <a:rPr lang="en-US" sz="3200" cap="none" dirty="0" smtClean="0"/>
              <a:t>Workshop 5: </a:t>
            </a:r>
            <a:br>
              <a:rPr lang="en-US" sz="3200" cap="none" dirty="0" smtClean="0"/>
            </a:br>
            <a:r>
              <a:rPr lang="en-US" sz="3200" cap="none" dirty="0" smtClean="0"/>
              <a:t>Reflection Questions</a:t>
            </a:r>
            <a:endParaRPr lang="en-US" sz="3200" cap="none" dirty="0"/>
          </a:p>
        </p:txBody>
      </p:sp>
      <p:sp>
        <p:nvSpPr>
          <p:cNvPr id="3" name="Text Placeholder 2"/>
          <p:cNvSpPr>
            <a:spLocks noGrp="1"/>
          </p:cNvSpPr>
          <p:nvPr>
            <p:ph type="body" idx="1"/>
          </p:nvPr>
        </p:nvSpPr>
        <p:spPr>
          <a:xfrm>
            <a:off x="5029200" y="4800600"/>
            <a:ext cx="4419600" cy="914400"/>
          </a:xfrm>
        </p:spPr>
        <p:txBody>
          <a:bodyPr/>
          <a:lstStyle/>
          <a:p>
            <a:r>
              <a:rPr lang="en-US" dirty="0" smtClean="0">
                <a:solidFill>
                  <a:srgbClr val="00B050"/>
                </a:solidFill>
              </a:rPr>
              <a:t>What to expect for Workshop 6…</a:t>
            </a:r>
            <a:endParaRPr lang="en-US" dirty="0">
              <a:solidFill>
                <a:srgbClr val="00B050"/>
              </a:solidFill>
            </a:endParaRPr>
          </a:p>
        </p:txBody>
      </p:sp>
      <p:sp>
        <p:nvSpPr>
          <p:cNvPr id="4" name="Text Placeholder 2"/>
          <p:cNvSpPr txBox="1">
            <a:spLocks/>
          </p:cNvSpPr>
          <p:nvPr/>
        </p:nvSpPr>
        <p:spPr>
          <a:xfrm>
            <a:off x="2438400" y="2133600"/>
            <a:ext cx="4419600" cy="1828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5" name="Text Placeholder 2"/>
          <p:cNvSpPr txBox="1">
            <a:spLocks/>
          </p:cNvSpPr>
          <p:nvPr/>
        </p:nvSpPr>
        <p:spPr>
          <a:xfrm>
            <a:off x="1143000" y="2731394"/>
            <a:ext cx="7086600" cy="1688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dirty="0" smtClean="0">
                <a:solidFill>
                  <a:srgbClr val="C00000"/>
                </a:solidFill>
              </a:rPr>
              <a:t>How can I confidently present myself to others that may help me achieve my goals?</a:t>
            </a:r>
          </a:p>
          <a:p>
            <a:pPr marL="342900" indent="-342900">
              <a:buFont typeface="Arial" panose="020B0604020202020204" pitchFamily="34" charset="0"/>
              <a:buChar char="•"/>
            </a:pPr>
            <a:r>
              <a:rPr lang="en-US" sz="2000" dirty="0" smtClean="0">
                <a:solidFill>
                  <a:srgbClr val="C00000"/>
                </a:solidFill>
              </a:rPr>
              <a:t>What can I change to help  me get the job that I want?</a:t>
            </a:r>
            <a:endParaRPr lang="en-US" sz="2000"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4114800"/>
            <a:ext cx="1513702" cy="1600200"/>
          </a:xfrm>
          <a:prstGeom prst="rect">
            <a:avLst/>
          </a:prstGeom>
        </p:spPr>
      </p:pic>
    </p:spTree>
    <p:extLst>
      <p:ext uri="{BB962C8B-B14F-4D97-AF65-F5344CB8AC3E}">
        <p14:creationId xmlns:p14="http://schemas.microsoft.com/office/powerpoint/2010/main" val="2207553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62050"/>
          </a:xfrm>
        </p:spPr>
        <p:txBody>
          <a:bodyPr/>
          <a:lstStyle/>
          <a:p>
            <a:pPr algn="ctr"/>
            <a:r>
              <a:rPr lang="en-US" sz="2800" dirty="0" smtClean="0">
                <a:solidFill>
                  <a:srgbClr val="002060"/>
                </a:solidFill>
              </a:rPr>
              <a:t>What</a:t>
            </a:r>
            <a:r>
              <a:rPr lang="en-US" sz="2800" dirty="0" smtClean="0"/>
              <a:t> </a:t>
            </a:r>
            <a:r>
              <a:rPr lang="en-US" sz="2800" dirty="0" smtClean="0">
                <a:solidFill>
                  <a:srgbClr val="002060"/>
                </a:solidFill>
              </a:rPr>
              <a:t>does </a:t>
            </a:r>
            <a:r>
              <a:rPr lang="en-US" sz="2800" dirty="0" smtClean="0">
                <a:solidFill>
                  <a:schemeClr val="accent2"/>
                </a:solidFill>
              </a:rPr>
              <a:t>‘</a:t>
            </a:r>
            <a:r>
              <a:rPr lang="en-US" sz="2800" i="1" dirty="0" smtClean="0">
                <a:solidFill>
                  <a:schemeClr val="accent2"/>
                </a:solidFill>
              </a:rPr>
              <a:t>Making a Good Impression</a:t>
            </a:r>
            <a:r>
              <a:rPr lang="en-US" sz="2800" dirty="0" smtClean="0">
                <a:solidFill>
                  <a:schemeClr val="accent2"/>
                </a:solidFill>
              </a:rPr>
              <a:t>’ </a:t>
            </a:r>
            <a:r>
              <a:rPr lang="en-US" sz="2800" dirty="0" smtClean="0">
                <a:solidFill>
                  <a:srgbClr val="002060"/>
                </a:solidFill>
              </a:rPr>
              <a:t>mean?</a:t>
            </a:r>
            <a:endParaRPr lang="en-US" sz="2800" dirty="0">
              <a:solidFill>
                <a:srgbClr val="002060"/>
              </a:solidFill>
            </a:endParaRPr>
          </a:p>
        </p:txBody>
      </p:sp>
      <p:pic>
        <p:nvPicPr>
          <p:cNvPr id="5"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6476" y="1901692"/>
            <a:ext cx="3769324" cy="251790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half" idx="2"/>
          </p:nvPr>
        </p:nvSpPr>
        <p:spPr>
          <a:xfrm>
            <a:off x="954087" y="1905000"/>
            <a:ext cx="3008313" cy="3136900"/>
          </a:xfrm>
        </p:spPr>
        <p:txBody>
          <a:bodyPr>
            <a:normAutofit/>
          </a:bodyPr>
          <a:lstStyle/>
          <a:p>
            <a:pPr marL="285750" indent="-285750">
              <a:buFont typeface="Arial" panose="020B0604020202020204" pitchFamily="34" charset="0"/>
              <a:buChar char="•"/>
            </a:pPr>
            <a:r>
              <a:rPr lang="en-US" sz="1800" b="1" dirty="0" smtClean="0">
                <a:solidFill>
                  <a:srgbClr val="FF9900"/>
                </a:solidFill>
              </a:rPr>
              <a:t>Smile</a:t>
            </a:r>
          </a:p>
          <a:p>
            <a:pPr marL="285750" indent="-285750">
              <a:buFont typeface="Arial" panose="020B0604020202020204" pitchFamily="34" charset="0"/>
              <a:buChar char="•"/>
            </a:pPr>
            <a:r>
              <a:rPr lang="en-US" sz="1800" b="1" dirty="0" smtClean="0">
                <a:solidFill>
                  <a:srgbClr val="FF9900"/>
                </a:solidFill>
              </a:rPr>
              <a:t>Appropriate clothing</a:t>
            </a:r>
          </a:p>
          <a:p>
            <a:pPr marL="285750" indent="-285750">
              <a:buFont typeface="Arial" panose="020B0604020202020204" pitchFamily="34" charset="0"/>
              <a:buChar char="•"/>
            </a:pPr>
            <a:r>
              <a:rPr lang="en-US" sz="1800" b="1" dirty="0" smtClean="0">
                <a:solidFill>
                  <a:srgbClr val="FF9900"/>
                </a:solidFill>
              </a:rPr>
              <a:t>Do not use slang</a:t>
            </a:r>
          </a:p>
          <a:p>
            <a:pPr marL="285750" indent="-285750">
              <a:buFont typeface="Arial" panose="020B0604020202020204" pitchFamily="34" charset="0"/>
              <a:buChar char="•"/>
            </a:pPr>
            <a:r>
              <a:rPr lang="en-US" sz="1800" b="1" dirty="0" smtClean="0">
                <a:solidFill>
                  <a:srgbClr val="FF9900"/>
                </a:solidFill>
              </a:rPr>
              <a:t>Good posture</a:t>
            </a:r>
          </a:p>
          <a:p>
            <a:pPr marL="285750" indent="-285750">
              <a:buFont typeface="Arial" panose="020B0604020202020204" pitchFamily="34" charset="0"/>
              <a:buChar char="•"/>
            </a:pPr>
            <a:r>
              <a:rPr lang="en-US" sz="1800" b="1" dirty="0" smtClean="0">
                <a:solidFill>
                  <a:srgbClr val="FF9900"/>
                </a:solidFill>
              </a:rPr>
              <a:t>Ask good questions</a:t>
            </a:r>
          </a:p>
          <a:p>
            <a:pPr marL="285750" indent="-285750">
              <a:buFont typeface="Arial" panose="020B0604020202020204" pitchFamily="34" charset="0"/>
              <a:buChar char="•"/>
            </a:pPr>
            <a:r>
              <a:rPr lang="en-US" sz="1800" b="1" dirty="0" smtClean="0">
                <a:solidFill>
                  <a:srgbClr val="FF9900"/>
                </a:solidFill>
              </a:rPr>
              <a:t>Be confident</a:t>
            </a:r>
          </a:p>
          <a:p>
            <a:pPr marL="285750" indent="-285750">
              <a:buFont typeface="Arial" panose="020B0604020202020204" pitchFamily="34" charset="0"/>
              <a:buChar char="•"/>
            </a:pPr>
            <a:r>
              <a:rPr lang="en-US" sz="1800" b="1" dirty="0" smtClean="0">
                <a:solidFill>
                  <a:srgbClr val="FF9900"/>
                </a:solidFill>
              </a:rPr>
              <a:t>Other suggestions?</a:t>
            </a:r>
          </a:p>
          <a:p>
            <a:pPr marL="285750" indent="-285750">
              <a:buFont typeface="Arial" panose="020B0604020202020204" pitchFamily="34" charset="0"/>
              <a:buChar char="•"/>
            </a:pPr>
            <a:endParaRPr lang="en-US" sz="1800" b="1" dirty="0">
              <a:solidFill>
                <a:srgbClr val="FFC000"/>
              </a:solidFill>
            </a:endParaRPr>
          </a:p>
        </p:txBody>
      </p:sp>
    </p:spTree>
    <p:extLst>
      <p:ext uri="{BB962C8B-B14F-4D97-AF65-F5344CB8AC3E}">
        <p14:creationId xmlns:p14="http://schemas.microsoft.com/office/powerpoint/2010/main" val="2428417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305800" cy="838200"/>
          </a:xfrm>
        </p:spPr>
        <p:txBody>
          <a:bodyPr/>
          <a:lstStyle/>
          <a:p>
            <a:pPr algn="ctr"/>
            <a:r>
              <a:rPr lang="en-US" sz="3200" cap="none" dirty="0" smtClean="0">
                <a:solidFill>
                  <a:srgbClr val="002060"/>
                </a:solidFill>
              </a:rPr>
              <a:t>How Do I Make A Good Impression?</a:t>
            </a:r>
            <a:endParaRPr lang="en-US" sz="3200" cap="none" dirty="0">
              <a:solidFill>
                <a:srgbClr val="002060"/>
              </a:solidFill>
            </a:endParaRPr>
          </a:p>
        </p:txBody>
      </p:sp>
      <p:sp>
        <p:nvSpPr>
          <p:cNvPr id="3" name="Text Placeholder 2"/>
          <p:cNvSpPr>
            <a:spLocks noGrp="1"/>
          </p:cNvSpPr>
          <p:nvPr>
            <p:ph type="body" idx="1"/>
          </p:nvPr>
        </p:nvSpPr>
        <p:spPr>
          <a:xfrm>
            <a:off x="4953000" y="2743200"/>
            <a:ext cx="4114800" cy="1219200"/>
          </a:xfrm>
        </p:spPr>
        <p:txBody>
          <a:bodyPr>
            <a:noAutofit/>
          </a:bodyPr>
          <a:lstStyle/>
          <a:p>
            <a:pPr marL="342900" indent="-342900">
              <a:buFont typeface="Arial" panose="020B0604020202020204" pitchFamily="34" charset="0"/>
              <a:buChar char="•"/>
            </a:pPr>
            <a:r>
              <a:rPr lang="en-US" sz="2400" dirty="0" smtClean="0">
                <a:solidFill>
                  <a:schemeClr val="accent2"/>
                </a:solidFill>
              </a:rPr>
              <a:t>30 Second </a:t>
            </a:r>
            <a:r>
              <a:rPr lang="en-US" sz="2400" dirty="0">
                <a:solidFill>
                  <a:schemeClr val="accent2"/>
                </a:solidFill>
              </a:rPr>
              <a:t>C</a:t>
            </a:r>
            <a:r>
              <a:rPr lang="en-US" sz="2400" dirty="0" smtClean="0">
                <a:solidFill>
                  <a:schemeClr val="accent2"/>
                </a:solidFill>
              </a:rPr>
              <a:t>ommercial</a:t>
            </a:r>
          </a:p>
          <a:p>
            <a:pPr marL="342900" indent="-342900">
              <a:buFont typeface="Arial" panose="020B0604020202020204" pitchFamily="34" charset="0"/>
              <a:buChar char="•"/>
            </a:pPr>
            <a:r>
              <a:rPr lang="en-US" sz="2400" dirty="0" smtClean="0">
                <a:solidFill>
                  <a:srgbClr val="C00000"/>
                </a:solidFill>
              </a:rPr>
              <a:t>Elevator Pitch</a:t>
            </a:r>
          </a:p>
          <a:p>
            <a:pPr marL="342900" indent="-342900">
              <a:buFont typeface="Arial" panose="020B0604020202020204" pitchFamily="34" charset="0"/>
              <a:buChar char="•"/>
            </a:pPr>
            <a:r>
              <a:rPr lang="en-US" sz="2400" dirty="0" smtClean="0">
                <a:solidFill>
                  <a:srgbClr val="00B050"/>
                </a:solidFill>
              </a:rPr>
              <a:t>Introductory Speech</a:t>
            </a:r>
            <a:endParaRPr lang="en-US" sz="2400" dirty="0">
              <a:solidFill>
                <a:srgbClr val="00B050"/>
              </a:solidFill>
            </a:endParaRPr>
          </a:p>
        </p:txBody>
      </p:sp>
      <p:sp>
        <p:nvSpPr>
          <p:cNvPr id="4" name="TextBox 3"/>
          <p:cNvSpPr txBox="1"/>
          <p:nvPr/>
        </p:nvSpPr>
        <p:spPr>
          <a:xfrm flipH="1">
            <a:off x="6663352" y="5562600"/>
            <a:ext cx="2328248" cy="369332"/>
          </a:xfrm>
          <a:prstGeom prst="rect">
            <a:avLst/>
          </a:prstGeom>
          <a:noFill/>
        </p:spPr>
        <p:txBody>
          <a:bodyPr wrap="square" rtlCol="0">
            <a:spAutoFit/>
          </a:bodyPr>
          <a:lstStyle/>
          <a:p>
            <a:r>
              <a:rPr lang="en-US" u="sng" dirty="0" smtClean="0">
                <a:solidFill>
                  <a:schemeClr val="tx2"/>
                </a:solidFill>
                <a:hlinkClick r:id="rId3"/>
              </a:rPr>
              <a:t>Elevator Pitch: Video</a:t>
            </a:r>
            <a:endParaRPr lang="en-US" u="sng" dirty="0">
              <a:solidFill>
                <a:schemeClr val="tx2"/>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00" y="1828800"/>
            <a:ext cx="4165600" cy="31242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6941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372350" cy="1082674"/>
          </a:xfrm>
        </p:spPr>
        <p:txBody>
          <a:bodyPr/>
          <a:lstStyle/>
          <a:p>
            <a:pPr algn="ctr"/>
            <a:r>
              <a:rPr lang="en-US" dirty="0" smtClean="0">
                <a:solidFill>
                  <a:srgbClr val="C00000"/>
                </a:solidFill>
              </a:rPr>
              <a:t>When Will I Use it?</a:t>
            </a:r>
            <a:endParaRPr lang="en-US" dirty="0">
              <a:solidFill>
                <a:srgbClr val="C00000"/>
              </a:solidFill>
            </a:endParaRPr>
          </a:p>
        </p:txBody>
      </p:sp>
      <p:sp>
        <p:nvSpPr>
          <p:cNvPr id="3" name="Content Placeholder 2"/>
          <p:cNvSpPr>
            <a:spLocks noGrp="1"/>
          </p:cNvSpPr>
          <p:nvPr>
            <p:ph idx="1"/>
          </p:nvPr>
        </p:nvSpPr>
        <p:spPr>
          <a:xfrm>
            <a:off x="838200" y="1447800"/>
            <a:ext cx="8077200" cy="3855720"/>
          </a:xfrm>
        </p:spPr>
        <p:txBody>
          <a:bodyPr>
            <a:normAutofit lnSpcReduction="10000"/>
          </a:bodyPr>
          <a:lstStyle/>
          <a:p>
            <a:r>
              <a:rPr lang="en-US" sz="2400" dirty="0" smtClean="0">
                <a:solidFill>
                  <a:srgbClr val="002060"/>
                </a:solidFill>
              </a:rPr>
              <a:t>You will use your </a:t>
            </a:r>
            <a:r>
              <a:rPr lang="en-US" sz="2400" dirty="0" smtClean="0">
                <a:solidFill>
                  <a:srgbClr val="C00000"/>
                </a:solidFill>
              </a:rPr>
              <a:t>30 Second Commercial </a:t>
            </a:r>
            <a:r>
              <a:rPr lang="en-US" sz="2400" dirty="0" smtClean="0">
                <a:solidFill>
                  <a:srgbClr val="002060"/>
                </a:solidFill>
              </a:rPr>
              <a:t>throughout your working life. Some examples are:</a:t>
            </a:r>
          </a:p>
          <a:p>
            <a:pPr lvl="1"/>
            <a:endParaRPr lang="en-US" sz="800" dirty="0" smtClean="0"/>
          </a:p>
          <a:p>
            <a:pPr lvl="3"/>
            <a:r>
              <a:rPr lang="en-US" i="1" dirty="0" smtClean="0">
                <a:solidFill>
                  <a:srgbClr val="00B050"/>
                </a:solidFill>
              </a:rPr>
              <a:t>At an interview</a:t>
            </a:r>
          </a:p>
          <a:p>
            <a:pPr lvl="3"/>
            <a:r>
              <a:rPr lang="en-US" i="1" dirty="0" smtClean="0">
                <a:solidFill>
                  <a:srgbClr val="00B050"/>
                </a:solidFill>
              </a:rPr>
              <a:t>In a cover letter to highlight your background                    and key abilities</a:t>
            </a:r>
          </a:p>
          <a:p>
            <a:pPr lvl="3"/>
            <a:r>
              <a:rPr lang="en-US" i="1" dirty="0" smtClean="0">
                <a:solidFill>
                  <a:srgbClr val="00B050"/>
                </a:solidFill>
              </a:rPr>
              <a:t>When calling employers or asking about jobs in person</a:t>
            </a:r>
          </a:p>
          <a:p>
            <a:pPr lvl="3"/>
            <a:r>
              <a:rPr lang="en-US" i="1" dirty="0" smtClean="0">
                <a:solidFill>
                  <a:srgbClr val="00B050"/>
                </a:solidFill>
              </a:rPr>
              <a:t>When introducing yourself to a potential employer               at a job fair</a:t>
            </a:r>
          </a:p>
          <a:p>
            <a:r>
              <a:rPr lang="en-US" sz="2400" dirty="0" smtClean="0">
                <a:solidFill>
                  <a:srgbClr val="002060"/>
                </a:solidFill>
              </a:rPr>
              <a:t>What other opportunities could you use a </a:t>
            </a:r>
            <a:r>
              <a:rPr lang="en-US" sz="2400" dirty="0" smtClean="0">
                <a:solidFill>
                  <a:srgbClr val="C00000"/>
                </a:solidFill>
              </a:rPr>
              <a:t>30 Second Commercial</a:t>
            </a:r>
            <a:r>
              <a:rPr lang="en-US" sz="2400" dirty="0" smtClean="0">
                <a:solidFill>
                  <a:schemeClr val="accent1"/>
                </a:solidFill>
              </a:rPr>
              <a:t> </a:t>
            </a:r>
            <a:r>
              <a:rPr lang="en-US" sz="2400" dirty="0" smtClean="0">
                <a:solidFill>
                  <a:srgbClr val="002060"/>
                </a:solidFill>
              </a:rPr>
              <a:t>to introduce yourself</a:t>
            </a:r>
            <a:r>
              <a:rPr lang="en-US"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210339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C00000"/>
                </a:solidFill>
              </a:rPr>
              <a:t>What Should It Include?</a:t>
            </a:r>
            <a:endParaRPr lang="en-US" sz="3200" dirty="0">
              <a:solidFill>
                <a:srgbClr val="C00000"/>
              </a:solidFill>
            </a:endParaRPr>
          </a:p>
        </p:txBody>
      </p:sp>
      <p:sp>
        <p:nvSpPr>
          <p:cNvPr id="3" name="Content Placeholder 2"/>
          <p:cNvSpPr>
            <a:spLocks noGrp="1"/>
          </p:cNvSpPr>
          <p:nvPr>
            <p:ph idx="1"/>
          </p:nvPr>
        </p:nvSpPr>
        <p:spPr/>
        <p:txBody>
          <a:bodyPr/>
          <a:lstStyle/>
          <a:p>
            <a:r>
              <a:rPr lang="en-US" sz="2800" dirty="0" smtClean="0"/>
              <a:t>A 30 Second Commercial generally includes:</a:t>
            </a:r>
          </a:p>
          <a:p>
            <a:pPr lvl="2"/>
            <a:r>
              <a:rPr lang="en-US" dirty="0" smtClean="0">
                <a:solidFill>
                  <a:srgbClr val="FF9900"/>
                </a:solidFill>
              </a:rPr>
              <a:t>Introduce yourself</a:t>
            </a:r>
          </a:p>
          <a:p>
            <a:pPr lvl="2"/>
            <a:r>
              <a:rPr lang="en-US" dirty="0" smtClean="0">
                <a:solidFill>
                  <a:srgbClr val="00B050"/>
                </a:solidFill>
              </a:rPr>
              <a:t>Discuss your relevant work experience</a:t>
            </a:r>
          </a:p>
          <a:p>
            <a:pPr lvl="2"/>
            <a:r>
              <a:rPr lang="en-US" dirty="0" smtClean="0">
                <a:solidFill>
                  <a:srgbClr val="00B0F0"/>
                </a:solidFill>
              </a:rPr>
              <a:t>Discuss a strength or skill in which the employer would be interested</a:t>
            </a:r>
          </a:p>
          <a:p>
            <a:pPr lvl="2"/>
            <a:r>
              <a:rPr lang="en-US" dirty="0" smtClean="0">
                <a:solidFill>
                  <a:srgbClr val="7030A0"/>
                </a:solidFill>
              </a:rPr>
              <a:t>Follow with an accomplishment or two that proves you have those skills</a:t>
            </a:r>
          </a:p>
          <a:p>
            <a:pPr lvl="4"/>
            <a:r>
              <a:rPr lang="en-US" dirty="0" smtClean="0"/>
              <a:t>School, work, volunteer, home, etc.</a:t>
            </a:r>
            <a:endParaRPr lang="en-US" dirty="0"/>
          </a:p>
        </p:txBody>
      </p:sp>
    </p:spTree>
    <p:extLst>
      <p:ext uri="{BB962C8B-B14F-4D97-AF65-F5344CB8AC3E}">
        <p14:creationId xmlns:p14="http://schemas.microsoft.com/office/powerpoint/2010/main" val="3110799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365126"/>
            <a:ext cx="7372350" cy="1082674"/>
          </a:xfrm>
        </p:spPr>
        <p:txBody>
          <a:bodyPr/>
          <a:lstStyle/>
          <a:p>
            <a:pPr algn="ctr"/>
            <a:r>
              <a:rPr lang="en-US" sz="3200" dirty="0" smtClean="0">
                <a:solidFill>
                  <a:srgbClr val="C00000"/>
                </a:solidFill>
              </a:rPr>
              <a:t>What Should It Include? (continued)</a:t>
            </a:r>
            <a:endParaRPr lang="en-US" sz="32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3000" dirty="0" smtClean="0"/>
              <a:t>A 30 Second Commercial also includes:</a:t>
            </a:r>
          </a:p>
          <a:p>
            <a:pPr lvl="2"/>
            <a:r>
              <a:rPr lang="en-US" sz="2600" dirty="0" smtClean="0">
                <a:solidFill>
                  <a:srgbClr val="00B050"/>
                </a:solidFill>
              </a:rPr>
              <a:t>Describe your employment goal. What are you looking for now and/or in the future?</a:t>
            </a:r>
          </a:p>
          <a:p>
            <a:pPr lvl="2"/>
            <a:r>
              <a:rPr lang="en-US" sz="2600" dirty="0" smtClean="0">
                <a:solidFill>
                  <a:srgbClr val="7030A0"/>
                </a:solidFill>
              </a:rPr>
              <a:t>Tell them how you can immediately benefit the company</a:t>
            </a:r>
          </a:p>
          <a:p>
            <a:pPr lvl="2"/>
            <a:r>
              <a:rPr lang="en-US" sz="2600" dirty="0" smtClean="0">
                <a:solidFill>
                  <a:srgbClr val="FF9900"/>
                </a:solidFill>
              </a:rPr>
              <a:t>Finish with a “Call to Action”. What do you want the person you are talking to, to do for you?</a:t>
            </a:r>
            <a:r>
              <a:rPr lang="en-US" sz="2600" dirty="0">
                <a:solidFill>
                  <a:srgbClr val="FF9900"/>
                </a:solidFill>
              </a:rPr>
              <a:t> </a:t>
            </a:r>
            <a:r>
              <a:rPr lang="en-US" sz="2600" dirty="0" smtClean="0">
                <a:solidFill>
                  <a:srgbClr val="FF9900"/>
                </a:solidFill>
              </a:rPr>
              <a:t>For example:</a:t>
            </a:r>
          </a:p>
          <a:p>
            <a:pPr lvl="3"/>
            <a:r>
              <a:rPr lang="en-US" dirty="0" smtClean="0"/>
              <a:t>Asking for a job</a:t>
            </a:r>
          </a:p>
          <a:p>
            <a:pPr lvl="3"/>
            <a:r>
              <a:rPr lang="en-US" dirty="0" smtClean="0"/>
              <a:t>Asking for a referral</a:t>
            </a:r>
          </a:p>
          <a:p>
            <a:pPr lvl="3"/>
            <a:r>
              <a:rPr lang="en-US" dirty="0" smtClean="0"/>
              <a:t>Asking for a business card or application</a:t>
            </a:r>
          </a:p>
          <a:p>
            <a:pPr lvl="3"/>
            <a:r>
              <a:rPr lang="en-US" dirty="0" smtClean="0"/>
              <a:t>Asking what classes you can take to improve your skills</a:t>
            </a:r>
          </a:p>
        </p:txBody>
      </p:sp>
    </p:spTree>
    <p:extLst>
      <p:ext uri="{BB962C8B-B14F-4D97-AF65-F5344CB8AC3E}">
        <p14:creationId xmlns:p14="http://schemas.microsoft.com/office/powerpoint/2010/main" val="772795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91341" cy="1162050"/>
          </a:xfrm>
        </p:spPr>
        <p:txBody>
          <a:bodyPr/>
          <a:lstStyle/>
          <a:p>
            <a:pPr algn="ctr"/>
            <a:r>
              <a:rPr lang="en-US" sz="2800" dirty="0" smtClean="0">
                <a:solidFill>
                  <a:srgbClr val="00B050"/>
                </a:solidFill>
              </a:rPr>
              <a:t>Teacher and VR Counselor Introductions</a:t>
            </a:r>
            <a:endParaRPr lang="en-US" sz="2800" dirty="0">
              <a:solidFill>
                <a:srgbClr val="00B050"/>
              </a:solidFill>
            </a:endParaRPr>
          </a:p>
        </p:txBody>
      </p:sp>
      <p:pic>
        <p:nvPicPr>
          <p:cNvPr id="5"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222" y="1981200"/>
            <a:ext cx="4478778" cy="2971800"/>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half" idx="2"/>
          </p:nvPr>
        </p:nvSpPr>
        <p:spPr>
          <a:xfrm>
            <a:off x="5257800" y="2514600"/>
            <a:ext cx="3389313" cy="2146300"/>
          </a:xfrm>
        </p:spPr>
        <p:txBody>
          <a:bodyPr/>
          <a:lstStyle/>
          <a:p>
            <a:pPr marL="285750" indent="-285750">
              <a:buFont typeface="Arial" panose="020B0604020202020204" pitchFamily="34" charset="0"/>
              <a:buChar char="•"/>
            </a:pPr>
            <a:r>
              <a:rPr lang="en-US" sz="2000" dirty="0" smtClean="0"/>
              <a:t>What did you learn about your teacher?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What did you learn about your VR Counselor?</a:t>
            </a:r>
            <a:endParaRPr lang="en-US" sz="2000" dirty="0"/>
          </a:p>
        </p:txBody>
      </p:sp>
    </p:spTree>
    <p:extLst>
      <p:ext uri="{BB962C8B-B14F-4D97-AF65-F5344CB8AC3E}">
        <p14:creationId xmlns:p14="http://schemas.microsoft.com/office/powerpoint/2010/main" val="3935631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C00000"/>
                </a:solidFill>
              </a:rPr>
              <a:t>EXAMPLE: 30 Second Commercial</a:t>
            </a:r>
            <a:endParaRPr lang="en-US" sz="3200" dirty="0">
              <a:solidFill>
                <a:srgbClr val="C00000"/>
              </a:solidFill>
            </a:endParaRPr>
          </a:p>
        </p:txBody>
      </p:sp>
      <p:sp>
        <p:nvSpPr>
          <p:cNvPr id="3" name="Content Placeholder 2"/>
          <p:cNvSpPr>
            <a:spLocks noGrp="1"/>
          </p:cNvSpPr>
          <p:nvPr>
            <p:ph idx="1"/>
          </p:nvPr>
        </p:nvSpPr>
        <p:spPr/>
        <p:txBody>
          <a:bodyPr>
            <a:normAutofit/>
          </a:bodyPr>
          <a:lstStyle/>
          <a:p>
            <a:r>
              <a:rPr lang="en-US" sz="2200" dirty="0" smtClean="0"/>
              <a:t>Hi, my name is ____________. I am a junior at _________ High School and am an excellent student. I have chosen elective classes in the are of culinary arts. Through these classes I have learned to plan menus, select quality ingredients for my recipes, and I have the skills of proper food preparation and cooking techniques.</a:t>
            </a:r>
          </a:p>
          <a:p>
            <a:r>
              <a:rPr lang="en-US" sz="2200" dirty="0" smtClean="0"/>
              <a:t>I am especially good at baking and I have created desserts that have won classroom competitions. I have also learned to prepare and serve my dishes for groups, giving me real life experience. I plan to continue in this field in college and my goal is to  become an Executive Chef one day.</a:t>
            </a:r>
            <a:endParaRPr lang="en-US" sz="2200" dirty="0"/>
          </a:p>
        </p:txBody>
      </p:sp>
    </p:spTree>
    <p:extLst>
      <p:ext uri="{BB962C8B-B14F-4D97-AF65-F5344CB8AC3E}">
        <p14:creationId xmlns:p14="http://schemas.microsoft.com/office/powerpoint/2010/main" val="3045381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1326"/>
            <a:ext cx="7981950" cy="1082674"/>
          </a:xfrm>
        </p:spPr>
        <p:txBody>
          <a:bodyPr/>
          <a:lstStyle/>
          <a:p>
            <a:r>
              <a:rPr lang="en-US" sz="3200" dirty="0" smtClean="0">
                <a:solidFill>
                  <a:srgbClr val="C00000"/>
                </a:solidFill>
              </a:rPr>
              <a:t>EXAMPLE: 30 Second Commercial (cont.)</a:t>
            </a:r>
            <a:endParaRPr lang="en-US" sz="3200" dirty="0">
              <a:solidFill>
                <a:srgbClr val="C00000"/>
              </a:solidFill>
            </a:endParaRPr>
          </a:p>
        </p:txBody>
      </p:sp>
      <p:sp>
        <p:nvSpPr>
          <p:cNvPr id="3" name="Content Placeholder 2"/>
          <p:cNvSpPr>
            <a:spLocks noGrp="1"/>
          </p:cNvSpPr>
          <p:nvPr>
            <p:ph idx="1"/>
          </p:nvPr>
        </p:nvSpPr>
        <p:spPr>
          <a:xfrm>
            <a:off x="457200" y="1874837"/>
            <a:ext cx="8229600" cy="4525963"/>
          </a:xfrm>
        </p:spPr>
        <p:txBody>
          <a:bodyPr/>
          <a:lstStyle/>
          <a:p>
            <a:r>
              <a:rPr lang="en-US" sz="2200" dirty="0" smtClean="0"/>
              <a:t>I would like to add to my experience and skills in professional cooking by working for your restaurant as a Prep Cook this summer. I believe I can contribute to your restaurants success and do a great job for you. </a:t>
            </a:r>
          </a:p>
          <a:p>
            <a:r>
              <a:rPr lang="en-US" sz="2200" dirty="0" smtClean="0"/>
              <a:t>“Call to Action”: May I bring by a copy of my resume and schedule an interview with you?</a:t>
            </a:r>
          </a:p>
          <a:p>
            <a:endParaRPr lang="en-US" sz="2200" dirty="0"/>
          </a:p>
          <a:p>
            <a:r>
              <a:rPr lang="en-US" sz="2200" dirty="0" smtClean="0"/>
              <a:t>Questions?</a:t>
            </a:r>
            <a:endParaRPr lang="en-US" sz="2200" dirty="0"/>
          </a:p>
        </p:txBody>
      </p:sp>
    </p:spTree>
    <p:extLst>
      <p:ext uri="{BB962C8B-B14F-4D97-AF65-F5344CB8AC3E}">
        <p14:creationId xmlns:p14="http://schemas.microsoft.com/office/powerpoint/2010/main" val="2916274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269</TotalTime>
  <Words>1332</Words>
  <Application>Microsoft Office PowerPoint</Application>
  <PresentationFormat>On-screen Show (4:3)</PresentationFormat>
  <Paragraphs>117</Paragraphs>
  <Slides>14</Slides>
  <Notes>12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Pencil</vt:lpstr>
      <vt:lpstr>Theme4</vt:lpstr>
      <vt:lpstr>Making a Good Impression</vt:lpstr>
      <vt:lpstr>What does ‘Making a Good Impression’ mean?</vt:lpstr>
      <vt:lpstr>How Do I Make A Good Impression?</vt:lpstr>
      <vt:lpstr>When Will I Use it?</vt:lpstr>
      <vt:lpstr>What Should It Include?</vt:lpstr>
      <vt:lpstr>What Should It Include? (continued)</vt:lpstr>
      <vt:lpstr>Teacher and VR Counselor Introductions</vt:lpstr>
      <vt:lpstr>EXAMPLE: 30 Second Commercial</vt:lpstr>
      <vt:lpstr>EXAMPLE: 30 Second Commercial (cont.)</vt:lpstr>
      <vt:lpstr>Activity</vt:lpstr>
      <vt:lpstr>Key Points to Consider!</vt:lpstr>
      <vt:lpstr>Personal Image</vt:lpstr>
      <vt:lpstr>How can my VR Counselor help me create my 30 Second Commercial and understand my Personal Appearance?</vt:lpstr>
      <vt:lpstr>Workshop 5:  Reflection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Good Impression</dc:title>
  <dc:creator>Admin</dc:creator>
  <cp:lastModifiedBy>Rachel Anderson</cp:lastModifiedBy>
  <cp:revision>31</cp:revision>
  <dcterms:created xsi:type="dcterms:W3CDTF">2014-07-06T23:09:00Z</dcterms:created>
  <dcterms:modified xsi:type="dcterms:W3CDTF">2015-10-13T23:29:48Z</dcterms:modified>
</cp:coreProperties>
</file>