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9" r:id="rId2"/>
  </p:sldMasterIdLst>
  <p:notesMasterIdLst>
    <p:notesMasterId r:id="rId17"/>
  </p:notesMasterIdLst>
  <p:sldIdLst>
    <p:sldId id="256" r:id="rId3"/>
    <p:sldId id="257" r:id="rId4"/>
    <p:sldId id="258" r:id="rId5"/>
    <p:sldId id="259" r:id="rId6"/>
    <p:sldId id="269" r:id="rId7"/>
    <p:sldId id="261" r:id="rId8"/>
    <p:sldId id="260" r:id="rId9"/>
    <p:sldId id="262" r:id="rId10"/>
    <p:sldId id="263" r:id="rId11"/>
    <p:sldId id="264" r:id="rId12"/>
    <p:sldId id="265" r:id="rId13"/>
    <p:sldId id="266" r:id="rId14"/>
    <p:sldId id="267" r:id="rId15"/>
    <p:sldId id="268" r:id="rId1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3" autoAdjust="0"/>
    <p:restoredTop sz="72133" autoAdjust="0"/>
  </p:normalViewPr>
  <p:slideViewPr>
    <p:cSldViewPr>
      <p:cViewPr varScale="1">
        <p:scale>
          <a:sx n="61" d="100"/>
          <a:sy n="61" d="100"/>
        </p:scale>
        <p:origin x="-77" y="-86"/>
      </p:cViewPr>
      <p:guideLst>
        <p:guide orient="horz" pos="2160"/>
        <p:guide pos="2880"/>
      </p:guideLst>
    </p:cSldViewPr>
  </p:slideViewPr>
  <p:outlineViewPr>
    <p:cViewPr>
      <p:scale>
        <a:sx n="33" d="100"/>
        <a:sy n="33" d="100"/>
      </p:scale>
      <p:origin x="0" y="77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D7C6FDA2-0D25-48CB-8D65-75ED652FDE0E}" type="datetimeFigureOut">
              <a:rPr lang="en-US" smtClean="0"/>
              <a:t>10/15/2015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8F3992CB-D3C4-47F6-B96A-3ACFC27CE186}" type="slidenum">
              <a:rPr lang="en-US" smtClean="0"/>
              <a:t>‹#›</a:t>
            </a:fld>
            <a:endParaRPr lang="en-US"/>
          </a:p>
        </p:txBody>
      </p:sp>
    </p:spTree>
    <p:extLst>
      <p:ext uri="{BB962C8B-B14F-4D97-AF65-F5344CB8AC3E}">
        <p14:creationId xmlns:p14="http://schemas.microsoft.com/office/powerpoint/2010/main" val="152273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objective of this workshop is for youth to understand the many ways to search for employment. The concept of </a:t>
            </a:r>
            <a:r>
              <a:rPr lang="en-US" sz="1200" i="1" kern="1200" dirty="0" smtClean="0">
                <a:solidFill>
                  <a:schemeClr val="tx1"/>
                </a:solidFill>
                <a:effectLst/>
                <a:latin typeface="+mn-lt"/>
                <a:ea typeface="+mn-ea"/>
                <a:cs typeface="+mn-cs"/>
              </a:rPr>
              <a:t>networking</a:t>
            </a:r>
            <a:r>
              <a:rPr lang="en-US" sz="1200" kern="1200" dirty="0" smtClean="0">
                <a:solidFill>
                  <a:schemeClr val="tx1"/>
                </a:solidFill>
                <a:effectLst/>
                <a:latin typeface="+mn-lt"/>
                <a:ea typeface="+mn-ea"/>
                <a:cs typeface="+mn-cs"/>
              </a:rPr>
              <a:t> is introduced to help youth understand how their introductory speech and resume can benefit them when in their everyday communities. Also, many of the youth may need assistance with job searching activities. </a:t>
            </a:r>
            <a:r>
              <a:rPr lang="en-US" sz="1200" kern="1200" smtClean="0">
                <a:solidFill>
                  <a:schemeClr val="tx1"/>
                </a:solidFill>
                <a:effectLst/>
                <a:latin typeface="+mn-lt"/>
                <a:ea typeface="+mn-ea"/>
                <a:cs typeface="+mn-cs"/>
              </a:rPr>
              <a:t>This workshop shares different opportunities for youth to gain assistance, including through Vocational Rehabilitation.</a:t>
            </a:r>
            <a:endParaRPr lang="en-US" sz="11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3992CB-D3C4-47F6-B96A-3ACFC27CE186}" type="slidenum">
              <a:rPr lang="en-US" smtClean="0"/>
              <a:t>1</a:t>
            </a:fld>
            <a:endParaRPr lang="en-US"/>
          </a:p>
        </p:txBody>
      </p:sp>
    </p:spTree>
    <p:extLst>
      <p:ext uri="{BB962C8B-B14F-4D97-AF65-F5344CB8AC3E}">
        <p14:creationId xmlns:p14="http://schemas.microsoft.com/office/powerpoint/2010/main" val="3814563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 THIRD DEGREE CONTACTS. </a:t>
            </a:r>
            <a:r>
              <a:rPr lang="en-US" dirty="0"/>
              <a:t>These are people who you WANT to meet or know. These are people who could potentially help you with your career goals. This could be anyone. EXAMPLES: Manager at a retail store, Head Cashier at a Grocery store, Hiring manager, etc.</a:t>
            </a:r>
          </a:p>
          <a:p>
            <a:endParaRPr lang="en-US" dirty="0" smtClean="0"/>
          </a:p>
          <a:p>
            <a:r>
              <a:rPr lang="en-US" b="1" dirty="0" smtClean="0"/>
              <a:t>2.</a:t>
            </a:r>
            <a:r>
              <a:rPr lang="en-US" b="1" baseline="0" dirty="0" smtClean="0"/>
              <a:t> </a:t>
            </a:r>
            <a:r>
              <a:rPr lang="en-US" b="1" dirty="0" smtClean="0"/>
              <a:t>In a group,</a:t>
            </a:r>
            <a:r>
              <a:rPr lang="en-US" b="1" baseline="0" dirty="0" smtClean="0"/>
              <a:t> a</a:t>
            </a:r>
            <a:r>
              <a:rPr lang="en-US" b="1" dirty="0" smtClean="0"/>
              <a:t>sk</a:t>
            </a:r>
            <a:r>
              <a:rPr lang="en-US" b="1" baseline="0" dirty="0" smtClean="0"/>
              <a:t> the participants to name 5 people in each degree. Then ask the students to write down the information on their worksheet. Give the students 7-10 minutes to complete the worksheet.</a:t>
            </a:r>
          </a:p>
          <a:p>
            <a:endParaRPr lang="en-US" b="1" baseline="0" dirty="0" smtClean="0"/>
          </a:p>
          <a:p>
            <a:r>
              <a:rPr lang="en-US" b="1" baseline="0" dirty="0" smtClean="0"/>
              <a:t>3. You should be walking around the room giving feed back.</a:t>
            </a:r>
          </a:p>
          <a:p>
            <a:endParaRPr lang="en-US" b="1" baseline="0" dirty="0" smtClean="0"/>
          </a:p>
          <a:p>
            <a:r>
              <a:rPr lang="en-US" b="1" baseline="0" dirty="0" smtClean="0"/>
              <a:t>4. At the end of the activity- ask the participants if they came up with any unique contacts…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10</a:t>
            </a:fld>
            <a:endParaRPr lang="en-US"/>
          </a:p>
        </p:txBody>
      </p:sp>
    </p:spTree>
    <p:extLst>
      <p:ext uri="{BB962C8B-B14F-4D97-AF65-F5344CB8AC3E}">
        <p14:creationId xmlns:p14="http://schemas.microsoft.com/office/powerpoint/2010/main" val="1718805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a:t>
            </a:r>
          </a:p>
          <a:p>
            <a:r>
              <a:rPr lang="en-US" dirty="0" smtClean="0"/>
              <a:t>“When you first meet someone</a:t>
            </a:r>
            <a:r>
              <a:rPr lang="en-US" baseline="0" dirty="0" smtClean="0"/>
              <a:t> or talk to a new person we often experience some anxiety, afraid that we will say the wrong thing or make a fool of ourselves.”</a:t>
            </a:r>
          </a:p>
          <a:p>
            <a:endParaRPr lang="en-US" baseline="0" dirty="0" smtClean="0"/>
          </a:p>
          <a:p>
            <a:r>
              <a:rPr lang="en-US" baseline="0" dirty="0" smtClean="0"/>
              <a:t>When we are introducing ourselves to a potential employer we have begun the unofficial interview process. It is critical that you prepare what you are going to say before you contact the potential employer.  </a:t>
            </a:r>
            <a:endParaRPr lang="en-US" dirty="0" smtClean="0"/>
          </a:p>
          <a:p>
            <a:endParaRPr lang="en-US" dirty="0" smtClean="0"/>
          </a:p>
          <a:p>
            <a:r>
              <a:rPr lang="en-US" dirty="0" smtClean="0"/>
              <a:t>Remember 30 Second Commercial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11</a:t>
            </a:fld>
            <a:endParaRPr lang="en-US"/>
          </a:p>
        </p:txBody>
      </p:sp>
    </p:spTree>
    <p:extLst>
      <p:ext uri="{BB962C8B-B14F-4D97-AF65-F5344CB8AC3E}">
        <p14:creationId xmlns:p14="http://schemas.microsoft.com/office/powerpoint/2010/main" val="166372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what cold calls and dropping in</a:t>
            </a:r>
            <a:r>
              <a:rPr lang="en-US" baseline="0" dirty="0" smtClean="0"/>
              <a:t> to a business means. Then discuss the recommendations prior to doing either. Explain how resumes and applications tie into cold calls and dropping in.</a:t>
            </a:r>
          </a:p>
          <a:p>
            <a:endParaRPr lang="en-US" baseline="0" dirty="0" smtClean="0"/>
          </a:p>
          <a:p>
            <a:r>
              <a:rPr lang="en-US" baseline="0" dirty="0" smtClean="0"/>
              <a:t>Explain </a:t>
            </a:r>
            <a:r>
              <a:rPr lang="en-US" baseline="0" dirty="0" smtClean="0"/>
              <a:t>how this can expand your Third Degree Contacts</a:t>
            </a:r>
            <a:r>
              <a:rPr lang="en-US" baseline="0" dirty="0" smtClean="0"/>
              <a:t>….</a:t>
            </a:r>
          </a:p>
          <a:p>
            <a:endParaRPr lang="en-US" baseline="0" dirty="0" smtClean="0"/>
          </a:p>
          <a:p>
            <a:r>
              <a:rPr lang="en-US" baseline="0" dirty="0" smtClean="0"/>
              <a:t>Recommended Activity: Develop a Script for a cold call. Have the Students role-play in pairs of two</a:t>
            </a:r>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12</a:t>
            </a:fld>
            <a:endParaRPr lang="en-US"/>
          </a:p>
        </p:txBody>
      </p:sp>
    </p:spTree>
    <p:extLst>
      <p:ext uri="{BB962C8B-B14F-4D97-AF65-F5344CB8AC3E}">
        <p14:creationId xmlns:p14="http://schemas.microsoft.com/office/powerpoint/2010/main" val="1028035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992CB-D3C4-47F6-B96A-3ACFC27CE186}" type="slidenum">
              <a:rPr lang="en-US" smtClean="0"/>
              <a:t>13</a:t>
            </a:fld>
            <a:endParaRPr lang="en-US"/>
          </a:p>
        </p:txBody>
      </p:sp>
    </p:spTree>
    <p:extLst>
      <p:ext uri="{BB962C8B-B14F-4D97-AF65-F5344CB8AC3E}">
        <p14:creationId xmlns:p14="http://schemas.microsoft.com/office/powerpoint/2010/main" val="1437196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*Direct them to their Student Workbooks and go over the Reflection Questions…..</a:t>
            </a:r>
          </a:p>
          <a:p>
            <a:endParaRPr lang="en-US" dirty="0" smtClean="0"/>
          </a:p>
          <a:p>
            <a:r>
              <a:rPr lang="en-US" dirty="0" smtClean="0"/>
              <a:t>Ask them</a:t>
            </a:r>
            <a:r>
              <a:rPr lang="en-US" baseline="0" dirty="0" smtClean="0"/>
              <a:t> to fill them out in their journals. They can get help from their teacher, parents, friends, siblings or anyone they need help from.</a:t>
            </a:r>
          </a:p>
          <a:p>
            <a:endParaRPr lang="en-US" dirty="0" smtClean="0"/>
          </a:p>
          <a:p>
            <a:r>
              <a:rPr lang="en-US" dirty="0" smtClean="0"/>
              <a:t>Additional questions: List any social media accounts you would like to create to help with your job search.</a:t>
            </a:r>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14</a:t>
            </a:fld>
            <a:endParaRPr lang="en-US"/>
          </a:p>
        </p:txBody>
      </p:sp>
    </p:spTree>
    <p:extLst>
      <p:ext uri="{BB962C8B-B14F-4D97-AF65-F5344CB8AC3E}">
        <p14:creationId xmlns:p14="http://schemas.microsoft.com/office/powerpoint/2010/main" val="222557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3992CB-D3C4-47F6-B96A-3ACFC27CE186}" type="slidenum">
              <a:rPr lang="en-US" smtClean="0"/>
              <a:t>2</a:t>
            </a:fld>
            <a:endParaRPr lang="en-US"/>
          </a:p>
        </p:txBody>
      </p:sp>
    </p:spTree>
    <p:extLst>
      <p:ext uri="{BB962C8B-B14F-4D97-AF65-F5344CB8AC3E}">
        <p14:creationId xmlns:p14="http://schemas.microsoft.com/office/powerpoint/2010/main" val="287688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information on the slide.</a:t>
            </a:r>
          </a:p>
          <a:p>
            <a:endParaRPr lang="en-US" baseline="0" dirty="0" smtClean="0"/>
          </a:p>
          <a:p>
            <a:r>
              <a:rPr lang="en-US" baseline="0" dirty="0" smtClean="0"/>
              <a:t>Ask the students to name social media that can be used for job searching</a:t>
            </a:r>
          </a:p>
          <a:p>
            <a:r>
              <a:rPr lang="en-US" baseline="0" dirty="0" smtClean="0"/>
              <a:t>	Facebook</a:t>
            </a:r>
          </a:p>
          <a:p>
            <a:r>
              <a:rPr lang="en-US" baseline="0" dirty="0" smtClean="0"/>
              <a:t>	</a:t>
            </a:r>
            <a:r>
              <a:rPr lang="en-US" baseline="0" dirty="0" err="1" smtClean="0"/>
              <a:t>Linkedin</a:t>
            </a:r>
            <a:endParaRPr lang="en-US" baseline="0" dirty="0" smtClean="0"/>
          </a:p>
          <a:p>
            <a:r>
              <a:rPr lang="en-US" baseline="0" dirty="0" smtClean="0"/>
              <a:t>	Twitter</a:t>
            </a:r>
          </a:p>
          <a:p>
            <a:r>
              <a:rPr lang="en-US" baseline="0" dirty="0" smtClean="0"/>
              <a:t>	Etc.</a:t>
            </a:r>
          </a:p>
          <a:p>
            <a:r>
              <a:rPr lang="en-US" baseline="0" dirty="0" smtClean="0"/>
              <a:t>what about employment websites:</a:t>
            </a:r>
          </a:p>
          <a:p>
            <a:r>
              <a:rPr lang="en-US" baseline="0" dirty="0" smtClean="0"/>
              <a:t>	DWS</a:t>
            </a:r>
          </a:p>
          <a:p>
            <a:r>
              <a:rPr lang="en-US" baseline="0" dirty="0" smtClean="0"/>
              <a:t>	KSL</a:t>
            </a:r>
          </a:p>
          <a:p>
            <a:r>
              <a:rPr lang="en-US" baseline="0" dirty="0" smtClean="0"/>
              <a:t>	Etc.</a:t>
            </a:r>
          </a:p>
          <a:p>
            <a:endParaRPr lang="en-US" baseline="0" dirty="0" smtClean="0"/>
          </a:p>
          <a:p>
            <a:r>
              <a:rPr lang="en-US" baseline="0" dirty="0" smtClean="0"/>
              <a:t>Demonstrate or discuss how an employer can “Google” search the candidates </a:t>
            </a:r>
          </a:p>
          <a:p>
            <a:endParaRPr lang="en-US" b="1" baseline="0" dirty="0" smtClean="0"/>
          </a:p>
          <a:p>
            <a:r>
              <a:rPr lang="en-US" b="0" baseline="0" dirty="0" smtClean="0"/>
              <a:t>One of the recommended activities is to have a social media account that is totally inappropriate.-</a:t>
            </a:r>
          </a:p>
          <a:p>
            <a:endParaRPr lang="en-US" b="0" baseline="0" dirty="0" smtClean="0"/>
          </a:p>
          <a:p>
            <a:r>
              <a:rPr lang="en-US" b="0" baseline="0" dirty="0" smtClean="0"/>
              <a:t>If you have a fake account set up please demonstrate that now. Have the students tell you their impression of the profile and if they would hire this person. If they would not hire this person why? If they would hire this person, Why? Have them identify alternative information that they could replace in appropriate information with. </a:t>
            </a:r>
            <a:endParaRPr lang="en-US" b="0" dirty="0"/>
          </a:p>
        </p:txBody>
      </p:sp>
      <p:sp>
        <p:nvSpPr>
          <p:cNvPr id="4" name="Slide Number Placeholder 3"/>
          <p:cNvSpPr>
            <a:spLocks noGrp="1"/>
          </p:cNvSpPr>
          <p:nvPr>
            <p:ph type="sldNum" sz="quarter" idx="10"/>
          </p:nvPr>
        </p:nvSpPr>
        <p:spPr/>
        <p:txBody>
          <a:bodyPr/>
          <a:lstStyle/>
          <a:p>
            <a:fld id="{8F3992CB-D3C4-47F6-B96A-3ACFC27CE186}" type="slidenum">
              <a:rPr lang="en-US" smtClean="0"/>
              <a:t>3</a:t>
            </a:fld>
            <a:endParaRPr lang="en-US"/>
          </a:p>
        </p:txBody>
      </p:sp>
    </p:spTree>
    <p:extLst>
      <p:ext uri="{BB962C8B-B14F-4D97-AF65-F5344CB8AC3E}">
        <p14:creationId xmlns:p14="http://schemas.microsoft.com/office/powerpoint/2010/main" val="3994499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information on the slide.</a:t>
            </a:r>
          </a:p>
          <a:p>
            <a:endParaRPr lang="en-US" baseline="0" dirty="0" smtClean="0"/>
          </a:p>
          <a:p>
            <a:r>
              <a:rPr lang="en-US" baseline="0" dirty="0" smtClean="0"/>
              <a:t>Ask the participants if they can think of other benefits of using social media. </a:t>
            </a:r>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4</a:t>
            </a:fld>
            <a:endParaRPr lang="en-US"/>
          </a:p>
        </p:txBody>
      </p:sp>
    </p:spTree>
    <p:extLst>
      <p:ext uri="{BB962C8B-B14F-4D97-AF65-F5344CB8AC3E}">
        <p14:creationId xmlns:p14="http://schemas.microsoft.com/office/powerpoint/2010/main" val="1752066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the information on the slide.</a:t>
            </a:r>
          </a:p>
          <a:p>
            <a:endParaRPr lang="en-US" baseline="0" dirty="0" smtClean="0"/>
          </a:p>
          <a:p>
            <a:r>
              <a:rPr lang="en-US" baseline="0" dirty="0" smtClean="0"/>
              <a:t>Ask the participants if they can think of other benefits of using social media. </a:t>
            </a:r>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5</a:t>
            </a:fld>
            <a:endParaRPr lang="en-US"/>
          </a:p>
        </p:txBody>
      </p:sp>
    </p:spTree>
    <p:extLst>
      <p:ext uri="{BB962C8B-B14F-4D97-AF65-F5344CB8AC3E}">
        <p14:creationId xmlns:p14="http://schemas.microsoft.com/office/powerpoint/2010/main" val="1752066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If the class knows anything about networking. Have them brainstorm ideas then give them the definition and discuss its meaning.</a:t>
            </a:r>
          </a:p>
          <a:p>
            <a:endParaRPr lang="en-US" dirty="0" smtClean="0"/>
          </a:p>
          <a:p>
            <a:r>
              <a:rPr lang="en-US" dirty="0" smtClean="0"/>
              <a:t>According to Merriam</a:t>
            </a:r>
            <a:r>
              <a:rPr lang="en-US" baseline="0" dirty="0" smtClean="0"/>
              <a:t> Webster: </a:t>
            </a:r>
            <a:r>
              <a:rPr lang="en-US" dirty="0"/>
              <a:t>the exchange of information or services among individuals, groups, or institutions; </a:t>
            </a:r>
            <a:r>
              <a:rPr lang="en-US" i="1" dirty="0"/>
              <a:t>specifically</a:t>
            </a:r>
            <a:r>
              <a:rPr lang="en-US" dirty="0"/>
              <a:t> </a:t>
            </a:r>
            <a:r>
              <a:rPr lang="en-US" b="1" dirty="0"/>
              <a:t>:</a:t>
            </a:r>
            <a:r>
              <a:rPr lang="en-US" dirty="0"/>
              <a:t>  the cultivation of productive </a:t>
            </a:r>
            <a:r>
              <a:rPr lang="en-US" dirty="0" smtClean="0"/>
              <a:t>relationships </a:t>
            </a:r>
            <a:r>
              <a:rPr lang="en-US" dirty="0"/>
              <a:t>for employment or </a:t>
            </a:r>
            <a:r>
              <a:rPr lang="en-US" dirty="0" smtClean="0"/>
              <a:t>business</a:t>
            </a:r>
          </a:p>
          <a:p>
            <a:endParaRPr lang="en-US" dirty="0" smtClean="0"/>
          </a:p>
          <a:p>
            <a:r>
              <a:rPr lang="en-US" dirty="0" smtClean="0"/>
              <a:t>(The Skills to Pay the Bills Book has many activities on Networking)</a:t>
            </a:r>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6</a:t>
            </a:fld>
            <a:endParaRPr lang="en-US"/>
          </a:p>
        </p:txBody>
      </p:sp>
    </p:spTree>
    <p:extLst>
      <p:ext uri="{BB962C8B-B14F-4D97-AF65-F5344CB8AC3E}">
        <p14:creationId xmlns:p14="http://schemas.microsoft.com/office/powerpoint/2010/main" val="2011188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what a network is by drawing the participants attention to the Networking worksheet. According to The National Association of Colleges and Employers (NACE) 80% of jobs never get publicly posted</a:t>
            </a:r>
            <a:r>
              <a:rPr lang="en-US" dirty="0" smtClean="0"/>
              <a:t>.</a:t>
            </a:r>
          </a:p>
          <a:p>
            <a:endParaRPr lang="en-US" dirty="0" smtClean="0"/>
          </a:p>
          <a:p>
            <a:r>
              <a:rPr lang="en-US" dirty="0" smtClean="0"/>
              <a:t>(Activity Sheet provided</a:t>
            </a:r>
            <a:r>
              <a:rPr lang="en-US" baseline="0" dirty="0" smtClean="0"/>
              <a:t> for 3 levels of networking)</a:t>
            </a:r>
            <a:endParaRPr lang="en-US" dirty="0" smtClean="0"/>
          </a:p>
          <a:p>
            <a:pPr defTabSz="924458">
              <a:defRPr/>
            </a:pPr>
            <a:endParaRPr lang="en-US" b="1" dirty="0"/>
          </a:p>
          <a:p>
            <a:pPr defTabSz="924458">
              <a:defRPr/>
            </a:pPr>
            <a:r>
              <a:rPr lang="en-US" b="1" dirty="0"/>
              <a:t>Explain -there are three levels of contact First, Second and Third:</a:t>
            </a:r>
          </a:p>
          <a:p>
            <a:pPr defTabSz="924458">
              <a:defRPr/>
            </a:pPr>
            <a:endParaRPr lang="en-US" b="1" dirty="0"/>
          </a:p>
          <a:p>
            <a:pPr defTabSz="924458">
              <a:defRPr/>
            </a:pPr>
            <a:r>
              <a:rPr lang="en-US" b="1" dirty="0"/>
              <a:t>	FIRST DEGREE CONTACTS</a:t>
            </a:r>
            <a:r>
              <a:rPr lang="en-US" dirty="0"/>
              <a:t>. These are the people closest to you - those people in your life who you love and can depend on. EXAMPLES: parents and siblings, best friends, relatives (including grandparents, 	aunts, uncles, and cousins), coaches, a boyfriend or girlfriend, etc.</a:t>
            </a:r>
          </a:p>
          <a:p>
            <a:endParaRPr lang="en-US" dirty="0" smtClean="0"/>
          </a:p>
          <a:p>
            <a:pPr defTabSz="924458">
              <a:defRPr/>
            </a:pPr>
            <a:r>
              <a:rPr lang="en-US" b="1" dirty="0"/>
              <a:t>	SECOND DEGREE CONTACTS</a:t>
            </a:r>
            <a:r>
              <a:rPr lang="en-US" dirty="0"/>
              <a:t>. The people in this circle are those you “</a:t>
            </a:r>
            <a:r>
              <a:rPr lang="en-US" dirty="0" err="1"/>
              <a:t>kindasorta</a:t>
            </a:r>
            <a:r>
              <a:rPr lang="en-US" dirty="0"/>
              <a:t>” know but might only feel comfortable interacting with them occasionally. Some of these people might be those you say “hi” 	to in school or at the gym, the barista at the local coffee shop, the neighbor who waves to you while walking the dog. EXAMPLES: co-workers (if you have a job), teachers or counselors, some of your friends’ 	parents, neighbors, etc.</a:t>
            </a:r>
          </a:p>
          <a:p>
            <a:endParaRPr lang="en-US" dirty="0" smtClean="0"/>
          </a:p>
          <a:p>
            <a:r>
              <a:rPr lang="en-US" b="1" dirty="0"/>
              <a:t>	THIRD DEGREE CONTACTS. </a:t>
            </a:r>
            <a:r>
              <a:rPr lang="en-US" dirty="0"/>
              <a:t>These are people who you WANT to meet or know. These are people who could potentially help you with your career goals. This could be anyone. </a:t>
            </a:r>
          </a:p>
          <a:p>
            <a:r>
              <a:rPr lang="en-US" dirty="0"/>
              <a:t>	EXAMPLES: Manager at a retail store, Head Cashier at a Grocery store, Hiring manager, etc.</a:t>
            </a:r>
          </a:p>
          <a:p>
            <a:endParaRPr lang="en-US" dirty="0" smtClean="0"/>
          </a:p>
          <a:p>
            <a:endParaRPr lang="en-US" dirty="0" smtClean="0"/>
          </a:p>
          <a:p>
            <a:r>
              <a:rPr lang="en-US" b="1" dirty="0" smtClean="0"/>
              <a:t>2.</a:t>
            </a:r>
            <a:r>
              <a:rPr lang="en-US" b="1" baseline="0" dirty="0" smtClean="0"/>
              <a:t> </a:t>
            </a:r>
            <a:r>
              <a:rPr lang="en-US" b="1" dirty="0" smtClean="0"/>
              <a:t>In a group,</a:t>
            </a:r>
            <a:r>
              <a:rPr lang="en-US" b="1" baseline="0" dirty="0" smtClean="0"/>
              <a:t> a</a:t>
            </a:r>
            <a:r>
              <a:rPr lang="en-US" b="1" dirty="0" smtClean="0"/>
              <a:t>sk</a:t>
            </a:r>
            <a:r>
              <a:rPr lang="en-US" b="1" baseline="0" dirty="0" smtClean="0"/>
              <a:t> the participants to name 5 people in each degree. Then ask the students to write down the information on their worksheet. Give the students 7-10 minutes to complete the worksheet.</a:t>
            </a:r>
          </a:p>
          <a:p>
            <a:endParaRPr lang="en-US" b="1" baseline="0" dirty="0" smtClean="0"/>
          </a:p>
          <a:p>
            <a:r>
              <a:rPr lang="en-US" b="1" baseline="0" dirty="0" smtClean="0"/>
              <a:t>3. You should be walking around the room giving feed back.</a:t>
            </a:r>
          </a:p>
          <a:p>
            <a:endParaRPr lang="en-US" b="1" baseline="0" dirty="0" smtClean="0"/>
          </a:p>
          <a:p>
            <a:r>
              <a:rPr lang="en-US" b="1" baseline="0" dirty="0" smtClean="0"/>
              <a:t>4. At the end of the activity- ask the participants if they came up with any unique contacts…</a:t>
            </a:r>
            <a:endParaRPr lang="en-US" b="1"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7</a:t>
            </a:fld>
            <a:endParaRPr lang="en-US"/>
          </a:p>
        </p:txBody>
      </p:sp>
    </p:spTree>
    <p:extLst>
      <p:ext uri="{BB962C8B-B14F-4D97-AF65-F5344CB8AC3E}">
        <p14:creationId xmlns:p14="http://schemas.microsoft.com/office/powerpoint/2010/main" val="899751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1. FIRST DEGREE CONTACTS</a:t>
            </a:r>
            <a:r>
              <a:rPr lang="en-US" dirty="0"/>
              <a:t>. These are the people closest to you - those people in your life who you love and can depend on. EXAMPLES: parents and siblings, best friends, relatives (including grandparents, 	aunts, uncles, and cousins), coaches, a boyfriend or girlfriend, etc.</a:t>
            </a:r>
          </a:p>
          <a:p>
            <a:endParaRPr lang="en-US" dirty="0" smtClean="0"/>
          </a:p>
          <a:p>
            <a:r>
              <a:rPr lang="en-US" b="1" dirty="0" smtClean="0"/>
              <a:t>2.</a:t>
            </a:r>
            <a:r>
              <a:rPr lang="en-US" b="1" baseline="0" dirty="0" smtClean="0"/>
              <a:t> </a:t>
            </a:r>
            <a:r>
              <a:rPr lang="en-US" b="1" dirty="0" smtClean="0"/>
              <a:t>In a group,</a:t>
            </a:r>
            <a:r>
              <a:rPr lang="en-US" b="1" baseline="0" dirty="0" smtClean="0"/>
              <a:t> a</a:t>
            </a:r>
            <a:r>
              <a:rPr lang="en-US" b="1" dirty="0" smtClean="0"/>
              <a:t>sk</a:t>
            </a:r>
            <a:r>
              <a:rPr lang="en-US" b="1" baseline="0" dirty="0" smtClean="0"/>
              <a:t> the participants to name 5 people in each degree. Then ask the students to write down the information on their worksheet. Give the students 7-10 minutes to complete the worksheet.</a:t>
            </a:r>
          </a:p>
          <a:p>
            <a:endParaRPr lang="en-US" b="1" baseline="0" dirty="0" smtClean="0"/>
          </a:p>
          <a:p>
            <a:r>
              <a:rPr lang="en-US" b="1" baseline="0" dirty="0" smtClean="0"/>
              <a:t>3. You should be walking around the room giving feed back.</a:t>
            </a:r>
          </a:p>
          <a:p>
            <a:endParaRPr lang="en-US" b="1" baseline="0" dirty="0" smtClean="0"/>
          </a:p>
          <a:p>
            <a:r>
              <a:rPr lang="en-US" b="1" baseline="0" dirty="0" smtClean="0"/>
              <a:t>4. At the end of the activity- ask the participants if they came up with any unique contacts…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8</a:t>
            </a:fld>
            <a:endParaRPr lang="en-US"/>
          </a:p>
        </p:txBody>
      </p:sp>
    </p:spTree>
    <p:extLst>
      <p:ext uri="{BB962C8B-B14F-4D97-AF65-F5344CB8AC3E}">
        <p14:creationId xmlns:p14="http://schemas.microsoft.com/office/powerpoint/2010/main" val="3803941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1. SECOND DEGREE CONTACTS</a:t>
            </a:r>
            <a:r>
              <a:rPr lang="en-US" dirty="0"/>
              <a:t>. The people in this circle are those you “</a:t>
            </a:r>
            <a:r>
              <a:rPr lang="en-US" dirty="0" err="1"/>
              <a:t>kindasorta</a:t>
            </a:r>
            <a:r>
              <a:rPr lang="en-US" dirty="0"/>
              <a:t>” know but might only feel comfortable interacting with them occasionally. Some of these people might be those you say “hi” 	to in school or at the gym, the barista at the local coffee shop, the neighbor who waves to you while walking the dog. EXAMPLES: co-workers (if you have a job), teachers or counselors, some of your friends’ parents, neighbors, etc.</a:t>
            </a:r>
          </a:p>
          <a:p>
            <a:endParaRPr lang="en-US" dirty="0" smtClean="0"/>
          </a:p>
          <a:p>
            <a:r>
              <a:rPr lang="en-US" b="1" dirty="0" smtClean="0"/>
              <a:t>2.</a:t>
            </a:r>
            <a:r>
              <a:rPr lang="en-US" b="1" baseline="0" dirty="0" smtClean="0"/>
              <a:t> </a:t>
            </a:r>
            <a:r>
              <a:rPr lang="en-US" b="1" dirty="0" smtClean="0"/>
              <a:t>In a group,</a:t>
            </a:r>
            <a:r>
              <a:rPr lang="en-US" b="1" baseline="0" dirty="0" smtClean="0"/>
              <a:t> a</a:t>
            </a:r>
            <a:r>
              <a:rPr lang="en-US" b="1" dirty="0" smtClean="0"/>
              <a:t>sk</a:t>
            </a:r>
            <a:r>
              <a:rPr lang="en-US" b="1" baseline="0" dirty="0" smtClean="0"/>
              <a:t> the participants to name 5 people in each degree. Then ask the students to write down the information on their worksheet. Give the students 7-10 minutes to complete the worksheet.</a:t>
            </a:r>
          </a:p>
          <a:p>
            <a:endParaRPr lang="en-US" b="1" baseline="0" dirty="0" smtClean="0"/>
          </a:p>
          <a:p>
            <a:r>
              <a:rPr lang="en-US" b="1" baseline="0" dirty="0" smtClean="0"/>
              <a:t>3. You should be walking around the room giving feed back.</a:t>
            </a:r>
          </a:p>
          <a:p>
            <a:endParaRPr lang="en-US" b="1" baseline="0" dirty="0" smtClean="0"/>
          </a:p>
          <a:p>
            <a:r>
              <a:rPr lang="en-US" b="1" baseline="0" dirty="0" smtClean="0"/>
              <a:t>4. At the end of the activity- ask the participants if they came up with any unique contacts…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F3992CB-D3C4-47F6-B96A-3ACFC27CE186}" type="slidenum">
              <a:rPr lang="en-US" smtClean="0"/>
              <a:t>9</a:t>
            </a:fld>
            <a:endParaRPr lang="en-US"/>
          </a:p>
        </p:txBody>
      </p:sp>
    </p:spTree>
    <p:extLst>
      <p:ext uri="{BB962C8B-B14F-4D97-AF65-F5344CB8AC3E}">
        <p14:creationId xmlns:p14="http://schemas.microsoft.com/office/powerpoint/2010/main" val="17188055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IMG_21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9613"/>
            <a:ext cx="9144000" cy="756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ctrTitle"/>
          </p:nvPr>
        </p:nvSpPr>
        <p:spPr>
          <a:xfrm>
            <a:off x="685800" y="849313"/>
            <a:ext cx="7772400" cy="1143000"/>
          </a:xfrm>
        </p:spPr>
        <p:txBody>
          <a:bodyPr/>
          <a:lstStyle>
            <a:lvl1pPr>
              <a:defRPr/>
            </a:lvl1pPr>
          </a:lstStyle>
          <a:p>
            <a:pPr lvl="0"/>
            <a:r>
              <a:rPr lang="en-US" noProof="0" smtClean="0"/>
              <a:t>Click to edit Master title style</a:t>
            </a:r>
          </a:p>
        </p:txBody>
      </p:sp>
      <p:sp>
        <p:nvSpPr>
          <p:cNvPr id="25603" name="Rectangle 3"/>
          <p:cNvSpPr>
            <a:spLocks noGrp="1" noChangeArrowheads="1"/>
          </p:cNvSpPr>
          <p:nvPr>
            <p:ph type="subTitle" idx="1"/>
          </p:nvPr>
        </p:nvSpPr>
        <p:spPr>
          <a:xfrm>
            <a:off x="1371600" y="2449513"/>
            <a:ext cx="6400800" cy="1752600"/>
          </a:xfrm>
        </p:spPr>
        <p:txBody>
          <a:bodyPr/>
          <a:lstStyle>
            <a:lvl1pPr marL="0" indent="0" algn="ctr">
              <a:buFontTx/>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smtClean="0"/>
            </a:lvl1pPr>
          </a:lstStyle>
          <a:p>
            <a:fld id="{AB9215D8-6EBD-46A8-A002-B7E5A95290A2}" type="datetimeFigureOut">
              <a:rPr lang="en-US" smtClean="0"/>
              <a:t>10/15/2015</a:t>
            </a:fld>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lvl1pPr>
          </a:lstStyle>
          <a:p>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fld id="{16C8495C-E22A-4C43-A264-948836A9E61D}" type="slidenum">
              <a:rPr lang="en-US" smtClean="0"/>
              <a:t>‹#›</a:t>
            </a:fld>
            <a:endParaRPr lang="en-US"/>
          </a:p>
        </p:txBody>
      </p:sp>
    </p:spTree>
    <p:extLst>
      <p:ext uri="{BB962C8B-B14F-4D97-AF65-F5344CB8AC3E}">
        <p14:creationId xmlns:p14="http://schemas.microsoft.com/office/powerpoint/2010/main" val="2668831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54612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54985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endParaRPr lang="en-GB" noProof="0" smtClean="0"/>
          </a:p>
        </p:txBody>
      </p:sp>
      <p:sp>
        <p:nvSpPr>
          <p:cNvPr id="4"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3353190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297760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143" y="1"/>
            <a:ext cx="9141714" cy="6858000"/>
          </a:xfrm>
          <a:prstGeom prst="rect">
            <a:avLst/>
          </a:prstGeom>
        </p:spPr>
      </p:pic>
      <p:sp>
        <p:nvSpPr>
          <p:cNvPr id="2" name="Title 1"/>
          <p:cNvSpPr>
            <a:spLocks noGrp="1"/>
          </p:cNvSpPr>
          <p:nvPr>
            <p:ph type="ctrTitle"/>
          </p:nvPr>
        </p:nvSpPr>
        <p:spPr>
          <a:xfrm>
            <a:off x="628650" y="533400"/>
            <a:ext cx="6343650" cy="1828800"/>
          </a:xfrm>
        </p:spPr>
        <p:txBody>
          <a:bodyPr anchor="b">
            <a:normAutofit/>
          </a:bodyPr>
          <a:lstStyle>
            <a:lvl1pPr algn="l">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628650" y="2438400"/>
            <a:ext cx="531495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9141714" cy="6857176"/>
          </a:xfrm>
          <a:prstGeom prst="rect">
            <a:avLst/>
          </a:prstGeom>
        </p:spPr>
      </p:pic>
      <p:sp>
        <p:nvSpPr>
          <p:cNvPr id="2" name="Title 1"/>
          <p:cNvSpPr>
            <a:spLocks noGrp="1"/>
          </p:cNvSpPr>
          <p:nvPr>
            <p:ph type="title"/>
          </p:nvPr>
        </p:nvSpPr>
        <p:spPr>
          <a:xfrm>
            <a:off x="2514600" y="533400"/>
            <a:ext cx="5486400" cy="1828800"/>
          </a:xfrm>
        </p:spPr>
        <p:txBody>
          <a:bodyPr anchor="b">
            <a:normAutofit/>
          </a:bodyPr>
          <a:lstStyle>
            <a:lvl1pPr>
              <a:defRPr sz="4400"/>
            </a:lvl1pPr>
          </a:lstStyle>
          <a:p>
            <a:r>
              <a:rPr lang="en-US" smtClean="0"/>
              <a:t>Click to edit Master title style</a:t>
            </a:r>
            <a:endParaRPr lang="en-US"/>
          </a:p>
        </p:txBody>
      </p:sp>
      <p:sp>
        <p:nvSpPr>
          <p:cNvPr id="3" name="Text Placeholder 2"/>
          <p:cNvSpPr>
            <a:spLocks noGrp="1"/>
          </p:cNvSpPr>
          <p:nvPr>
            <p:ph type="body" idx="1"/>
          </p:nvPr>
        </p:nvSpPr>
        <p:spPr>
          <a:xfrm>
            <a:off x="2514600" y="2438400"/>
            <a:ext cx="41148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9160" y="1825625"/>
            <a:ext cx="329184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215D8-6EBD-46A8-A002-B7E5A95290A2}"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14300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9160" y="1828799"/>
            <a:ext cx="329184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9160" y="2624666"/>
            <a:ext cx="3291840" cy="267546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9215D8-6EBD-46A8-A002-B7E5A95290A2}" type="datetimeFigureOut">
              <a:rPr lang="en-US" smtClean="0"/>
              <a:t>10/15/2015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215D8-6EBD-46A8-A002-B7E5A95290A2}" type="datetimeFigureOut">
              <a:rPr lang="en-US" smtClean="0"/>
              <a:t>10/15/2015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1012198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215D8-6EBD-46A8-A002-B7E5A95290A2}" type="datetimeFigureOut">
              <a:rPr lang="en-US" smtClean="0"/>
              <a:t>10/15/2015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543300" y="1828801"/>
            <a:ext cx="44577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2999" y="1828801"/>
            <a:ext cx="219456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lang="en-US"/>
          </a:p>
        </p:txBody>
      </p:sp>
      <p:sp>
        <p:nvSpPr>
          <p:cNvPr id="4" name="Text Placeholder 3"/>
          <p:cNvSpPr>
            <a:spLocks noGrp="1"/>
          </p:cNvSpPr>
          <p:nvPr>
            <p:ph type="body" sz="half" idx="2"/>
          </p:nvPr>
        </p:nvSpPr>
        <p:spPr>
          <a:xfrm>
            <a:off x="5257800" y="2245995"/>
            <a:ext cx="27432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9215D8-6EBD-46A8-A002-B7E5A95290A2}" type="datetimeFigureOut">
              <a:rPr lang="en-US" smtClean="0"/>
              <a:t>10/15/2015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C8495C-E22A-4C43-A264-948836A9E61D}" type="slidenum">
              <a:rPr lang="en-US" smtClean="0"/>
              <a:t>‹#›</a:t>
            </a:fld>
            <a:endParaRPr lang="en-US"/>
          </a:p>
        </p:txBody>
      </p:sp>
      <p:sp>
        <p:nvSpPr>
          <p:cNvPr id="8" name="Freeform 5"/>
          <p:cNvSpPr>
            <a:spLocks/>
          </p:cNvSpPr>
          <p:nvPr/>
        </p:nvSpPr>
        <p:spPr bwMode="gray">
          <a:xfrm>
            <a:off x="603250" y="1695450"/>
            <a:ext cx="4197350"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a:extLst/>
        </p:spPr>
        <p:txBody>
          <a:bodyPr vert="horz" wrap="square" lIns="91440" tIns="45720" rIns="91440" bIns="45720" numCol="1" anchor="t" anchorCtr="0" compatLnSpc="1">
            <a:prstTxWarp prst="textNoShape">
              <a:avLst/>
            </a:prstTxWarp>
          </a:bodyPr>
          <a:lstStyle/>
          <a:p>
            <a:endParaRPr lang="en-US"/>
          </a:p>
        </p:txBody>
      </p:sp>
      <p:sp>
        <p:nvSpPr>
          <p:cNvPr id="12" name="Picture Placeholder 11"/>
          <p:cNvSpPr>
            <a:spLocks noGrp="1"/>
          </p:cNvSpPr>
          <p:nvPr>
            <p:ph type="pic" idx="1"/>
          </p:nvPr>
        </p:nvSpPr>
        <p:spPr>
          <a:xfrm>
            <a:off x="754517" y="1874520"/>
            <a:ext cx="3894817"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4327"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3975100" y="933450"/>
            <a:ext cx="30861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147926" y="1113023"/>
            <a:ext cx="2728840"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20" name="Text Placeholder 16"/>
          <p:cNvSpPr>
            <a:spLocks noGrp="1"/>
          </p:cNvSpPr>
          <p:nvPr>
            <p:ph type="body" sz="quarter" idx="16"/>
          </p:nvPr>
        </p:nvSpPr>
        <p:spPr>
          <a:xfrm>
            <a:off x="4175036" y="5305425"/>
            <a:ext cx="2674620" cy="1097280"/>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 y="1716"/>
            <a:ext cx="9141714" cy="6856284"/>
          </a:xfrm>
          <a:prstGeom prst="rect">
            <a:avLst/>
          </a:prstGeom>
        </p:spPr>
      </p:pic>
      <p:sp>
        <p:nvSpPr>
          <p:cNvPr id="7" name="Freeform 5"/>
          <p:cNvSpPr>
            <a:spLocks/>
          </p:cNvSpPr>
          <p:nvPr/>
        </p:nvSpPr>
        <p:spPr bwMode="gray">
          <a:xfrm>
            <a:off x="571500" y="933450"/>
            <a:ext cx="40005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3"/>
          </p:nvPr>
        </p:nvSpPr>
        <p:spPr>
          <a:xfrm>
            <a:off x="743916" y="1113023"/>
            <a:ext cx="3655668"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8" name="Freeform 5"/>
          <p:cNvSpPr>
            <a:spLocks/>
          </p:cNvSpPr>
          <p:nvPr/>
        </p:nvSpPr>
        <p:spPr bwMode="gray">
          <a:xfrm>
            <a:off x="4742905" y="967316"/>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p:cNvSpPr>
            <a:spLocks noGrp="1"/>
          </p:cNvSpPr>
          <p:nvPr>
            <p:ph type="pic" sz="quarter" idx="15"/>
          </p:nvPr>
        </p:nvSpPr>
        <p:spPr>
          <a:xfrm>
            <a:off x="4879519" y="1109743"/>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7" name="Text Placeholder 16"/>
          <p:cNvSpPr>
            <a:spLocks noGrp="1"/>
          </p:cNvSpPr>
          <p:nvPr>
            <p:ph type="body" sz="quarter" idx="14"/>
          </p:nvPr>
        </p:nvSpPr>
        <p:spPr>
          <a:xfrm>
            <a:off x="771435" y="5919255"/>
            <a:ext cx="607806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smtClean="0"/>
              <a:t>Click to edit Master text styles</a:t>
            </a:r>
          </a:p>
        </p:txBody>
      </p:sp>
      <p:sp>
        <p:nvSpPr>
          <p:cNvPr id="12" name="Freeform 5"/>
          <p:cNvSpPr>
            <a:spLocks/>
          </p:cNvSpPr>
          <p:nvPr/>
        </p:nvSpPr>
        <p:spPr bwMode="gray">
          <a:xfrm>
            <a:off x="4742905" y="3060954"/>
            <a:ext cx="2243207"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4879519" y="3203381"/>
            <a:ext cx="1969979"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 name="Title 1"/>
          <p:cNvSpPr>
            <a:spLocks noGrp="1"/>
          </p:cNvSpPr>
          <p:nvPr>
            <p:ph type="title"/>
          </p:nvPr>
        </p:nvSpPr>
        <p:spPr>
          <a:xfrm>
            <a:off x="771435" y="5305425"/>
            <a:ext cx="6078062" cy="579921"/>
          </a:xfrm>
        </p:spPr>
        <p:txBody>
          <a:bodyPr>
            <a:normAutofit/>
          </a:bodyPr>
          <a:lstStyle>
            <a:lvl1pPr>
              <a:defRPr sz="2400">
                <a:solidFill>
                  <a:schemeClr val="accent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2" y="284"/>
            <a:ext cx="9141714" cy="6859715"/>
          </a:xfrm>
          <a:prstGeom prst="rect">
            <a:avLst/>
          </a:prstGeom>
        </p:spPr>
      </p:pic>
      <p:sp>
        <p:nvSpPr>
          <p:cNvPr id="8" name="Freeform 5"/>
          <p:cNvSpPr>
            <a:spLocks/>
          </p:cNvSpPr>
          <p:nvPr/>
        </p:nvSpPr>
        <p:spPr bwMode="gray">
          <a:xfrm>
            <a:off x="3136900" y="265045"/>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p:cNvSpPr>
            <a:spLocks noGrp="1"/>
          </p:cNvSpPr>
          <p:nvPr>
            <p:ph type="pic" sz="quarter" idx="13"/>
          </p:nvPr>
        </p:nvSpPr>
        <p:spPr>
          <a:xfrm>
            <a:off x="3318326" y="436316"/>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
        <p:nvSpPr>
          <p:cNvPr id="10" name="Freeform 5"/>
          <p:cNvSpPr>
            <a:spLocks/>
          </p:cNvSpPr>
          <p:nvPr/>
        </p:nvSpPr>
        <p:spPr bwMode="gray">
          <a:xfrm>
            <a:off x="612141" y="384723"/>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p:cNvSpPr>
            <a:spLocks noGrp="1"/>
          </p:cNvSpPr>
          <p:nvPr>
            <p:ph type="pic" sz="quarter" idx="15"/>
          </p:nvPr>
        </p:nvSpPr>
        <p:spPr>
          <a:xfrm>
            <a:off x="759767" y="538232"/>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2" name="Freeform 5"/>
          <p:cNvSpPr>
            <a:spLocks/>
          </p:cNvSpPr>
          <p:nvPr/>
        </p:nvSpPr>
        <p:spPr bwMode="gray">
          <a:xfrm>
            <a:off x="612141" y="2478362"/>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p:cNvSpPr>
            <a:spLocks noGrp="1"/>
          </p:cNvSpPr>
          <p:nvPr>
            <p:ph type="pic" sz="quarter" idx="16"/>
          </p:nvPr>
        </p:nvSpPr>
        <p:spPr>
          <a:xfrm>
            <a:off x="759767" y="2631870"/>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14" name="Freeform 5"/>
          <p:cNvSpPr>
            <a:spLocks/>
          </p:cNvSpPr>
          <p:nvPr/>
        </p:nvSpPr>
        <p:spPr bwMode="gray">
          <a:xfrm>
            <a:off x="612141" y="4572000"/>
            <a:ext cx="2359659"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p:cNvSpPr>
            <a:spLocks noGrp="1"/>
          </p:cNvSpPr>
          <p:nvPr>
            <p:ph type="pic" sz="quarter" idx="17"/>
          </p:nvPr>
        </p:nvSpPr>
        <p:spPr>
          <a:xfrm>
            <a:off x="759767" y="4725508"/>
            <a:ext cx="2064409"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smtClean="0"/>
              <a:t>Click icon to add picture</a:t>
            </a:r>
            <a:endParaRPr lang="en-US"/>
          </a:p>
        </p:txBody>
      </p:sp>
      <p:sp>
        <p:nvSpPr>
          <p:cNvPr id="20" name="Freeform 5"/>
          <p:cNvSpPr>
            <a:spLocks/>
          </p:cNvSpPr>
          <p:nvPr/>
        </p:nvSpPr>
        <p:spPr bwMode="gray">
          <a:xfrm>
            <a:off x="3136900" y="3448511"/>
            <a:ext cx="39242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p:cNvSpPr>
            <a:spLocks noGrp="1"/>
          </p:cNvSpPr>
          <p:nvPr>
            <p:ph type="pic" sz="quarter" idx="18"/>
          </p:nvPr>
        </p:nvSpPr>
        <p:spPr>
          <a:xfrm>
            <a:off x="3318326" y="3619782"/>
            <a:ext cx="3561446"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smtClean="0"/>
              <a:t>Click icon to add picture</a:t>
            </a:r>
            <a:endParaRPr lang="en-US"/>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365125"/>
            <a:ext cx="1371599" cy="49403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365125"/>
            <a:ext cx="5143500" cy="4940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215D8-6EBD-46A8-A002-B7E5A95290A2}" type="datetimeFigureOut">
              <a:rPr lang="en-US" smtClean="0"/>
              <a:t>10/15/2015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C8495C-E22A-4C43-A264-948836A9E61D}"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B9215D8-6EBD-46A8-A002-B7E5A95290A2}" type="datetimeFigureOut">
              <a:rPr lang="en-US" smtClean="0"/>
              <a:t>10/15/2015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99921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3696327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158196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4416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168168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299768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0E054FF-E0A5-4483-9695-582778390BDF}" type="datetimeFigureOut">
              <a:rPr lang="en-US" smtClean="0"/>
              <a:t>10/15/2015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63CB5F8-0382-41A6-B3CC-D938872BBC7C}" type="slidenum">
              <a:rPr lang="en-US" smtClean="0"/>
              <a:t>‹#›</a:t>
            </a:fld>
            <a:endParaRPr lang="en-US"/>
          </a:p>
        </p:txBody>
      </p:sp>
    </p:spTree>
    <p:extLst>
      <p:ext uri="{BB962C8B-B14F-4D97-AF65-F5344CB8AC3E}">
        <p14:creationId xmlns:p14="http://schemas.microsoft.com/office/powerpoint/2010/main" val="81529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IMG_2115v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414338"/>
            <a:ext cx="9144000" cy="756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fld id="{50E054FF-E0A5-4483-9695-582778390BDF}" type="datetimeFigureOut">
              <a:rPr lang="en-US" smtClean="0"/>
              <a:t>10/15/2015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fld id="{863CB5F8-0382-41A6-B3CC-D938872BBC7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9141620" cy="6858000"/>
          </a:xfrm>
          <a:prstGeom prst="rect">
            <a:avLst/>
          </a:prstGeom>
        </p:spPr>
      </p:pic>
      <p:sp>
        <p:nvSpPr>
          <p:cNvPr id="2" name="Title Placeholder 1"/>
          <p:cNvSpPr>
            <a:spLocks noGrp="1"/>
          </p:cNvSpPr>
          <p:nvPr>
            <p:ph type="title"/>
          </p:nvPr>
        </p:nvSpPr>
        <p:spPr>
          <a:xfrm>
            <a:off x="628650" y="365126"/>
            <a:ext cx="7372350" cy="1082674"/>
          </a:xfrm>
          <a:prstGeom prst="rect">
            <a:avLst/>
          </a:prstGeom>
        </p:spPr>
        <p:txBody>
          <a:bodyPr vert="horz" lIns="91440" tIns="45720" rIns="91440" bIns="45720" rtlCol="0" anchor="b">
            <a:normAutofit/>
          </a:bodyPr>
          <a:lstStyle/>
          <a:p>
            <a:r>
              <a:rPr lang="en-US" smtClean="0"/>
              <a:t>Click to edit Master title style</a:t>
            </a:r>
            <a:endParaRPr lang="en-US"/>
          </a:p>
        </p:txBody>
      </p:sp>
      <p:sp>
        <p:nvSpPr>
          <p:cNvPr id="3" name="Text Placeholder 2"/>
          <p:cNvSpPr>
            <a:spLocks noGrp="1"/>
          </p:cNvSpPr>
          <p:nvPr>
            <p:ph type="body" idx="1"/>
          </p:nvPr>
        </p:nvSpPr>
        <p:spPr>
          <a:xfrm>
            <a:off x="1143000" y="1828800"/>
            <a:ext cx="68580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257800" y="6416676"/>
            <a:ext cx="1028700" cy="365125"/>
          </a:xfrm>
          <a:prstGeom prst="rect">
            <a:avLst/>
          </a:prstGeom>
        </p:spPr>
        <p:txBody>
          <a:bodyPr vert="horz" lIns="91440" tIns="45720" rIns="91440" bIns="45720" rtlCol="0" anchor="ctr"/>
          <a:lstStyle>
            <a:lvl1pPr algn="r">
              <a:defRPr sz="1000">
                <a:solidFill>
                  <a:schemeClr val="tx1"/>
                </a:solidFill>
              </a:defRPr>
            </a:lvl1pPr>
          </a:lstStyle>
          <a:p>
            <a:fld id="{AB9215D8-6EBD-46A8-A002-B7E5A95290A2}" type="datetimeFigureOut">
              <a:rPr lang="en-US" smtClean="0"/>
              <a:t>10/15/2015</a:t>
            </a:fld>
            <a:endParaRPr lang="en-US"/>
          </a:p>
        </p:txBody>
      </p:sp>
      <p:sp>
        <p:nvSpPr>
          <p:cNvPr id="5" name="Footer Placeholder 4"/>
          <p:cNvSpPr>
            <a:spLocks noGrp="1"/>
          </p:cNvSpPr>
          <p:nvPr>
            <p:ph type="ftr" sz="quarter" idx="3"/>
          </p:nvPr>
        </p:nvSpPr>
        <p:spPr>
          <a:xfrm>
            <a:off x="1657350" y="6416676"/>
            <a:ext cx="3429000"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6457950" y="6416676"/>
            <a:ext cx="628650" cy="365125"/>
          </a:xfrm>
          <a:prstGeom prst="rect">
            <a:avLst/>
          </a:prstGeom>
        </p:spPr>
        <p:txBody>
          <a:bodyPr vert="horz" lIns="91440" tIns="45720" rIns="91440" bIns="45720" rtlCol="0" anchor="ctr"/>
          <a:lstStyle>
            <a:lvl1pPr algn="r">
              <a:defRPr sz="1000">
                <a:solidFill>
                  <a:schemeClr val="tx1"/>
                </a:solidFill>
              </a:defRPr>
            </a:lvl1pPr>
          </a:lstStyle>
          <a:p>
            <a:fld id="{16C8495C-E22A-4C43-A264-948836A9E61D}" type="slidenum">
              <a:rPr lang="en-US" smtClean="0"/>
              <a:t>‹#›</a:t>
            </a:fld>
            <a:endParaRPr lang="en-US"/>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Searching for a Job</a:t>
            </a:r>
            <a:endParaRPr lang="en-US" dirty="0"/>
          </a:p>
        </p:txBody>
      </p:sp>
      <p:sp>
        <p:nvSpPr>
          <p:cNvPr id="3" name="Subtitle 2"/>
          <p:cNvSpPr>
            <a:spLocks noGrp="1"/>
          </p:cNvSpPr>
          <p:nvPr>
            <p:ph type="subTitle" idx="1"/>
          </p:nvPr>
        </p:nvSpPr>
        <p:spPr/>
        <p:txBody>
          <a:bodyPr/>
          <a:lstStyle/>
          <a:p>
            <a:r>
              <a:rPr lang="en-US" dirty="0" smtClean="0"/>
              <a:t>Job Readiness Workshop 8</a:t>
            </a:r>
            <a:endParaRPr lang="en-US" dirty="0"/>
          </a:p>
        </p:txBody>
      </p:sp>
    </p:spTree>
    <p:extLst>
      <p:ext uri="{BB962C8B-B14F-4D97-AF65-F5344CB8AC3E}">
        <p14:creationId xmlns:p14="http://schemas.microsoft.com/office/powerpoint/2010/main" val="3437690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sz="3600" dirty="0" smtClean="0">
                <a:solidFill>
                  <a:srgbClr val="FF9900"/>
                </a:solidFill>
              </a:rPr>
              <a:t/>
            </a:r>
            <a:br>
              <a:rPr lang="en-US" sz="3600" dirty="0" smtClean="0">
                <a:solidFill>
                  <a:srgbClr val="FF9900"/>
                </a:solidFill>
              </a:rPr>
            </a:br>
            <a:r>
              <a:rPr lang="en-US" sz="3600" dirty="0" smtClean="0">
                <a:solidFill>
                  <a:srgbClr val="FF9900"/>
                </a:solidFill>
              </a:rPr>
              <a:t>Third Degree Contacts of </a:t>
            </a:r>
            <a:r>
              <a:rPr lang="en-US" sz="3600" i="1" dirty="0" smtClean="0">
                <a:solidFill>
                  <a:srgbClr val="FF9900"/>
                </a:solidFill>
              </a:rPr>
              <a:t>Networking</a:t>
            </a:r>
            <a:r>
              <a:rPr lang="en-US" sz="3600" dirty="0">
                <a:solidFill>
                  <a:srgbClr val="FF9900"/>
                </a:solidFill>
              </a:rPr>
              <a:t/>
            </a:r>
            <a:br>
              <a:rPr lang="en-US" sz="3600" dirty="0">
                <a:solidFill>
                  <a:srgbClr val="FF9900"/>
                </a:solidFill>
              </a:rPr>
            </a:br>
            <a:r>
              <a:rPr lang="en-US" sz="1800" dirty="0" smtClean="0">
                <a:solidFill>
                  <a:srgbClr val="002060"/>
                </a:solidFill>
              </a:rPr>
              <a:t>(</a:t>
            </a:r>
            <a:r>
              <a:rPr lang="en-US" sz="2000" dirty="0" smtClean="0">
                <a:solidFill>
                  <a:srgbClr val="002060"/>
                </a:solidFill>
              </a:rPr>
              <a:t>Three Degrees of Contacts)</a:t>
            </a:r>
            <a:endParaRPr lang="en-US" sz="2000" dirty="0">
              <a:solidFill>
                <a:srgbClr val="002060"/>
              </a:solidFill>
            </a:endParaRPr>
          </a:p>
        </p:txBody>
      </p:sp>
      <p:sp>
        <p:nvSpPr>
          <p:cNvPr id="3" name="Text Placeholder 2"/>
          <p:cNvSpPr>
            <a:spLocks noGrp="1"/>
          </p:cNvSpPr>
          <p:nvPr>
            <p:ph sz="half" idx="2"/>
          </p:nvPr>
        </p:nvSpPr>
        <p:spPr>
          <a:xfrm>
            <a:off x="4876800" y="1600200"/>
            <a:ext cx="3962400" cy="4525963"/>
          </a:xfrm>
        </p:spPr>
        <p:txBody>
          <a:bodyPr>
            <a:normAutofit/>
          </a:bodyPr>
          <a:lstStyle/>
          <a:p>
            <a:pPr marL="0" indent="0">
              <a:buNone/>
            </a:pPr>
            <a:r>
              <a:rPr lang="en-US" sz="2000" dirty="0" smtClean="0">
                <a:solidFill>
                  <a:srgbClr val="002060"/>
                </a:solidFill>
              </a:rPr>
              <a:t>These are the people that you </a:t>
            </a:r>
            <a:r>
              <a:rPr lang="en-US" sz="2000" u="sng" dirty="0" smtClean="0">
                <a:solidFill>
                  <a:srgbClr val="002060"/>
                </a:solidFill>
              </a:rPr>
              <a:t>WANT</a:t>
            </a:r>
            <a:r>
              <a:rPr lang="en-US" sz="2000" dirty="0" smtClean="0">
                <a:solidFill>
                  <a:srgbClr val="002060"/>
                </a:solidFill>
              </a:rPr>
              <a:t> to meet or know, because they could potentially help you with your career goals:</a:t>
            </a:r>
          </a:p>
          <a:p>
            <a:pPr marL="742950" lvl="1" indent="-285750">
              <a:buFont typeface="Arial" panose="020B0604020202020204" pitchFamily="34" charset="0"/>
              <a:buChar char="•"/>
            </a:pPr>
            <a:r>
              <a:rPr lang="en-US" sz="1800" dirty="0" smtClean="0">
                <a:solidFill>
                  <a:srgbClr val="FF9900"/>
                </a:solidFill>
              </a:rPr>
              <a:t>Manager at your favorite retail store</a:t>
            </a:r>
          </a:p>
          <a:p>
            <a:pPr marL="742950" lvl="1" indent="-285750">
              <a:buFont typeface="Arial" panose="020B0604020202020204" pitchFamily="34" charset="0"/>
              <a:buChar char="•"/>
            </a:pPr>
            <a:r>
              <a:rPr lang="en-US" sz="1800" dirty="0" smtClean="0">
                <a:solidFill>
                  <a:srgbClr val="FF9900"/>
                </a:solidFill>
              </a:rPr>
              <a:t>Lead cashier at grocery store</a:t>
            </a:r>
          </a:p>
          <a:p>
            <a:pPr marL="742950" lvl="1" indent="-285750">
              <a:buFont typeface="Arial" panose="020B0604020202020204" pitchFamily="34" charset="0"/>
              <a:buChar char="•"/>
            </a:pPr>
            <a:r>
              <a:rPr lang="en-US" sz="1800" dirty="0" smtClean="0">
                <a:solidFill>
                  <a:srgbClr val="FF9900"/>
                </a:solidFill>
              </a:rPr>
              <a:t>Hiring manger (anywhere)</a:t>
            </a:r>
          </a:p>
          <a:p>
            <a:pPr marL="742950" lvl="1" indent="-285750">
              <a:buFont typeface="Arial" panose="020B0604020202020204" pitchFamily="34" charset="0"/>
              <a:buChar char="•"/>
            </a:pPr>
            <a:r>
              <a:rPr lang="en-US" sz="1800" dirty="0" smtClean="0">
                <a:solidFill>
                  <a:srgbClr val="FF9900"/>
                </a:solidFill>
              </a:rPr>
              <a:t>People who are self-employed</a:t>
            </a:r>
          </a:p>
          <a:p>
            <a:pPr marL="742950" lvl="1" indent="-285750">
              <a:buFont typeface="Arial" panose="020B0604020202020204" pitchFamily="34" charset="0"/>
              <a:buChar char="•"/>
            </a:pPr>
            <a:r>
              <a:rPr lang="en-US" sz="1800" dirty="0" smtClean="0">
                <a:solidFill>
                  <a:srgbClr val="FF9900"/>
                </a:solidFill>
              </a:rPr>
              <a:t>Someone who has the kind of job that you WANT to have</a:t>
            </a:r>
          </a:p>
          <a:p>
            <a:pPr marL="742950" lvl="1" indent="-285750">
              <a:buFont typeface="Arial" panose="020B0604020202020204" pitchFamily="34" charset="0"/>
              <a:buChar char="•"/>
            </a:pPr>
            <a:r>
              <a:rPr lang="en-US" sz="1800" dirty="0" smtClean="0">
                <a:solidFill>
                  <a:srgbClr val="FF9900"/>
                </a:solidFill>
              </a:rPr>
              <a:t>Other?</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3628" y="2209800"/>
            <a:ext cx="4118372" cy="2745581"/>
          </a:xfrm>
          <a:prstGeom prst="rect">
            <a:avLst/>
          </a:prstGeom>
          <a:solidFill>
            <a:srgbClr val="FFFFFF">
              <a:shade val="85000"/>
            </a:srgbClr>
          </a:solidFill>
          <a:ln w="88900" cap="sq">
            <a:solidFill>
              <a:srgbClr val="FF99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75116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solidFill>
                  <a:srgbClr val="C00000"/>
                </a:solidFill>
              </a:rPr>
              <a:t>When ‘</a:t>
            </a:r>
            <a:r>
              <a:rPr lang="en-US" sz="3600" i="1" dirty="0" smtClean="0">
                <a:solidFill>
                  <a:srgbClr val="C00000"/>
                </a:solidFill>
              </a:rPr>
              <a:t>Networking</a:t>
            </a:r>
            <a:r>
              <a:rPr lang="en-US" sz="3600" dirty="0" smtClean="0">
                <a:solidFill>
                  <a:srgbClr val="C00000"/>
                </a:solidFill>
              </a:rPr>
              <a:t>’ for a job…</a:t>
            </a:r>
            <a:endParaRPr lang="en-US" sz="3600" dirty="0">
              <a:solidFill>
                <a:srgbClr val="C00000"/>
              </a:solidFill>
            </a:endParaRPr>
          </a:p>
        </p:txBody>
      </p:sp>
      <p:sp>
        <p:nvSpPr>
          <p:cNvPr id="3" name="Content Placeholder 2"/>
          <p:cNvSpPr>
            <a:spLocks noGrp="1"/>
          </p:cNvSpPr>
          <p:nvPr>
            <p:ph sz="half" idx="1"/>
          </p:nvPr>
        </p:nvSpPr>
        <p:spPr>
          <a:xfrm>
            <a:off x="533400" y="1524000"/>
            <a:ext cx="3901440" cy="3474720"/>
          </a:xfrm>
        </p:spPr>
        <p:txBody>
          <a:bodyPr>
            <a:normAutofit fontScale="85000" lnSpcReduction="20000"/>
          </a:bodyPr>
          <a:lstStyle/>
          <a:p>
            <a:r>
              <a:rPr lang="en-US" sz="2200" dirty="0" smtClean="0"/>
              <a:t>Identify who you want to contact</a:t>
            </a:r>
          </a:p>
          <a:p>
            <a:endParaRPr lang="en-US" sz="2200" dirty="0" smtClean="0"/>
          </a:p>
          <a:p>
            <a:r>
              <a:rPr lang="en-US" sz="2200" dirty="0" smtClean="0"/>
              <a:t>Contact that person directly</a:t>
            </a:r>
          </a:p>
          <a:p>
            <a:endParaRPr lang="en-US" sz="2200" dirty="0" smtClean="0"/>
          </a:p>
          <a:p>
            <a:r>
              <a:rPr lang="en-US" sz="2200" dirty="0" smtClean="0"/>
              <a:t>Be professional and polite</a:t>
            </a:r>
          </a:p>
          <a:p>
            <a:endParaRPr lang="en-US" sz="2200" dirty="0" smtClean="0"/>
          </a:p>
          <a:p>
            <a:r>
              <a:rPr lang="en-US" sz="2200" dirty="0" smtClean="0"/>
              <a:t>Check for grammar and spelling errors before sending any messages</a:t>
            </a:r>
          </a:p>
          <a:p>
            <a:endParaRPr lang="en-US" sz="2200" dirty="0" smtClean="0"/>
          </a:p>
          <a:p>
            <a:r>
              <a:rPr lang="en-US" sz="2200" dirty="0"/>
              <a:t>Be as </a:t>
            </a:r>
            <a:r>
              <a:rPr lang="en-US" sz="2200" dirty="0" smtClean="0"/>
              <a:t>brief </a:t>
            </a:r>
            <a:r>
              <a:rPr lang="en-US" sz="2200" dirty="0"/>
              <a:t>as you can</a:t>
            </a:r>
          </a:p>
          <a:p>
            <a:endParaRPr lang="en-US" sz="2200" dirty="0" smtClean="0"/>
          </a:p>
        </p:txBody>
      </p:sp>
      <p:sp>
        <p:nvSpPr>
          <p:cNvPr id="4" name="Content Placeholder 3"/>
          <p:cNvSpPr>
            <a:spLocks noGrp="1"/>
          </p:cNvSpPr>
          <p:nvPr>
            <p:ph sz="half" idx="2"/>
          </p:nvPr>
        </p:nvSpPr>
        <p:spPr>
          <a:xfrm>
            <a:off x="4709160" y="1524000"/>
            <a:ext cx="3901440" cy="3474720"/>
          </a:xfrm>
        </p:spPr>
        <p:txBody>
          <a:bodyPr>
            <a:normAutofit fontScale="85000" lnSpcReduction="20000"/>
          </a:bodyPr>
          <a:lstStyle/>
          <a:p>
            <a:r>
              <a:rPr lang="en-US" sz="2200" dirty="0" smtClean="0"/>
              <a:t>Don’t forget to identify yourself</a:t>
            </a:r>
          </a:p>
          <a:p>
            <a:endParaRPr lang="en-US" sz="2200" dirty="0" smtClean="0"/>
          </a:p>
          <a:p>
            <a:r>
              <a:rPr lang="en-US" sz="2200" dirty="0" smtClean="0"/>
              <a:t>State why you are contacting that person</a:t>
            </a:r>
          </a:p>
          <a:p>
            <a:endParaRPr lang="en-US" sz="2200" dirty="0" smtClean="0"/>
          </a:p>
          <a:p>
            <a:r>
              <a:rPr lang="en-US" sz="2200" dirty="0" smtClean="0"/>
              <a:t>Do </a:t>
            </a:r>
            <a:r>
              <a:rPr lang="en-US" sz="2200" i="1" dirty="0" smtClean="0"/>
              <a:t>NOT</a:t>
            </a:r>
            <a:r>
              <a:rPr lang="en-US" sz="2200" dirty="0" smtClean="0"/>
              <a:t> send this person your resume (yet)</a:t>
            </a:r>
          </a:p>
          <a:p>
            <a:endParaRPr lang="en-US" sz="2200" dirty="0" smtClean="0"/>
          </a:p>
          <a:p>
            <a:r>
              <a:rPr lang="en-US" sz="2200" dirty="0" smtClean="0"/>
              <a:t>Request a follow up as needed (email, phone, </a:t>
            </a:r>
            <a:r>
              <a:rPr lang="en-US" sz="2200" dirty="0" err="1" smtClean="0"/>
              <a:t>etc</a:t>
            </a:r>
            <a:r>
              <a:rPr lang="en-US" sz="2200" dirty="0" smtClean="0"/>
              <a:t>)</a:t>
            </a:r>
            <a:endParaRPr lang="en-US" sz="2200" dirty="0"/>
          </a:p>
        </p:txBody>
      </p:sp>
      <p:sp>
        <p:nvSpPr>
          <p:cNvPr id="5" name="Title 1"/>
          <p:cNvSpPr txBox="1">
            <a:spLocks/>
          </p:cNvSpPr>
          <p:nvPr/>
        </p:nvSpPr>
        <p:spPr>
          <a:xfrm>
            <a:off x="1295400" y="4876800"/>
            <a:ext cx="6248400" cy="108267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en-US" sz="2400" dirty="0" smtClean="0">
                <a:solidFill>
                  <a:srgbClr val="00B050"/>
                </a:solidFill>
              </a:rPr>
              <a:t>Recommended: </a:t>
            </a:r>
          </a:p>
          <a:p>
            <a:pPr algn="ctr"/>
            <a:r>
              <a:rPr lang="en-US" sz="2400" dirty="0" smtClean="0">
                <a:solidFill>
                  <a:srgbClr val="00B050"/>
                </a:solidFill>
              </a:rPr>
              <a:t>Use your </a:t>
            </a:r>
            <a:r>
              <a:rPr lang="en-US" sz="2400" b="1" u="wavy" dirty="0" smtClean="0">
                <a:solidFill>
                  <a:srgbClr val="00B050"/>
                </a:solidFill>
                <a:uFill>
                  <a:solidFill>
                    <a:srgbClr val="7030A0"/>
                  </a:solidFill>
                </a:uFill>
              </a:rPr>
              <a:t>30 Second Commercial</a:t>
            </a:r>
            <a:r>
              <a:rPr lang="en-US" sz="2400" b="1" dirty="0" smtClean="0">
                <a:solidFill>
                  <a:srgbClr val="00B050"/>
                </a:solidFill>
              </a:rPr>
              <a:t> </a:t>
            </a:r>
          </a:p>
          <a:p>
            <a:pPr algn="ctr"/>
            <a:r>
              <a:rPr lang="en-US" sz="2400" i="1" dirty="0" smtClean="0">
                <a:solidFill>
                  <a:srgbClr val="00B050"/>
                </a:solidFill>
              </a:rPr>
              <a:t>Have you been practicing?</a:t>
            </a:r>
            <a:endParaRPr lang="en-US" sz="2400" i="1" dirty="0">
              <a:solidFill>
                <a:srgbClr val="00B050"/>
              </a:solidFill>
            </a:endParaRPr>
          </a:p>
        </p:txBody>
      </p:sp>
    </p:spTree>
    <p:extLst>
      <p:ext uri="{BB962C8B-B14F-4D97-AF65-F5344CB8AC3E}">
        <p14:creationId xmlns:p14="http://schemas.microsoft.com/office/powerpoint/2010/main" val="3288597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 calcmode="lin" valueType="num">
                                      <p:cBhvr additive="base">
                                        <p:cTn id="4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 calcmode="lin" valueType="num">
                                      <p:cBhvr additive="base">
                                        <p:cTn id="4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anim calcmode="lin" valueType="num">
                                      <p:cBhvr additive="base">
                                        <p:cTn id="5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7"/>
            <a:ext cx="8433149" cy="1082674"/>
          </a:xfrm>
        </p:spPr>
        <p:txBody>
          <a:bodyPr/>
          <a:lstStyle/>
          <a:p>
            <a:pPr algn="ctr"/>
            <a:r>
              <a:rPr lang="en-US" sz="3200" dirty="0"/>
              <a:t>Searching for a </a:t>
            </a:r>
            <a:r>
              <a:rPr lang="en-US" sz="3200" dirty="0" smtClean="0"/>
              <a:t>job using </a:t>
            </a:r>
            <a:br>
              <a:rPr lang="en-US" sz="3200" dirty="0" smtClean="0"/>
            </a:br>
            <a:r>
              <a:rPr lang="en-US" sz="3200" dirty="0" smtClean="0">
                <a:solidFill>
                  <a:srgbClr val="C00000"/>
                </a:solidFill>
              </a:rPr>
              <a:t>‘cold calls’ </a:t>
            </a:r>
            <a:r>
              <a:rPr lang="en-US" sz="3200" dirty="0" smtClean="0"/>
              <a:t>and </a:t>
            </a:r>
            <a:r>
              <a:rPr lang="en-US" sz="3200" dirty="0" smtClean="0">
                <a:solidFill>
                  <a:srgbClr val="C00000"/>
                </a:solidFill>
              </a:rPr>
              <a:t>‘dropping in’ </a:t>
            </a:r>
            <a:endParaRPr lang="en-US" sz="3200" dirty="0">
              <a:solidFill>
                <a:srgbClr val="C00000"/>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019808"/>
            <a:ext cx="2895600" cy="285699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 Placeholder 3"/>
          <p:cNvSpPr>
            <a:spLocks noGrp="1"/>
          </p:cNvSpPr>
          <p:nvPr>
            <p:ph type="body" sz="half" idx="2"/>
          </p:nvPr>
        </p:nvSpPr>
        <p:spPr>
          <a:xfrm>
            <a:off x="4648200" y="1752600"/>
            <a:ext cx="3810000" cy="3810000"/>
          </a:xfrm>
        </p:spPr>
        <p:txBody>
          <a:bodyPr>
            <a:normAutofit/>
          </a:bodyPr>
          <a:lstStyle/>
          <a:p>
            <a:pPr marL="285750" indent="-285750">
              <a:buFont typeface="Arial" panose="020B0604020202020204" pitchFamily="34" charset="0"/>
              <a:buChar char="•"/>
            </a:pPr>
            <a:r>
              <a:rPr lang="en-US" sz="1800" dirty="0" smtClean="0">
                <a:solidFill>
                  <a:srgbClr val="0070C0"/>
                </a:solidFill>
              </a:rPr>
              <a:t>Know the name or title of the person you want to talk to</a:t>
            </a:r>
          </a:p>
          <a:p>
            <a:pPr marL="285750" indent="-285750">
              <a:buFont typeface="Arial" panose="020B0604020202020204" pitchFamily="34" charset="0"/>
              <a:buChar char="•"/>
            </a:pPr>
            <a:r>
              <a:rPr lang="en-US" sz="1800" dirty="0" smtClean="0">
                <a:solidFill>
                  <a:srgbClr val="00B050"/>
                </a:solidFill>
              </a:rPr>
              <a:t>Think about their business hours and the best time to call</a:t>
            </a:r>
          </a:p>
          <a:p>
            <a:pPr marL="285750" indent="-285750">
              <a:buFont typeface="Arial" panose="020B0604020202020204" pitchFamily="34" charset="0"/>
              <a:buChar char="•"/>
            </a:pPr>
            <a:r>
              <a:rPr lang="en-US" sz="1800" dirty="0" smtClean="0">
                <a:solidFill>
                  <a:srgbClr val="C00000"/>
                </a:solidFill>
              </a:rPr>
              <a:t>Be polite to anyone you speak to (in person or by phone)</a:t>
            </a:r>
          </a:p>
          <a:p>
            <a:pPr marL="285750" indent="-285750">
              <a:buFont typeface="Arial" panose="020B0604020202020204" pitchFamily="34" charset="0"/>
              <a:buChar char="•"/>
            </a:pPr>
            <a:r>
              <a:rPr lang="en-US" sz="1800" dirty="0" smtClean="0">
                <a:solidFill>
                  <a:srgbClr val="7030A0"/>
                </a:solidFill>
              </a:rPr>
              <a:t>Know what you are going to say (writing a script may help)</a:t>
            </a:r>
          </a:p>
          <a:p>
            <a:pPr marL="285750" indent="-285750">
              <a:buFont typeface="Arial" panose="020B0604020202020204" pitchFamily="34" charset="0"/>
              <a:buChar char="•"/>
            </a:pPr>
            <a:r>
              <a:rPr lang="en-US" sz="1800" dirty="0" smtClean="0"/>
              <a:t>Look your best if ‘dropping in’</a:t>
            </a:r>
          </a:p>
          <a:p>
            <a:pPr marL="285750" indent="-285750">
              <a:buFont typeface="Arial" panose="020B0604020202020204" pitchFamily="34" charset="0"/>
              <a:buChar char="•"/>
            </a:pPr>
            <a:r>
              <a:rPr lang="en-US" sz="1800" dirty="0" smtClean="0">
                <a:solidFill>
                  <a:srgbClr val="FF9900"/>
                </a:solidFill>
              </a:rPr>
              <a:t>Write down some notes and follow up</a:t>
            </a:r>
          </a:p>
        </p:txBody>
      </p:sp>
    </p:spTree>
    <p:extLst>
      <p:ext uri="{BB962C8B-B14F-4D97-AF65-F5344CB8AC3E}">
        <p14:creationId xmlns:p14="http://schemas.microsoft.com/office/powerpoint/2010/main" val="25572696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365127"/>
            <a:ext cx="8210550" cy="1082674"/>
          </a:xfrm>
        </p:spPr>
        <p:txBody>
          <a:bodyPr/>
          <a:lstStyle/>
          <a:p>
            <a:pPr algn="ctr"/>
            <a:r>
              <a:rPr lang="en-US" sz="3200" dirty="0" smtClean="0">
                <a:solidFill>
                  <a:srgbClr val="C00000"/>
                </a:solidFill>
              </a:rPr>
              <a:t>How can my VR Counselor help me know how to </a:t>
            </a:r>
            <a:r>
              <a:rPr lang="en-US" sz="3200" b="1" dirty="0" smtClean="0">
                <a:solidFill>
                  <a:srgbClr val="C00000"/>
                </a:solidFill>
              </a:rPr>
              <a:t>Network</a:t>
            </a:r>
            <a:r>
              <a:rPr lang="en-US" sz="3200" dirty="0" smtClean="0">
                <a:solidFill>
                  <a:srgbClr val="C00000"/>
                </a:solidFill>
              </a:rPr>
              <a:t> and </a:t>
            </a:r>
            <a:r>
              <a:rPr lang="en-US" sz="3200" b="1" dirty="0" smtClean="0">
                <a:solidFill>
                  <a:srgbClr val="C00000"/>
                </a:solidFill>
              </a:rPr>
              <a:t>Search for a Job</a:t>
            </a:r>
            <a:r>
              <a:rPr lang="en-US" sz="3200" dirty="0" smtClean="0">
                <a:solidFill>
                  <a:srgbClr val="C00000"/>
                </a:solidFill>
              </a:rPr>
              <a:t>?</a:t>
            </a:r>
            <a:endParaRPr lang="en-US" sz="3200" dirty="0">
              <a:solidFill>
                <a:srgbClr val="C00000"/>
              </a:solidFill>
            </a:endParaRPr>
          </a:p>
        </p:txBody>
      </p:sp>
      <p:sp>
        <p:nvSpPr>
          <p:cNvPr id="3" name="Content Placeholder 2"/>
          <p:cNvSpPr>
            <a:spLocks noGrp="1"/>
          </p:cNvSpPr>
          <p:nvPr>
            <p:ph idx="1"/>
          </p:nvPr>
        </p:nvSpPr>
        <p:spPr>
          <a:xfrm>
            <a:off x="457200" y="1951037"/>
            <a:ext cx="8229600" cy="4525963"/>
          </a:xfrm>
        </p:spPr>
        <p:txBody>
          <a:bodyPr/>
          <a:lstStyle/>
          <a:p>
            <a:r>
              <a:rPr lang="en-US" sz="2400" dirty="0" smtClean="0"/>
              <a:t>Help develop a script to use when making phone calls or networking in your community</a:t>
            </a:r>
          </a:p>
          <a:p>
            <a:r>
              <a:rPr lang="en-US" sz="2400" dirty="0" smtClean="0"/>
              <a:t>Help develop common questions you can ask while searching for a job</a:t>
            </a:r>
          </a:p>
          <a:p>
            <a:r>
              <a:rPr lang="en-US" sz="2400" dirty="0" smtClean="0"/>
              <a:t>Provide activities and work experiences to help you meet new people, add to your references, and master skills</a:t>
            </a:r>
          </a:p>
          <a:p>
            <a:r>
              <a:rPr lang="en-US" sz="2400" dirty="0" smtClean="0"/>
              <a:t>VR can hire a job coach to go with you in the community to network, search for a job, and maintain a job</a:t>
            </a:r>
            <a:endParaRPr lang="en-US" sz="2400" dirty="0"/>
          </a:p>
        </p:txBody>
      </p:sp>
    </p:spTree>
    <p:extLst>
      <p:ext uri="{BB962C8B-B14F-4D97-AF65-F5344CB8AC3E}">
        <p14:creationId xmlns:p14="http://schemas.microsoft.com/office/powerpoint/2010/main" val="2369855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533400"/>
            <a:ext cx="5486400" cy="1828800"/>
          </a:xfrm>
        </p:spPr>
        <p:txBody>
          <a:bodyPr/>
          <a:lstStyle/>
          <a:p>
            <a:pPr algn="ctr"/>
            <a:r>
              <a:rPr lang="en-US" sz="3200" cap="none" dirty="0" smtClean="0"/>
              <a:t>Workshop </a:t>
            </a:r>
            <a:r>
              <a:rPr lang="en-US" sz="3200" cap="none" dirty="0" smtClean="0"/>
              <a:t>8:</a:t>
            </a:r>
            <a:r>
              <a:rPr lang="en-US" sz="3200" cap="none" dirty="0" smtClean="0"/>
              <a:t/>
            </a:r>
            <a:br>
              <a:rPr lang="en-US" sz="3200" cap="none" dirty="0" smtClean="0"/>
            </a:br>
            <a:r>
              <a:rPr lang="en-US" sz="3200" cap="none" dirty="0" smtClean="0"/>
              <a:t>Reflection Questions</a:t>
            </a:r>
            <a:endParaRPr lang="en-US" sz="3200" cap="none" dirty="0"/>
          </a:p>
        </p:txBody>
      </p:sp>
      <p:sp>
        <p:nvSpPr>
          <p:cNvPr id="3" name="Text Placeholder 2"/>
          <p:cNvSpPr>
            <a:spLocks noGrp="1"/>
          </p:cNvSpPr>
          <p:nvPr>
            <p:ph type="body" idx="1"/>
          </p:nvPr>
        </p:nvSpPr>
        <p:spPr>
          <a:xfrm>
            <a:off x="1219200" y="1676400"/>
            <a:ext cx="7162800" cy="2183704"/>
          </a:xfrm>
        </p:spPr>
        <p:txBody>
          <a:bodyPr>
            <a:normAutofit/>
          </a:bodyPr>
          <a:lstStyle/>
          <a:p>
            <a:pPr marL="342900" indent="-342900">
              <a:buFont typeface="Arial" panose="020B0604020202020204" pitchFamily="34" charset="0"/>
              <a:buChar char="•"/>
            </a:pPr>
            <a:r>
              <a:rPr lang="en-US" sz="2000" dirty="0" smtClean="0">
                <a:solidFill>
                  <a:srgbClr val="C00000"/>
                </a:solidFill>
              </a:rPr>
              <a:t>Who do you know that can help you find the right job?</a:t>
            </a:r>
            <a:r>
              <a:rPr lang="en-US" dirty="0">
                <a:solidFill>
                  <a:srgbClr val="C00000"/>
                </a:solidFill>
              </a:rPr>
              <a:t> </a:t>
            </a:r>
            <a:r>
              <a:rPr lang="en-US" sz="2000" dirty="0" smtClean="0">
                <a:solidFill>
                  <a:srgbClr val="C00000"/>
                </a:solidFill>
              </a:rPr>
              <a:t>Do you know how to search for a job?</a:t>
            </a:r>
          </a:p>
          <a:p>
            <a:pPr marL="342900" indent="-342900">
              <a:buFont typeface="Arial" panose="020B0604020202020204" pitchFamily="34" charset="0"/>
              <a:buChar char="•"/>
            </a:pPr>
            <a:endParaRPr lang="en-US" dirty="0">
              <a:solidFill>
                <a:srgbClr val="C00000"/>
              </a:solidFill>
            </a:endParaRPr>
          </a:p>
          <a:p>
            <a:pPr marL="342900" indent="-342900">
              <a:buFont typeface="Arial" panose="020B0604020202020204" pitchFamily="34" charset="0"/>
              <a:buChar char="•"/>
            </a:pPr>
            <a:r>
              <a:rPr lang="en-US" sz="2000" dirty="0" smtClean="0">
                <a:solidFill>
                  <a:srgbClr val="C00000"/>
                </a:solidFill>
              </a:rPr>
              <a:t>Are their any social media accounts I could create or use to help in my job search?</a:t>
            </a:r>
            <a:endParaRPr lang="en-US" sz="2000" dirty="0">
              <a:solidFill>
                <a:srgbClr val="C00000"/>
              </a:solidFill>
            </a:endParaRPr>
          </a:p>
        </p:txBody>
      </p:sp>
      <p:sp>
        <p:nvSpPr>
          <p:cNvPr id="4" name="Text Placeholder 2"/>
          <p:cNvSpPr txBox="1">
            <a:spLocks/>
          </p:cNvSpPr>
          <p:nvPr/>
        </p:nvSpPr>
        <p:spPr>
          <a:xfrm>
            <a:off x="5069958" y="5410200"/>
            <a:ext cx="4759842"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Font typeface="Arial" panose="020B0604020202020204" pitchFamily="34" charset="0"/>
              <a:buNone/>
              <a:defRPr sz="2400" kern="1200">
                <a:solidFill>
                  <a:schemeClr val="tx1"/>
                </a:solidFill>
                <a:latin typeface="+mj-lt"/>
                <a:ea typeface="+mn-ea"/>
                <a:cs typeface="+mn-cs"/>
              </a:defRPr>
            </a:lvl1pPr>
            <a:lvl2pPr marL="457200" indent="0" algn="l" defTabSz="914400" rtl="0" eaLnBrk="1" latinLnBrk="0" hangingPunct="1">
              <a:lnSpc>
                <a:spcPct val="90000"/>
              </a:lnSpc>
              <a:spcBef>
                <a:spcPts val="12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6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6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000" dirty="0" smtClean="0"/>
              <a:t>What to expect for Workshop </a:t>
            </a:r>
            <a:r>
              <a:rPr lang="en-US" sz="2000" dirty="0" smtClean="0"/>
              <a:t>9…</a:t>
            </a:r>
            <a:endParaRPr lang="en-US" sz="2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95363">
            <a:off x="2164825" y="4005113"/>
            <a:ext cx="1645175" cy="1739185"/>
          </a:xfrm>
          <a:prstGeom prst="rect">
            <a:avLst/>
          </a:prstGeom>
        </p:spPr>
      </p:pic>
    </p:spTree>
    <p:extLst>
      <p:ext uri="{BB962C8B-B14F-4D97-AF65-F5344CB8AC3E}">
        <p14:creationId xmlns:p14="http://schemas.microsoft.com/office/powerpoint/2010/main" val="26052987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0" y="838200"/>
            <a:ext cx="6629400" cy="1828800"/>
          </a:xfrm>
        </p:spPr>
        <p:txBody>
          <a:bodyPr>
            <a:normAutofit/>
          </a:bodyPr>
          <a:lstStyle/>
          <a:p>
            <a:pPr algn="ctr"/>
            <a:r>
              <a:rPr lang="en-US" b="0" cap="none" dirty="0" smtClean="0">
                <a:solidFill>
                  <a:srgbClr val="C00000"/>
                </a:solidFill>
              </a:rPr>
              <a:t>Why is knowing how to </a:t>
            </a:r>
            <a:r>
              <a:rPr lang="en-US" b="0" i="1" u="wavy" cap="none" dirty="0" smtClean="0">
                <a:solidFill>
                  <a:srgbClr val="C00000"/>
                </a:solidFill>
                <a:uFill>
                  <a:solidFill>
                    <a:srgbClr val="00B050"/>
                  </a:solidFill>
                </a:uFill>
              </a:rPr>
              <a:t>Search </a:t>
            </a:r>
            <a:r>
              <a:rPr lang="en-US" b="0" i="1" u="wavy" cap="none" dirty="0">
                <a:solidFill>
                  <a:srgbClr val="C00000"/>
                </a:solidFill>
                <a:uFill>
                  <a:solidFill>
                    <a:srgbClr val="00B050"/>
                  </a:solidFill>
                </a:uFill>
              </a:rPr>
              <a:t>f</a:t>
            </a:r>
            <a:r>
              <a:rPr lang="en-US" b="0" i="1" u="wavy" cap="none" dirty="0" smtClean="0">
                <a:solidFill>
                  <a:srgbClr val="C00000"/>
                </a:solidFill>
                <a:uFill>
                  <a:solidFill>
                    <a:srgbClr val="00B050"/>
                  </a:solidFill>
                </a:uFill>
              </a:rPr>
              <a:t>or a Job</a:t>
            </a:r>
            <a:r>
              <a:rPr lang="en-US" b="0" i="1" cap="none" dirty="0" smtClean="0">
                <a:solidFill>
                  <a:srgbClr val="C00000"/>
                </a:solidFill>
                <a:uFill>
                  <a:solidFill>
                    <a:srgbClr val="00B050"/>
                  </a:solidFill>
                </a:uFill>
              </a:rPr>
              <a:t> </a:t>
            </a:r>
            <a:r>
              <a:rPr lang="en-US" b="0" cap="none" dirty="0" smtClean="0">
                <a:solidFill>
                  <a:srgbClr val="C00000"/>
                </a:solidFill>
              </a:rPr>
              <a:t>important?</a:t>
            </a:r>
            <a:endParaRPr lang="en-US" b="0" cap="none" dirty="0">
              <a:solidFill>
                <a:srgbClr val="C00000"/>
              </a:solidFill>
            </a:endParaRPr>
          </a:p>
        </p:txBody>
      </p:sp>
      <p:sp>
        <p:nvSpPr>
          <p:cNvPr id="5" name="Text Placeholder 4"/>
          <p:cNvSpPr>
            <a:spLocks noGrp="1"/>
          </p:cNvSpPr>
          <p:nvPr>
            <p:ph type="body" idx="1"/>
          </p:nvPr>
        </p:nvSpPr>
        <p:spPr>
          <a:xfrm>
            <a:off x="2286000" y="4876800"/>
            <a:ext cx="4876800" cy="914400"/>
          </a:xfrm>
        </p:spPr>
        <p:txBody>
          <a:bodyPr/>
          <a:lstStyle/>
          <a:p>
            <a:pPr algn="ctr"/>
            <a:r>
              <a:rPr lang="en-US" dirty="0" smtClean="0">
                <a:solidFill>
                  <a:srgbClr val="0070C0"/>
                </a:solidFill>
              </a:rPr>
              <a:t>If you have a job, how did you get it?</a:t>
            </a:r>
            <a:endParaRPr lang="en-US" dirty="0">
              <a:solidFill>
                <a:srgbClr val="0070C0"/>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6480"/>
          <a:stretch/>
        </p:blipFill>
        <p:spPr>
          <a:xfrm>
            <a:off x="2895600" y="2362200"/>
            <a:ext cx="3641421" cy="2788920"/>
          </a:xfrm>
          <a:prstGeom prst="rect">
            <a:avLst/>
          </a:prstGeom>
          <a:ln w="127000" cap="rnd">
            <a:solidFill>
              <a:srgbClr val="00B050"/>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926530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solidFill>
                  <a:srgbClr val="002060"/>
                </a:solidFill>
              </a:rPr>
              <a:t>What </a:t>
            </a:r>
            <a:r>
              <a:rPr lang="en-US" sz="3000" dirty="0" smtClean="0">
                <a:solidFill>
                  <a:srgbClr val="002060"/>
                </a:solidFill>
              </a:rPr>
              <a:t>does </a:t>
            </a:r>
            <a:r>
              <a:rPr lang="en-US" sz="3000" dirty="0" smtClean="0">
                <a:solidFill>
                  <a:srgbClr val="002060"/>
                </a:solidFill>
              </a:rPr>
              <a:t>your </a:t>
            </a:r>
            <a:r>
              <a:rPr lang="en-US" sz="3000" dirty="0" smtClean="0">
                <a:solidFill>
                  <a:srgbClr val="FF9900"/>
                </a:solidFill>
              </a:rPr>
              <a:t>‘</a:t>
            </a:r>
            <a:r>
              <a:rPr lang="en-US" sz="3000" dirty="0" smtClean="0">
                <a:solidFill>
                  <a:srgbClr val="FF9900"/>
                </a:solidFill>
              </a:rPr>
              <a:t>Social Media’ </a:t>
            </a:r>
            <a:r>
              <a:rPr lang="en-US" sz="3000" dirty="0" smtClean="0">
                <a:solidFill>
                  <a:srgbClr val="002060"/>
                </a:solidFill>
              </a:rPr>
              <a:t>say </a:t>
            </a:r>
            <a:r>
              <a:rPr lang="en-US" sz="3000" dirty="0" smtClean="0">
                <a:solidFill>
                  <a:srgbClr val="002060"/>
                </a:solidFill>
              </a:rPr>
              <a:t>about you? </a:t>
            </a:r>
            <a:endParaRPr lang="en-US" sz="3000" dirty="0">
              <a:solidFill>
                <a:srgbClr val="002060"/>
              </a:solidFill>
            </a:endParaRPr>
          </a:p>
        </p:txBody>
      </p:sp>
      <p:pic>
        <p:nvPicPr>
          <p:cNvPr id="5" name="Content Placeholder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85800" y="1600200"/>
            <a:ext cx="3505200" cy="3505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Content Placeholder 3"/>
          <p:cNvSpPr>
            <a:spLocks noGrp="1"/>
          </p:cNvSpPr>
          <p:nvPr>
            <p:ph sz="half" idx="2"/>
          </p:nvPr>
        </p:nvSpPr>
        <p:spPr>
          <a:xfrm>
            <a:off x="4572000" y="1554480"/>
            <a:ext cx="4114800" cy="3931920"/>
          </a:xfrm>
        </p:spPr>
        <p:txBody>
          <a:bodyPr>
            <a:normAutofit fontScale="85000" lnSpcReduction="20000"/>
          </a:bodyPr>
          <a:lstStyle/>
          <a:p>
            <a:r>
              <a:rPr lang="en-US" dirty="0" smtClean="0">
                <a:solidFill>
                  <a:srgbClr val="002060"/>
                </a:solidFill>
              </a:rPr>
              <a:t>Shows your </a:t>
            </a:r>
            <a:r>
              <a:rPr lang="en-US" dirty="0" smtClean="0">
                <a:solidFill>
                  <a:srgbClr val="002060"/>
                </a:solidFill>
              </a:rPr>
              <a:t>personality &amp; </a:t>
            </a:r>
            <a:r>
              <a:rPr lang="en-US" dirty="0" smtClean="0">
                <a:solidFill>
                  <a:srgbClr val="002060"/>
                </a:solidFill>
              </a:rPr>
              <a:t>creativity</a:t>
            </a:r>
          </a:p>
          <a:p>
            <a:r>
              <a:rPr lang="en-US" dirty="0" smtClean="0">
                <a:solidFill>
                  <a:srgbClr val="002060"/>
                </a:solidFill>
              </a:rPr>
              <a:t>Allows you access to many job </a:t>
            </a:r>
            <a:r>
              <a:rPr lang="en-US" dirty="0" smtClean="0">
                <a:solidFill>
                  <a:srgbClr val="002060"/>
                </a:solidFill>
              </a:rPr>
              <a:t>opportunities all hours of the day</a:t>
            </a:r>
          </a:p>
          <a:p>
            <a:r>
              <a:rPr lang="en-US" dirty="0" smtClean="0">
                <a:solidFill>
                  <a:srgbClr val="002060"/>
                </a:solidFill>
              </a:rPr>
              <a:t>Socializing with friends &amp; family</a:t>
            </a:r>
            <a:endParaRPr lang="en-US" dirty="0" smtClean="0">
              <a:solidFill>
                <a:srgbClr val="002060"/>
              </a:solidFill>
            </a:endParaRPr>
          </a:p>
          <a:p>
            <a:r>
              <a:rPr lang="en-US" dirty="0" smtClean="0">
                <a:solidFill>
                  <a:srgbClr val="002060"/>
                </a:solidFill>
              </a:rPr>
              <a:t>Allows you to be found </a:t>
            </a:r>
            <a:r>
              <a:rPr lang="en-US" dirty="0" smtClean="0">
                <a:solidFill>
                  <a:srgbClr val="002060"/>
                </a:solidFill>
              </a:rPr>
              <a:t>24/7, by anyone</a:t>
            </a:r>
            <a:endParaRPr lang="en-US" dirty="0" smtClean="0">
              <a:solidFill>
                <a:srgbClr val="002060"/>
              </a:solidFill>
            </a:endParaRPr>
          </a:p>
          <a:p>
            <a:r>
              <a:rPr lang="en-US" dirty="0" smtClean="0">
                <a:solidFill>
                  <a:srgbClr val="002060"/>
                </a:solidFill>
              </a:rPr>
              <a:t>Requires you to ‘re-think’ before posting, when you are looking for work</a:t>
            </a:r>
            <a:endParaRPr lang="en-US" dirty="0">
              <a:solidFill>
                <a:srgbClr val="002060"/>
              </a:solidFill>
            </a:endParaRPr>
          </a:p>
        </p:txBody>
      </p:sp>
    </p:spTree>
    <p:extLst>
      <p:ext uri="{BB962C8B-B14F-4D97-AF65-F5344CB8AC3E}">
        <p14:creationId xmlns:p14="http://schemas.microsoft.com/office/powerpoint/2010/main" val="25811808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50" y="76200"/>
            <a:ext cx="8667750" cy="1082674"/>
          </a:xfrm>
        </p:spPr>
        <p:txBody>
          <a:bodyPr/>
          <a:lstStyle/>
          <a:p>
            <a:r>
              <a:rPr lang="en-US" sz="3200" b="1" dirty="0" smtClean="0">
                <a:solidFill>
                  <a:srgbClr val="C00000"/>
                </a:solidFill>
              </a:rPr>
              <a:t>Benefits</a:t>
            </a:r>
            <a:r>
              <a:rPr lang="en-US" sz="3200" dirty="0" smtClean="0">
                <a:solidFill>
                  <a:srgbClr val="C00000"/>
                </a:solidFill>
              </a:rPr>
              <a:t> of the Internet when </a:t>
            </a:r>
            <a:br>
              <a:rPr lang="en-US" sz="3200" dirty="0" smtClean="0">
                <a:solidFill>
                  <a:srgbClr val="C00000"/>
                </a:solidFill>
              </a:rPr>
            </a:br>
            <a:r>
              <a:rPr lang="en-US" sz="3200" u="dotDotDashHeavy" dirty="0" smtClean="0">
                <a:solidFill>
                  <a:srgbClr val="C00000"/>
                </a:solidFill>
                <a:uFill>
                  <a:solidFill>
                    <a:srgbClr val="00B050"/>
                  </a:solidFill>
                </a:uFill>
              </a:rPr>
              <a:t>Searching for a Job</a:t>
            </a:r>
            <a:endParaRPr lang="en-US" sz="3200" u="dotDotDashHeavy" dirty="0">
              <a:solidFill>
                <a:srgbClr val="C00000"/>
              </a:solidFill>
              <a:uFill>
                <a:solidFill>
                  <a:srgbClr val="00B050"/>
                </a:solidFill>
              </a:uFill>
            </a:endParaRPr>
          </a:p>
        </p:txBody>
      </p:sp>
      <p:sp>
        <p:nvSpPr>
          <p:cNvPr id="4" name="Content Placeholder 3"/>
          <p:cNvSpPr>
            <a:spLocks noGrp="1"/>
          </p:cNvSpPr>
          <p:nvPr>
            <p:ph sz="half" idx="2"/>
          </p:nvPr>
        </p:nvSpPr>
        <p:spPr>
          <a:xfrm>
            <a:off x="685800" y="1447800"/>
            <a:ext cx="7543800" cy="4191000"/>
          </a:xfrm>
        </p:spPr>
        <p:txBody>
          <a:bodyPr>
            <a:normAutofit fontScale="77500" lnSpcReduction="20000"/>
          </a:bodyPr>
          <a:lstStyle/>
          <a:p>
            <a:r>
              <a:rPr lang="en-US" dirty="0" smtClean="0">
                <a:solidFill>
                  <a:srgbClr val="002060"/>
                </a:solidFill>
              </a:rPr>
              <a:t>The internet is free and you can access it anytime from </a:t>
            </a:r>
            <a:r>
              <a:rPr lang="en-US" dirty="0" smtClean="0">
                <a:solidFill>
                  <a:srgbClr val="002060"/>
                </a:solidFill>
              </a:rPr>
              <a:t>anywhere (Cell, home, school, library, etc.)</a:t>
            </a:r>
            <a:endParaRPr lang="en-US" dirty="0" smtClean="0">
              <a:solidFill>
                <a:srgbClr val="002060"/>
              </a:solidFill>
            </a:endParaRPr>
          </a:p>
          <a:p>
            <a:pPr marL="914400" lvl="2" indent="0">
              <a:buNone/>
            </a:pPr>
            <a:endParaRPr lang="en-US" dirty="0" smtClean="0">
              <a:solidFill>
                <a:srgbClr val="002060"/>
              </a:solidFill>
            </a:endParaRPr>
          </a:p>
          <a:p>
            <a:r>
              <a:rPr lang="en-US" dirty="0" smtClean="0">
                <a:solidFill>
                  <a:srgbClr val="002060"/>
                </a:solidFill>
              </a:rPr>
              <a:t>You can apply for jobs from anywhere at any </a:t>
            </a:r>
            <a:r>
              <a:rPr lang="en-US" dirty="0" smtClean="0">
                <a:solidFill>
                  <a:srgbClr val="002060"/>
                </a:solidFill>
              </a:rPr>
              <a:t>time</a:t>
            </a:r>
          </a:p>
          <a:p>
            <a:endParaRPr lang="en-US" dirty="0">
              <a:solidFill>
                <a:srgbClr val="002060"/>
              </a:solidFill>
            </a:endParaRPr>
          </a:p>
          <a:p>
            <a:r>
              <a:rPr lang="en-US" dirty="0" smtClean="0">
                <a:solidFill>
                  <a:srgbClr val="002060"/>
                </a:solidFill>
              </a:rPr>
              <a:t>Employers can get to know your personality by accessing your social media</a:t>
            </a:r>
            <a:endParaRPr lang="en-US" dirty="0" smtClean="0">
              <a:solidFill>
                <a:srgbClr val="002060"/>
              </a:solidFill>
            </a:endParaRPr>
          </a:p>
          <a:p>
            <a:endParaRPr lang="en-US" dirty="0" smtClean="0">
              <a:solidFill>
                <a:srgbClr val="002060"/>
              </a:solidFill>
            </a:endParaRPr>
          </a:p>
          <a:p>
            <a:r>
              <a:rPr lang="en-US" dirty="0" smtClean="0">
                <a:solidFill>
                  <a:srgbClr val="002060"/>
                </a:solidFill>
              </a:rPr>
              <a:t>Online profiles show employers that you’re patient, creative, and committed to yourself and your career </a:t>
            </a:r>
          </a:p>
          <a:p>
            <a:endParaRPr lang="en-US" dirty="0" smtClean="0">
              <a:solidFill>
                <a:srgbClr val="002060"/>
              </a:solidFill>
            </a:endParaRPr>
          </a:p>
          <a:p>
            <a:r>
              <a:rPr lang="en-US" dirty="0" smtClean="0">
                <a:solidFill>
                  <a:srgbClr val="002060"/>
                </a:solidFill>
              </a:rPr>
              <a:t>You can easily expand your Social Network (FB, Twitter</a:t>
            </a:r>
            <a:r>
              <a:rPr lang="en-US" dirty="0" smtClean="0">
                <a:solidFill>
                  <a:srgbClr val="002060"/>
                </a:solidFill>
              </a:rPr>
              <a:t>, Instagram, LinkedIn, </a:t>
            </a:r>
            <a:r>
              <a:rPr lang="en-US" dirty="0" smtClean="0">
                <a:solidFill>
                  <a:srgbClr val="002060"/>
                </a:solidFill>
              </a:rPr>
              <a:t>etc.)</a:t>
            </a:r>
            <a:endParaRPr lang="en-US" dirty="0">
              <a:solidFill>
                <a:srgbClr val="002060"/>
              </a:solidFill>
            </a:endParaRPr>
          </a:p>
        </p:txBody>
      </p:sp>
    </p:spTree>
    <p:extLst>
      <p:ext uri="{BB962C8B-B14F-4D97-AF65-F5344CB8AC3E}">
        <p14:creationId xmlns:p14="http://schemas.microsoft.com/office/powerpoint/2010/main" val="35391129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9067800" cy="1082674"/>
          </a:xfrm>
        </p:spPr>
        <p:txBody>
          <a:bodyPr/>
          <a:lstStyle/>
          <a:p>
            <a:r>
              <a:rPr lang="en-US" sz="3200" b="1" dirty="0" smtClean="0">
                <a:solidFill>
                  <a:srgbClr val="C00000"/>
                </a:solidFill>
              </a:rPr>
              <a:t>Drawbacks</a:t>
            </a:r>
            <a:r>
              <a:rPr lang="en-US" sz="3200" dirty="0" smtClean="0">
                <a:solidFill>
                  <a:srgbClr val="C00000"/>
                </a:solidFill>
              </a:rPr>
              <a:t> of the Internet when </a:t>
            </a:r>
            <a:br>
              <a:rPr lang="en-US" sz="3200" dirty="0" smtClean="0">
                <a:solidFill>
                  <a:srgbClr val="C00000"/>
                </a:solidFill>
              </a:rPr>
            </a:br>
            <a:r>
              <a:rPr lang="en-US" sz="3200" u="dotDashHeavy" dirty="0" smtClean="0">
                <a:solidFill>
                  <a:srgbClr val="C00000"/>
                </a:solidFill>
                <a:uFill>
                  <a:solidFill>
                    <a:srgbClr val="00B050"/>
                  </a:solidFill>
                </a:uFill>
              </a:rPr>
              <a:t>Searching for a Job</a:t>
            </a:r>
            <a:endParaRPr lang="en-US" sz="3200" u="dotDashHeavy" dirty="0">
              <a:solidFill>
                <a:srgbClr val="C00000"/>
              </a:solidFill>
              <a:uFill>
                <a:solidFill>
                  <a:srgbClr val="00B050"/>
                </a:solidFill>
              </a:uFill>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09600" y="1828800"/>
            <a:ext cx="3292475" cy="3292475"/>
          </a:xfrm>
        </p:spPr>
      </p:pic>
      <p:sp>
        <p:nvSpPr>
          <p:cNvPr id="4" name="Content Placeholder 3"/>
          <p:cNvSpPr>
            <a:spLocks noGrp="1"/>
          </p:cNvSpPr>
          <p:nvPr>
            <p:ph sz="half" idx="2"/>
          </p:nvPr>
        </p:nvSpPr>
        <p:spPr>
          <a:xfrm>
            <a:off x="4114800" y="1828800"/>
            <a:ext cx="4495800" cy="3810000"/>
          </a:xfrm>
        </p:spPr>
        <p:txBody>
          <a:bodyPr>
            <a:normAutofit lnSpcReduction="10000"/>
          </a:bodyPr>
          <a:lstStyle/>
          <a:p>
            <a:r>
              <a:rPr lang="en-US" sz="2000" dirty="0" smtClean="0">
                <a:solidFill>
                  <a:srgbClr val="002060"/>
                </a:solidFill>
              </a:rPr>
              <a:t>Safety! Anyone can access your information</a:t>
            </a:r>
          </a:p>
          <a:p>
            <a:endParaRPr lang="en-US" sz="2000" dirty="0" smtClean="0">
              <a:solidFill>
                <a:srgbClr val="002060"/>
              </a:solidFill>
            </a:endParaRPr>
          </a:p>
          <a:p>
            <a:r>
              <a:rPr lang="en-US" sz="2000" dirty="0" smtClean="0">
                <a:solidFill>
                  <a:srgbClr val="002060"/>
                </a:solidFill>
              </a:rPr>
              <a:t>Employers can see what you did with your friends </a:t>
            </a:r>
            <a:r>
              <a:rPr lang="en-US" sz="2000" dirty="0">
                <a:solidFill>
                  <a:srgbClr val="002060"/>
                </a:solidFill>
              </a:rPr>
              <a:t>&amp;</a:t>
            </a:r>
            <a:r>
              <a:rPr lang="en-US" sz="2000" dirty="0" smtClean="0">
                <a:solidFill>
                  <a:srgbClr val="002060"/>
                </a:solidFill>
              </a:rPr>
              <a:t> </a:t>
            </a:r>
            <a:r>
              <a:rPr lang="en-US" sz="2000" dirty="0" smtClean="0">
                <a:solidFill>
                  <a:srgbClr val="002060"/>
                </a:solidFill>
              </a:rPr>
              <a:t>family over the weekend (nothing is private)</a:t>
            </a:r>
          </a:p>
          <a:p>
            <a:endParaRPr lang="en-US" sz="2000" dirty="0" smtClean="0">
              <a:solidFill>
                <a:srgbClr val="002060"/>
              </a:solidFill>
            </a:endParaRPr>
          </a:p>
          <a:p>
            <a:r>
              <a:rPr lang="en-US" sz="2000" dirty="0" smtClean="0">
                <a:solidFill>
                  <a:srgbClr val="002060"/>
                </a:solidFill>
              </a:rPr>
              <a:t>Just because it is on the internet, doesn’t make it true</a:t>
            </a:r>
          </a:p>
          <a:p>
            <a:endParaRPr lang="en-US" sz="2000" dirty="0" smtClean="0">
              <a:solidFill>
                <a:srgbClr val="002060"/>
              </a:solidFill>
            </a:endParaRPr>
          </a:p>
          <a:p>
            <a:r>
              <a:rPr lang="en-US" sz="2000" dirty="0" smtClean="0">
                <a:solidFill>
                  <a:srgbClr val="002060"/>
                </a:solidFill>
              </a:rPr>
              <a:t>There are many scams and people trying to take advantage of you</a:t>
            </a:r>
            <a:endParaRPr lang="en-US" sz="2000" dirty="0">
              <a:solidFill>
                <a:srgbClr val="002060"/>
              </a:solidFill>
            </a:endParaRPr>
          </a:p>
        </p:txBody>
      </p:sp>
    </p:spTree>
    <p:extLst>
      <p:ext uri="{BB962C8B-B14F-4D97-AF65-F5344CB8AC3E}">
        <p14:creationId xmlns:p14="http://schemas.microsoft.com/office/powerpoint/2010/main" val="8999441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10400" cy="1066800"/>
          </a:xfrm>
        </p:spPr>
        <p:txBody>
          <a:bodyPr/>
          <a:lstStyle/>
          <a:p>
            <a:pPr algn="ctr"/>
            <a:r>
              <a:rPr lang="en-US" sz="3600" b="0" cap="none" dirty="0" smtClean="0">
                <a:solidFill>
                  <a:srgbClr val="C00000"/>
                </a:solidFill>
              </a:rPr>
              <a:t>What is </a:t>
            </a:r>
            <a:r>
              <a:rPr lang="en-US" sz="3600" b="0" i="1" cap="none" dirty="0">
                <a:solidFill>
                  <a:srgbClr val="C00000"/>
                </a:solidFill>
              </a:rPr>
              <a:t>N</a:t>
            </a:r>
            <a:r>
              <a:rPr lang="en-US" sz="3600" b="0" i="1" cap="none" dirty="0" smtClean="0">
                <a:solidFill>
                  <a:srgbClr val="C00000"/>
                </a:solidFill>
              </a:rPr>
              <a:t>etworking</a:t>
            </a:r>
            <a:r>
              <a:rPr lang="en-US" sz="3600" b="0" cap="none" dirty="0" smtClean="0">
                <a:solidFill>
                  <a:srgbClr val="C00000"/>
                </a:solidFill>
              </a:rPr>
              <a:t>?</a:t>
            </a:r>
            <a:endParaRPr lang="en-US" sz="3600" b="0" cap="none" dirty="0">
              <a:solidFill>
                <a:srgbClr val="C00000"/>
              </a:solidFill>
            </a:endParaRPr>
          </a:p>
        </p:txBody>
      </p:sp>
      <p:sp>
        <p:nvSpPr>
          <p:cNvPr id="4" name="Text Placeholder 3"/>
          <p:cNvSpPr>
            <a:spLocks noGrp="1"/>
          </p:cNvSpPr>
          <p:nvPr>
            <p:ph type="body" idx="1"/>
          </p:nvPr>
        </p:nvSpPr>
        <p:spPr>
          <a:xfrm>
            <a:off x="4800600" y="2438400"/>
            <a:ext cx="4114800" cy="1295400"/>
          </a:xfrm>
        </p:spPr>
        <p:txBody>
          <a:bodyPr>
            <a:normAutofit lnSpcReduction="10000"/>
          </a:bodyPr>
          <a:lstStyle/>
          <a:p>
            <a:r>
              <a:rPr lang="en-US" dirty="0" smtClean="0"/>
              <a:t>“The exchange of information or services among individuals, groups, or institutions…”</a:t>
            </a:r>
          </a:p>
          <a:p>
            <a:pPr algn="r"/>
            <a:r>
              <a:rPr lang="en-US" sz="1600" dirty="0" smtClean="0"/>
              <a:t>Merriam Webster</a:t>
            </a:r>
            <a:endParaRPr lang="en-US" sz="1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828800"/>
            <a:ext cx="4114307" cy="32766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22855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63000" cy="1387473"/>
          </a:xfrm>
        </p:spPr>
        <p:txBody>
          <a:bodyPr>
            <a:noAutofit/>
          </a:bodyPr>
          <a:lstStyle/>
          <a:p>
            <a:pPr algn="ctr"/>
            <a:r>
              <a:rPr lang="en-US" sz="2800" i="1" dirty="0" smtClean="0">
                <a:solidFill>
                  <a:srgbClr val="002060"/>
                </a:solidFill>
              </a:rPr>
              <a:t>‘Networking’</a:t>
            </a:r>
            <a:r>
              <a:rPr lang="en-US" sz="2800" dirty="0" smtClean="0">
                <a:solidFill>
                  <a:srgbClr val="002060"/>
                </a:solidFill>
              </a:rPr>
              <a:t> is the </a:t>
            </a:r>
            <a:r>
              <a:rPr lang="en-US" sz="2800" dirty="0" smtClean="0">
                <a:solidFill>
                  <a:srgbClr val="C00000"/>
                </a:solidFill>
              </a:rPr>
              <a:t>Number 1</a:t>
            </a:r>
            <a:r>
              <a:rPr lang="en-US" sz="2800" dirty="0" smtClean="0">
                <a:solidFill>
                  <a:srgbClr val="002060"/>
                </a:solidFill>
              </a:rPr>
              <a:t> way to get a new job!!! </a:t>
            </a:r>
            <a:br>
              <a:rPr lang="en-US" sz="2800" dirty="0" smtClean="0">
                <a:solidFill>
                  <a:srgbClr val="002060"/>
                </a:solidFill>
              </a:rPr>
            </a:br>
            <a:r>
              <a:rPr lang="en-US" sz="2800" dirty="0" smtClean="0">
                <a:solidFill>
                  <a:srgbClr val="002060"/>
                </a:solidFill>
              </a:rPr>
              <a:t>And… </a:t>
            </a:r>
            <a:r>
              <a:rPr lang="en-US" sz="2800" dirty="0" smtClean="0">
                <a:solidFill>
                  <a:srgbClr val="C00000"/>
                </a:solidFill>
              </a:rPr>
              <a:t>80%</a:t>
            </a:r>
            <a:r>
              <a:rPr lang="en-US" sz="2800" dirty="0" smtClean="0">
                <a:solidFill>
                  <a:srgbClr val="002060"/>
                </a:solidFill>
              </a:rPr>
              <a:t> of jobs never get advertised!</a:t>
            </a:r>
            <a:endParaRPr lang="en-US" sz="2800" dirty="0">
              <a:solidFill>
                <a:srgbClr val="00206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8810" y="1828800"/>
            <a:ext cx="5253990" cy="3889628"/>
          </a:xfrm>
        </p:spPr>
      </p:pic>
    </p:spTree>
    <p:extLst>
      <p:ext uri="{BB962C8B-B14F-4D97-AF65-F5344CB8AC3E}">
        <p14:creationId xmlns:p14="http://schemas.microsoft.com/office/powerpoint/2010/main" val="15682407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pPr algn="ctr"/>
            <a:r>
              <a:rPr lang="en-US" dirty="0" smtClean="0"/>
              <a:t/>
            </a:r>
            <a:br>
              <a:rPr lang="en-US" dirty="0" smtClean="0"/>
            </a:br>
            <a:r>
              <a:rPr lang="en-US" sz="3600" dirty="0" smtClean="0">
                <a:solidFill>
                  <a:srgbClr val="C00000"/>
                </a:solidFill>
              </a:rPr>
              <a:t>First Degree Contacts of </a:t>
            </a:r>
            <a:r>
              <a:rPr lang="en-US" sz="3600" i="1" dirty="0" smtClean="0">
                <a:solidFill>
                  <a:srgbClr val="C00000"/>
                </a:solidFill>
              </a:rPr>
              <a:t>Networking</a:t>
            </a:r>
            <a:r>
              <a:rPr lang="en-US" dirty="0"/>
              <a:t/>
            </a:r>
            <a:br>
              <a:rPr lang="en-US" dirty="0"/>
            </a:br>
            <a:r>
              <a:rPr lang="en-US" sz="2000" dirty="0" smtClean="0">
                <a:solidFill>
                  <a:srgbClr val="002060"/>
                </a:solidFill>
              </a:rPr>
              <a:t>(Three Degrees of Contacts)</a:t>
            </a:r>
            <a:endParaRPr lang="en-US" sz="2000" dirty="0">
              <a:solidFill>
                <a:srgbClr val="002060"/>
              </a:solidFill>
            </a:endParaRPr>
          </a:p>
        </p:txBody>
      </p:sp>
      <p:pic>
        <p:nvPicPr>
          <p:cNvPr id="5" name="Picture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833185" y="2286000"/>
            <a:ext cx="3586415" cy="2377281"/>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 Placeholder 2"/>
          <p:cNvSpPr>
            <a:spLocks noGrp="1"/>
          </p:cNvSpPr>
          <p:nvPr>
            <p:ph sz="half" idx="2"/>
          </p:nvPr>
        </p:nvSpPr>
        <p:spPr>
          <a:xfrm>
            <a:off x="5029200" y="1951037"/>
            <a:ext cx="3429000" cy="4525963"/>
          </a:xfrm>
        </p:spPr>
        <p:txBody>
          <a:bodyPr>
            <a:normAutofit/>
          </a:bodyPr>
          <a:lstStyle/>
          <a:p>
            <a:pPr marL="0" indent="0">
              <a:buNone/>
            </a:pPr>
            <a:r>
              <a:rPr lang="en-US" sz="2000" dirty="0" smtClean="0">
                <a:solidFill>
                  <a:srgbClr val="002060"/>
                </a:solidFill>
              </a:rPr>
              <a:t>These are the people closest to you. The people you love and depend on:</a:t>
            </a:r>
          </a:p>
          <a:p>
            <a:pPr marL="742950" lvl="1" indent="-285750">
              <a:buFont typeface="Arial" panose="020B0604020202020204" pitchFamily="34" charset="0"/>
              <a:buChar char="•"/>
            </a:pPr>
            <a:r>
              <a:rPr lang="en-US" sz="1800" dirty="0" smtClean="0">
                <a:solidFill>
                  <a:srgbClr val="C00000"/>
                </a:solidFill>
              </a:rPr>
              <a:t>Parents</a:t>
            </a:r>
          </a:p>
          <a:p>
            <a:pPr marL="742950" lvl="1" indent="-285750">
              <a:buFont typeface="Arial" panose="020B0604020202020204" pitchFamily="34" charset="0"/>
              <a:buChar char="•"/>
            </a:pPr>
            <a:r>
              <a:rPr lang="en-US" sz="1800" dirty="0" smtClean="0">
                <a:solidFill>
                  <a:srgbClr val="C00000"/>
                </a:solidFill>
              </a:rPr>
              <a:t>Grandparents</a:t>
            </a:r>
          </a:p>
          <a:p>
            <a:pPr marL="742950" lvl="1" indent="-285750">
              <a:buFont typeface="Arial" panose="020B0604020202020204" pitchFamily="34" charset="0"/>
              <a:buChar char="•"/>
            </a:pPr>
            <a:r>
              <a:rPr lang="en-US" sz="1800" dirty="0" smtClean="0">
                <a:solidFill>
                  <a:srgbClr val="C00000"/>
                </a:solidFill>
              </a:rPr>
              <a:t>Siblings</a:t>
            </a:r>
          </a:p>
          <a:p>
            <a:pPr marL="742950" lvl="1" indent="-285750">
              <a:buFont typeface="Arial" panose="020B0604020202020204" pitchFamily="34" charset="0"/>
              <a:buChar char="•"/>
            </a:pPr>
            <a:r>
              <a:rPr lang="en-US" sz="1800" dirty="0" smtClean="0">
                <a:solidFill>
                  <a:srgbClr val="C00000"/>
                </a:solidFill>
              </a:rPr>
              <a:t>Boyfriend/girlfriend</a:t>
            </a:r>
          </a:p>
          <a:p>
            <a:pPr marL="742950" lvl="1" indent="-285750">
              <a:buFont typeface="Arial" panose="020B0604020202020204" pitchFamily="34" charset="0"/>
              <a:buChar char="•"/>
            </a:pPr>
            <a:r>
              <a:rPr lang="en-US" sz="1800" dirty="0" smtClean="0">
                <a:solidFill>
                  <a:srgbClr val="C00000"/>
                </a:solidFill>
              </a:rPr>
              <a:t>Best friends</a:t>
            </a:r>
          </a:p>
          <a:p>
            <a:pPr marL="742950" lvl="1" indent="-285750">
              <a:buFont typeface="Arial" panose="020B0604020202020204" pitchFamily="34" charset="0"/>
              <a:buChar char="•"/>
            </a:pPr>
            <a:r>
              <a:rPr lang="en-US" sz="1800" dirty="0" smtClean="0">
                <a:solidFill>
                  <a:srgbClr val="C00000"/>
                </a:solidFill>
              </a:rPr>
              <a:t>Other?</a:t>
            </a:r>
          </a:p>
        </p:txBody>
      </p:sp>
    </p:spTree>
    <p:extLst>
      <p:ext uri="{BB962C8B-B14F-4D97-AF65-F5344CB8AC3E}">
        <p14:creationId xmlns:p14="http://schemas.microsoft.com/office/powerpoint/2010/main" val="1277541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sz="3600" dirty="0" smtClean="0">
                <a:solidFill>
                  <a:srgbClr val="0070C0"/>
                </a:solidFill>
              </a:rPr>
              <a:t>Second Degree Contacts of </a:t>
            </a:r>
            <a:r>
              <a:rPr lang="en-US" sz="3600" i="1" dirty="0" smtClean="0">
                <a:solidFill>
                  <a:srgbClr val="0070C0"/>
                </a:solidFill>
              </a:rPr>
              <a:t>Networking</a:t>
            </a:r>
            <a:r>
              <a:rPr lang="en-US" sz="3600" dirty="0"/>
              <a:t/>
            </a:r>
            <a:br>
              <a:rPr lang="en-US" sz="3600" dirty="0"/>
            </a:br>
            <a:r>
              <a:rPr lang="en-US" sz="1800" dirty="0" smtClean="0">
                <a:solidFill>
                  <a:srgbClr val="002060"/>
                </a:solidFill>
              </a:rPr>
              <a:t>(</a:t>
            </a:r>
            <a:r>
              <a:rPr lang="en-US" sz="2000" dirty="0" smtClean="0">
                <a:solidFill>
                  <a:srgbClr val="002060"/>
                </a:solidFill>
              </a:rPr>
              <a:t>Three Degrees of Contacts)</a:t>
            </a:r>
            <a:endParaRPr lang="en-US" sz="2000" dirty="0">
              <a:solidFill>
                <a:srgbClr val="002060"/>
              </a:solidFill>
            </a:endParaRPr>
          </a:p>
        </p:txBody>
      </p:sp>
      <p:sp>
        <p:nvSpPr>
          <p:cNvPr id="3" name="Text Placeholder 2"/>
          <p:cNvSpPr>
            <a:spLocks noGrp="1"/>
          </p:cNvSpPr>
          <p:nvPr>
            <p:ph sz="half" idx="2"/>
          </p:nvPr>
        </p:nvSpPr>
        <p:spPr>
          <a:xfrm>
            <a:off x="5105400" y="2027237"/>
            <a:ext cx="3657600" cy="3459163"/>
          </a:xfrm>
        </p:spPr>
        <p:txBody>
          <a:bodyPr>
            <a:normAutofit/>
          </a:bodyPr>
          <a:lstStyle/>
          <a:p>
            <a:pPr marL="0" indent="0">
              <a:buNone/>
            </a:pPr>
            <a:r>
              <a:rPr lang="en-US" sz="2000" dirty="0" smtClean="0">
                <a:solidFill>
                  <a:srgbClr val="002060"/>
                </a:solidFill>
              </a:rPr>
              <a:t>These are the people that you know, but may not be as close to as your family:</a:t>
            </a:r>
          </a:p>
          <a:p>
            <a:pPr marL="742950" lvl="1" indent="-285750">
              <a:buFont typeface="Arial" panose="020B0604020202020204" pitchFamily="34" charset="0"/>
              <a:buChar char="•"/>
            </a:pPr>
            <a:r>
              <a:rPr lang="en-US" sz="1800" dirty="0" smtClean="0">
                <a:solidFill>
                  <a:srgbClr val="0070C0"/>
                </a:solidFill>
              </a:rPr>
              <a:t>Teachers</a:t>
            </a:r>
          </a:p>
          <a:p>
            <a:pPr marL="742950" lvl="1" indent="-285750">
              <a:buFont typeface="Arial" panose="020B0604020202020204" pitchFamily="34" charset="0"/>
              <a:buChar char="•"/>
            </a:pPr>
            <a:r>
              <a:rPr lang="en-US" sz="1800" dirty="0" smtClean="0">
                <a:solidFill>
                  <a:srgbClr val="0070C0"/>
                </a:solidFill>
              </a:rPr>
              <a:t>Friends at school</a:t>
            </a:r>
          </a:p>
          <a:p>
            <a:pPr marL="742950" lvl="1" indent="-285750">
              <a:buFont typeface="Arial" panose="020B0604020202020204" pitchFamily="34" charset="0"/>
              <a:buChar char="•"/>
            </a:pPr>
            <a:r>
              <a:rPr lang="en-US" sz="1800" dirty="0" smtClean="0">
                <a:solidFill>
                  <a:srgbClr val="0070C0"/>
                </a:solidFill>
              </a:rPr>
              <a:t>Co-workers </a:t>
            </a:r>
            <a:r>
              <a:rPr lang="en-US" sz="1800" dirty="0" smtClean="0">
                <a:solidFill>
                  <a:srgbClr val="0070C0"/>
                </a:solidFill>
              </a:rPr>
              <a:t>                      (</a:t>
            </a:r>
            <a:r>
              <a:rPr lang="en-US" sz="1800" dirty="0" smtClean="0">
                <a:solidFill>
                  <a:srgbClr val="0070C0"/>
                </a:solidFill>
              </a:rPr>
              <a:t>if you </a:t>
            </a:r>
            <a:r>
              <a:rPr lang="en-US" sz="1800" dirty="0" smtClean="0">
                <a:solidFill>
                  <a:srgbClr val="0070C0"/>
                </a:solidFill>
              </a:rPr>
              <a:t>already have </a:t>
            </a:r>
            <a:r>
              <a:rPr lang="en-US" sz="1800" dirty="0" smtClean="0">
                <a:solidFill>
                  <a:srgbClr val="0070C0"/>
                </a:solidFill>
              </a:rPr>
              <a:t>a job)</a:t>
            </a:r>
          </a:p>
          <a:p>
            <a:pPr marL="742950" lvl="1" indent="-285750">
              <a:buFont typeface="Arial" panose="020B0604020202020204" pitchFamily="34" charset="0"/>
              <a:buChar char="•"/>
            </a:pPr>
            <a:r>
              <a:rPr lang="en-US" sz="1800" dirty="0" smtClean="0">
                <a:solidFill>
                  <a:srgbClr val="0070C0"/>
                </a:solidFill>
              </a:rPr>
              <a:t>Neighbors</a:t>
            </a:r>
          </a:p>
          <a:p>
            <a:pPr marL="742950" lvl="1" indent="-285750">
              <a:buFont typeface="Arial" panose="020B0604020202020204" pitchFamily="34" charset="0"/>
              <a:buChar char="•"/>
            </a:pPr>
            <a:r>
              <a:rPr lang="en-US" sz="1800" dirty="0" smtClean="0">
                <a:solidFill>
                  <a:srgbClr val="0070C0"/>
                </a:solidFill>
              </a:rPr>
              <a:t>Counselors</a:t>
            </a:r>
          </a:p>
          <a:p>
            <a:pPr marL="742950" lvl="1" indent="-285750">
              <a:buFont typeface="Arial" panose="020B0604020202020204" pitchFamily="34" charset="0"/>
              <a:buChar char="•"/>
            </a:pPr>
            <a:r>
              <a:rPr lang="en-US" sz="1800" dirty="0" smtClean="0">
                <a:solidFill>
                  <a:srgbClr val="0070C0"/>
                </a:solidFill>
              </a:rPr>
              <a:t>Other?</a:t>
            </a: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1999" y="2286000"/>
            <a:ext cx="3789735" cy="2514599"/>
          </a:xfrm>
          <a:prstGeom prst="rect">
            <a:avLst/>
          </a:prstGeom>
          <a:solidFill>
            <a:srgbClr val="FFFFFF">
              <a:shade val="85000"/>
            </a:srgbClr>
          </a:solidFill>
          <a:ln w="889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8157061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Pencil">
  <a:themeElements>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AB57"/>
        </a:hlink>
        <a:folHlink>
          <a:srgbClr val="007B7E"/>
        </a:folHlink>
      </a:clrScheme>
      <a:clrMap bg1="lt1" tx1="dk1" bg2="lt2" tx2="dk2" accent1="accent1" accent2="accent2" accent3="accent3" accent4="accent4" accent5="accent5" accent6="accent6" hlink="hlink" folHlink="folHlink"/>
    </a:extraClrScheme>
    <a:extraClrScheme>
      <a:clrScheme name="Default Design 14">
        <a:dk1>
          <a:srgbClr val="0E2FAD"/>
        </a:dk1>
        <a:lt1>
          <a:srgbClr val="FFFFFF"/>
        </a:lt1>
        <a:dk2>
          <a:srgbClr val="0E2FAD"/>
        </a:dk2>
        <a:lt2>
          <a:srgbClr val="B3CCE6"/>
        </a:lt2>
        <a:accent1>
          <a:srgbClr val="7FD7FC"/>
        </a:accent1>
        <a:accent2>
          <a:srgbClr val="6BA7F8"/>
        </a:accent2>
        <a:accent3>
          <a:srgbClr val="FFFFFF"/>
        </a:accent3>
        <a:accent4>
          <a:srgbClr val="0A2793"/>
        </a:accent4>
        <a:accent5>
          <a:srgbClr val="C0E8FD"/>
        </a:accent5>
        <a:accent6>
          <a:srgbClr val="6097E1"/>
        </a:accent6>
        <a:hlink>
          <a:srgbClr val="FF9D3B"/>
        </a:hlink>
        <a:folHlink>
          <a:srgbClr val="007B7E"/>
        </a:folHlink>
      </a:clrScheme>
      <a:clrMap bg1="lt1" tx1="dk1" bg2="lt2" tx2="dk2" accent1="accent1" accent2="accent2" accent3="accent3" accent4="accent4" accent5="accent5" accent6="accent6" hlink="hlink" folHlink="folHlink"/>
    </a:extraClrScheme>
    <a:extraClrScheme>
      <a:clrScheme name="Default Design 15">
        <a:dk1>
          <a:srgbClr val="0E2F67"/>
        </a:dk1>
        <a:lt1>
          <a:srgbClr val="FFFFFF"/>
        </a:lt1>
        <a:dk2>
          <a:srgbClr val="0E6224"/>
        </a:dk2>
        <a:lt2>
          <a:srgbClr val="7ACCE6"/>
        </a:lt2>
        <a:accent1>
          <a:srgbClr val="745D4A"/>
        </a:accent1>
        <a:accent2>
          <a:srgbClr val="E28000"/>
        </a:accent2>
        <a:accent3>
          <a:srgbClr val="FFFFFF"/>
        </a:accent3>
        <a:accent4>
          <a:srgbClr val="0A2757"/>
        </a:accent4>
        <a:accent5>
          <a:srgbClr val="BCB6B1"/>
        </a:accent5>
        <a:accent6>
          <a:srgbClr val="CD7300"/>
        </a:accent6>
        <a:hlink>
          <a:srgbClr val="FFAB2D"/>
        </a:hlink>
        <a:folHlink>
          <a:srgbClr val="007B7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4">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6" id="{CDF1CE40-D12A-4BBA-8E29-FD301E3A737A}" vid="{E44D8D76-07A2-4151-9426-1A858C999D6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Pencil</Template>
  <TotalTime>283</TotalTime>
  <Words>1342</Words>
  <Application>Microsoft Office PowerPoint</Application>
  <PresentationFormat>On-screen Show (4:3)</PresentationFormat>
  <Paragraphs>192</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Pencil</vt:lpstr>
      <vt:lpstr>Theme4</vt:lpstr>
      <vt:lpstr>Searching for a Job</vt:lpstr>
      <vt:lpstr>Why is knowing how to Search for a Job important?</vt:lpstr>
      <vt:lpstr>What does your ‘Social Media’ say about you? </vt:lpstr>
      <vt:lpstr>Benefits of the Internet when  Searching for a Job</vt:lpstr>
      <vt:lpstr>Drawbacks of the Internet when  Searching for a Job</vt:lpstr>
      <vt:lpstr>What is Networking?</vt:lpstr>
      <vt:lpstr>‘Networking’ is the Number 1 way to get a new job!!!  And… 80% of jobs never get advertised!</vt:lpstr>
      <vt:lpstr> First Degree Contacts of Networking (Three Degrees of Contacts)</vt:lpstr>
      <vt:lpstr> Second Degree Contacts of Networking (Three Degrees of Contacts)</vt:lpstr>
      <vt:lpstr> Third Degree Contacts of Networking (Three Degrees of Contacts)</vt:lpstr>
      <vt:lpstr>When ‘Networking’ for a job…</vt:lpstr>
      <vt:lpstr>Searching for a job using  ‘cold calls’ and ‘dropping in’ </vt:lpstr>
      <vt:lpstr>How can my VR Counselor help me know how to Network and Search for a Job?</vt:lpstr>
      <vt:lpstr>Workshop 8: Reflection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Anderson</dc:creator>
  <cp:lastModifiedBy>Rachel Anderson</cp:lastModifiedBy>
  <cp:revision>30</cp:revision>
  <cp:lastPrinted>2015-01-05T23:05:01Z</cp:lastPrinted>
  <dcterms:created xsi:type="dcterms:W3CDTF">2015-01-04T20:21:31Z</dcterms:created>
  <dcterms:modified xsi:type="dcterms:W3CDTF">2015-10-15T21:39:11Z</dcterms:modified>
</cp:coreProperties>
</file>