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58" r:id="rId3"/>
    <p:sldId id="277" r:id="rId4"/>
    <p:sldId id="276" r:id="rId5"/>
    <p:sldId id="278" r:id="rId6"/>
    <p:sldId id="279" r:id="rId7"/>
    <p:sldId id="280" r:id="rId8"/>
    <p:sldId id="281" r:id="rId9"/>
    <p:sldId id="282" r:id="rId10"/>
    <p:sldId id="283" r:id="rId11"/>
    <p:sldId id="284" r:id="rId12"/>
    <p:sldId id="285" r:id="rId13"/>
    <p:sldId id="286" r:id="rId14"/>
    <p:sldId id="287" r:id="rId15"/>
    <p:sldId id="288" r:id="rId16"/>
    <p:sldId id="289" r:id="rId17"/>
    <p:sldId id="267" r:id="rId18"/>
    <p:sldId id="26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57"/>
    <p:restoredTop sz="85380"/>
  </p:normalViewPr>
  <p:slideViewPr>
    <p:cSldViewPr snapToGrid="0">
      <p:cViewPr>
        <p:scale>
          <a:sx n="92" d="100"/>
          <a:sy n="92" d="100"/>
        </p:scale>
        <p:origin x="2584" y="9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02" d="100"/>
          <a:sy n="102" d="100"/>
        </p:scale>
        <p:origin x="3712"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4A6A4B-2AEA-B64E-99EF-6B736EBD7BA4}" type="datetimeFigureOut">
              <a:rPr lang="en-US" smtClean="0"/>
              <a:t>2/22/23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E407C9-C1A3-4D4F-909D-8CA026B45025}" type="slidenum">
              <a:rPr lang="en-US" smtClean="0"/>
              <a:t>‹#›</a:t>
            </a:fld>
            <a:endParaRPr lang="en-US"/>
          </a:p>
        </p:txBody>
      </p:sp>
    </p:spTree>
    <p:extLst>
      <p:ext uri="{BB962C8B-B14F-4D97-AF65-F5344CB8AC3E}">
        <p14:creationId xmlns:p14="http://schemas.microsoft.com/office/powerpoint/2010/main" val="1633119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This workshop instructs students on the difference between soft and hard skills and helps them identify their skills in these categories.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objective of this workshop is to teach the youth the difference between ‘hard’ and ‘soft’ skills. This can be a confusing topic for many youth, but does play an important role in the success of employment. This workshop provides opportunities to help the youth discover their personal skills, and the skills they need to improve. </a:t>
            </a:r>
          </a:p>
          <a:p>
            <a:endParaRPr lang="en-US" dirty="0"/>
          </a:p>
        </p:txBody>
      </p:sp>
      <p:sp>
        <p:nvSpPr>
          <p:cNvPr id="4" name="Slide Number Placeholder 3"/>
          <p:cNvSpPr>
            <a:spLocks noGrp="1"/>
          </p:cNvSpPr>
          <p:nvPr>
            <p:ph type="sldNum" sz="quarter" idx="5"/>
          </p:nvPr>
        </p:nvSpPr>
        <p:spPr/>
        <p:txBody>
          <a:bodyPr/>
          <a:lstStyle/>
          <a:p>
            <a:fld id="{E0E407C9-C1A3-4D4F-909D-8CA026B45025}" type="slidenum">
              <a:rPr lang="en-US" smtClean="0"/>
              <a:t>1</a:t>
            </a:fld>
            <a:endParaRPr lang="en-US"/>
          </a:p>
        </p:txBody>
      </p:sp>
    </p:spTree>
    <p:extLst>
      <p:ext uri="{BB962C8B-B14F-4D97-AF65-F5344CB8AC3E}">
        <p14:creationId xmlns:p14="http://schemas.microsoft.com/office/powerpoint/2010/main" val="4234295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Choose an activity that will help students personalize this information. There are some possible activities in the activity lists.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rPr>
              <a:t>Understanding your soft and hard skills are important aspects of finding and maintaining employment. Once you can identify what your skills are, you can understand what skills need improvement. </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E0E407C9-C1A3-4D4F-909D-8CA026B45025}" type="slidenum">
              <a:rPr lang="en-US" smtClean="0"/>
              <a:t>2</a:t>
            </a:fld>
            <a:endParaRPr lang="en-US"/>
          </a:p>
        </p:txBody>
      </p:sp>
    </p:spTree>
    <p:extLst>
      <p:ext uri="{BB962C8B-B14F-4D97-AF65-F5344CB8AC3E}">
        <p14:creationId xmlns:p14="http://schemas.microsoft.com/office/powerpoint/2010/main" val="2636957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Employers can teach you hard skills but they expect you to have the soft skills. </a:t>
            </a:r>
          </a:p>
          <a:p>
            <a:pPr marL="0" lvl="0" indent="0" algn="l" rtl="0">
              <a:spcBef>
                <a:spcPts val="0"/>
              </a:spcBef>
              <a:spcAft>
                <a:spcPts val="0"/>
              </a:spcAft>
              <a:buNone/>
            </a:pPr>
            <a:r>
              <a:rPr lang="en-US" dirty="0"/>
              <a:t>While employers often look for hard skill when looking to hire someone, it is usually the lack of soft skills that will get you fired from a job.</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Hard Skills examples</a:t>
            </a:r>
          </a:p>
          <a:p>
            <a:pPr marL="0" lvl="0" indent="0" algn="l" rtl="0">
              <a:spcBef>
                <a:spcPts val="0"/>
              </a:spcBef>
              <a:spcAft>
                <a:spcPts val="0"/>
              </a:spcAft>
              <a:buNone/>
            </a:pPr>
            <a:r>
              <a:rPr lang="en-US" dirty="0"/>
              <a:t>Typing speed</a:t>
            </a:r>
          </a:p>
          <a:p>
            <a:pPr marL="0" lvl="0" indent="0" algn="l" rtl="0">
              <a:spcBef>
                <a:spcPts val="0"/>
              </a:spcBef>
              <a:spcAft>
                <a:spcPts val="0"/>
              </a:spcAft>
              <a:buNone/>
            </a:pPr>
            <a:r>
              <a:rPr lang="en-US" dirty="0"/>
              <a:t>Machining skills</a:t>
            </a:r>
          </a:p>
          <a:p>
            <a:pPr marL="0" lvl="0" indent="0" algn="l" rtl="0">
              <a:spcBef>
                <a:spcPts val="0"/>
              </a:spcBef>
              <a:spcAft>
                <a:spcPts val="0"/>
              </a:spcAft>
              <a:buNone/>
            </a:pPr>
            <a:r>
              <a:rPr lang="en-US" dirty="0"/>
              <a:t>Speaking a foreign language</a:t>
            </a:r>
          </a:p>
          <a:p>
            <a:pPr marL="0" lvl="0" indent="0" algn="l" rtl="0">
              <a:spcBef>
                <a:spcPts val="0"/>
              </a:spcBef>
              <a:spcAft>
                <a:spcPts val="0"/>
              </a:spcAft>
              <a:buNone/>
            </a:pPr>
            <a:r>
              <a:rPr lang="en-US" dirty="0"/>
              <a:t>Cash register experience</a:t>
            </a:r>
          </a:p>
          <a:p>
            <a:pPr marL="0" lvl="0" indent="0" algn="l" rtl="0">
              <a:spcBef>
                <a:spcPts val="0"/>
              </a:spcBef>
              <a:spcAft>
                <a:spcPts val="0"/>
              </a:spcAft>
              <a:buNone/>
            </a:pPr>
            <a:r>
              <a:rPr lang="en-US" dirty="0"/>
              <a:t>Kitchen skills (food safety, knife skills, </a:t>
            </a:r>
            <a:r>
              <a:rPr lang="en-US" dirty="0" err="1"/>
              <a:t>etc</a:t>
            </a:r>
            <a:r>
              <a:rPr lang="en-US" dirty="0"/>
              <a:t>)</a:t>
            </a:r>
          </a:p>
          <a:p>
            <a:pPr marL="0" lvl="0" indent="0" algn="l" rtl="0">
              <a:spcBef>
                <a:spcPts val="0"/>
              </a:spcBef>
              <a:spcAft>
                <a:spcPts val="0"/>
              </a:spcAft>
              <a:buNone/>
            </a:pPr>
            <a:r>
              <a:rPr lang="en-US" dirty="0"/>
              <a:t>Knowledge of computer programs such as excel, word, power point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5"/>
          </p:nvPr>
        </p:nvSpPr>
        <p:spPr/>
        <p:txBody>
          <a:bodyPr/>
          <a:lstStyle/>
          <a:p>
            <a:fld id="{E0E407C9-C1A3-4D4F-909D-8CA026B45025}" type="slidenum">
              <a:rPr lang="en-US" smtClean="0"/>
              <a:t>3</a:t>
            </a:fld>
            <a:endParaRPr lang="en-US"/>
          </a:p>
        </p:txBody>
      </p:sp>
    </p:spTree>
    <p:extLst>
      <p:ext uri="{BB962C8B-B14F-4D97-AF65-F5344CB8AC3E}">
        <p14:creationId xmlns:p14="http://schemas.microsoft.com/office/powerpoint/2010/main" val="2788927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pPr marL="0" lvl="0" indent="0" algn="l" rtl="0">
              <a:spcBef>
                <a:spcPts val="0"/>
              </a:spcBef>
              <a:spcAft>
                <a:spcPts val="0"/>
              </a:spcAft>
              <a:buNone/>
            </a:pPr>
            <a:r>
              <a:rPr lang="en-US" dirty="0"/>
              <a:t>Understanding your soft and hard skills are important aspects of finding and maintaining employment. Once you can identify what your skills are, you can understand what skills need improvement.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Hard Skills are measurable and observable such as:</a:t>
            </a:r>
          </a:p>
          <a:p>
            <a:pPr marL="457200" lvl="1" indent="0" algn="l" rtl="0">
              <a:spcBef>
                <a:spcPts val="0"/>
              </a:spcBef>
              <a:spcAft>
                <a:spcPts val="0"/>
              </a:spcAft>
              <a:buNone/>
            </a:pPr>
            <a:r>
              <a:rPr lang="en-US" dirty="0"/>
              <a:t>Typing 45 wpm</a:t>
            </a:r>
          </a:p>
          <a:p>
            <a:pPr marL="457200" lvl="1" indent="0" algn="l" rtl="0">
              <a:spcBef>
                <a:spcPts val="0"/>
              </a:spcBef>
              <a:spcAft>
                <a:spcPts val="0"/>
              </a:spcAft>
              <a:buNone/>
            </a:pPr>
            <a:r>
              <a:rPr lang="en-US" dirty="0"/>
              <a:t>Folding 4 towels per minute</a:t>
            </a:r>
          </a:p>
          <a:p>
            <a:pPr marL="0" lvl="0" indent="0" algn="l" rtl="0">
              <a:spcBef>
                <a:spcPts val="0"/>
              </a:spcBef>
              <a:spcAft>
                <a:spcPts val="0"/>
              </a:spcAft>
              <a:buNone/>
            </a:pPr>
            <a:r>
              <a:rPr lang="en-US" dirty="0"/>
              <a:t>Soft Skills are more subjective and relate to people skills such as:</a:t>
            </a:r>
          </a:p>
          <a:p>
            <a:pPr marL="457200" lvl="1" indent="0" algn="l" rtl="0">
              <a:spcBef>
                <a:spcPts val="0"/>
              </a:spcBef>
              <a:spcAft>
                <a:spcPts val="0"/>
              </a:spcAft>
              <a:buNone/>
            </a:pPr>
            <a:r>
              <a:rPr lang="en-US" dirty="0"/>
              <a:t>Getting along with others</a:t>
            </a:r>
          </a:p>
          <a:p>
            <a:pPr marL="457200" lvl="1" indent="0" algn="l" rtl="0">
              <a:spcBef>
                <a:spcPts val="0"/>
              </a:spcBef>
              <a:spcAft>
                <a:spcPts val="0"/>
              </a:spcAft>
              <a:buNone/>
            </a:pPr>
            <a:r>
              <a:rPr lang="en-US" dirty="0"/>
              <a:t>Communication skills</a:t>
            </a:r>
          </a:p>
          <a:p>
            <a:endParaRPr lang="en-US" dirty="0"/>
          </a:p>
        </p:txBody>
      </p:sp>
      <p:sp>
        <p:nvSpPr>
          <p:cNvPr id="4" name="Slide Number Placeholder 3"/>
          <p:cNvSpPr>
            <a:spLocks noGrp="1"/>
          </p:cNvSpPr>
          <p:nvPr>
            <p:ph type="sldNum" sz="quarter" idx="5"/>
          </p:nvPr>
        </p:nvSpPr>
        <p:spPr/>
        <p:txBody>
          <a:bodyPr/>
          <a:lstStyle/>
          <a:p>
            <a:fld id="{E0E407C9-C1A3-4D4F-909D-8CA026B45025}" type="slidenum">
              <a:rPr lang="en-US" smtClean="0"/>
              <a:t>4</a:t>
            </a:fld>
            <a:endParaRPr lang="en-US"/>
          </a:p>
        </p:txBody>
      </p:sp>
    </p:spTree>
    <p:extLst>
      <p:ext uri="{BB962C8B-B14F-4D97-AF65-F5344CB8AC3E}">
        <p14:creationId xmlns:p14="http://schemas.microsoft.com/office/powerpoint/2010/main" val="3204579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*Direct them to their Student Workbooks and go over the Reflection Questions…..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Additional questions that could be discussed if needed: What will I gain or how will my life change if improve certain skills? </a:t>
            </a:r>
          </a:p>
          <a:p>
            <a:pPr marL="0" lvl="0" indent="0" algn="l" rtl="0">
              <a:spcBef>
                <a:spcPts val="0"/>
              </a:spcBef>
              <a:spcAft>
                <a:spcPts val="0"/>
              </a:spcAft>
              <a:buNone/>
            </a:pPr>
            <a:r>
              <a:rPr lang="en-US" dirty="0"/>
              <a:t>Are there barriers that might exist to improving in certain skills and what will I need to do to overcome these barriers? (Disabilities related issues, financial issues, support issues)</a:t>
            </a:r>
          </a:p>
          <a:p>
            <a:pPr marL="0" lvl="0" indent="0" algn="l" rtl="0">
              <a:spcBef>
                <a:spcPts val="0"/>
              </a:spcBef>
              <a:spcAft>
                <a:spcPts val="0"/>
              </a:spcAft>
              <a:buNone/>
            </a:pPr>
            <a:r>
              <a:rPr lang="en-US" dirty="0"/>
              <a:t>Who will be your cheerleader? Someone who will support you in reaching your goal? (teacher, parent, friend, VR Counselor)</a:t>
            </a:r>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5"/>
          </p:nvPr>
        </p:nvSpPr>
        <p:spPr/>
        <p:txBody>
          <a:bodyPr/>
          <a:lstStyle/>
          <a:p>
            <a:fld id="{E0E407C9-C1A3-4D4F-909D-8CA026B45025}" type="slidenum">
              <a:rPr lang="en-US" smtClean="0"/>
              <a:t>16</a:t>
            </a:fld>
            <a:endParaRPr lang="en-US"/>
          </a:p>
        </p:txBody>
      </p:sp>
    </p:spTree>
    <p:extLst>
      <p:ext uri="{BB962C8B-B14F-4D97-AF65-F5344CB8AC3E}">
        <p14:creationId xmlns:p14="http://schemas.microsoft.com/office/powerpoint/2010/main" val="782834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D24EB-A5E1-704E-3F2C-D59470CE2E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86A10C-548A-9999-7502-3367E8B87B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DD2EBD-305D-136E-55DB-9F86C303FB85}"/>
              </a:ext>
            </a:extLst>
          </p:cNvPr>
          <p:cNvSpPr>
            <a:spLocks noGrp="1"/>
          </p:cNvSpPr>
          <p:nvPr>
            <p:ph type="dt" sz="half" idx="10"/>
          </p:nvPr>
        </p:nvSpPr>
        <p:spPr/>
        <p:txBody>
          <a:bodyPr/>
          <a:lstStyle/>
          <a:p>
            <a:fld id="{A1A90A4B-D1D9-D443-A725-982C5954C5CA}" type="datetimeFigureOut">
              <a:rPr lang="en-US" smtClean="0"/>
              <a:t>2/22/23</a:t>
            </a:fld>
            <a:endParaRPr lang="en-US"/>
          </a:p>
        </p:txBody>
      </p:sp>
      <p:sp>
        <p:nvSpPr>
          <p:cNvPr id="5" name="Footer Placeholder 4">
            <a:extLst>
              <a:ext uri="{FF2B5EF4-FFF2-40B4-BE49-F238E27FC236}">
                <a16:creationId xmlns:a16="http://schemas.microsoft.com/office/drawing/2014/main" id="{CCE23E85-2FBE-592F-F58F-FD7DE0CD3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914448-FAB5-AE7B-EAD4-C844559F3B23}"/>
              </a:ext>
            </a:extLst>
          </p:cNvPr>
          <p:cNvSpPr>
            <a:spLocks noGrp="1"/>
          </p:cNvSpPr>
          <p:nvPr>
            <p:ph type="sldNum" sz="quarter" idx="12"/>
          </p:nvPr>
        </p:nvSpPr>
        <p:spPr/>
        <p:txBody>
          <a:bodyPr/>
          <a:lstStyle/>
          <a:p>
            <a:fld id="{277D5A51-0DCC-AB4B-917F-126677819C85}" type="slidenum">
              <a:rPr lang="en-US" smtClean="0"/>
              <a:t>‹#›</a:t>
            </a:fld>
            <a:endParaRPr lang="en-US"/>
          </a:p>
        </p:txBody>
      </p:sp>
    </p:spTree>
    <p:extLst>
      <p:ext uri="{BB962C8B-B14F-4D97-AF65-F5344CB8AC3E}">
        <p14:creationId xmlns:p14="http://schemas.microsoft.com/office/powerpoint/2010/main" val="216622117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E910-4E04-D697-9E5A-EC2FD05457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C84984-DFF8-BA71-4AE7-6D874FAC2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00ADE5-82E4-6AC3-D40B-4DE85D73F56A}"/>
              </a:ext>
            </a:extLst>
          </p:cNvPr>
          <p:cNvSpPr>
            <a:spLocks noGrp="1"/>
          </p:cNvSpPr>
          <p:nvPr>
            <p:ph type="dt" sz="half" idx="10"/>
          </p:nvPr>
        </p:nvSpPr>
        <p:spPr/>
        <p:txBody>
          <a:bodyPr/>
          <a:lstStyle/>
          <a:p>
            <a:fld id="{A1A90A4B-D1D9-D443-A725-982C5954C5CA}" type="datetimeFigureOut">
              <a:rPr lang="en-US" smtClean="0"/>
              <a:t>2/22/23</a:t>
            </a:fld>
            <a:endParaRPr lang="en-US"/>
          </a:p>
        </p:txBody>
      </p:sp>
      <p:sp>
        <p:nvSpPr>
          <p:cNvPr id="5" name="Footer Placeholder 4">
            <a:extLst>
              <a:ext uri="{FF2B5EF4-FFF2-40B4-BE49-F238E27FC236}">
                <a16:creationId xmlns:a16="http://schemas.microsoft.com/office/drawing/2014/main" id="{4EF54819-5E9D-21CF-08BF-5AEE760D4B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F0DB92-AE0C-14FA-6EC5-B41ED0FBAD7B}"/>
              </a:ext>
            </a:extLst>
          </p:cNvPr>
          <p:cNvSpPr>
            <a:spLocks noGrp="1"/>
          </p:cNvSpPr>
          <p:nvPr>
            <p:ph type="sldNum" sz="quarter" idx="12"/>
          </p:nvPr>
        </p:nvSpPr>
        <p:spPr/>
        <p:txBody>
          <a:bodyPr/>
          <a:lstStyle/>
          <a:p>
            <a:fld id="{277D5A51-0DCC-AB4B-917F-126677819C85}" type="slidenum">
              <a:rPr lang="en-US" smtClean="0"/>
              <a:t>‹#›</a:t>
            </a:fld>
            <a:endParaRPr lang="en-US"/>
          </a:p>
        </p:txBody>
      </p:sp>
    </p:spTree>
    <p:extLst>
      <p:ext uri="{BB962C8B-B14F-4D97-AF65-F5344CB8AC3E}">
        <p14:creationId xmlns:p14="http://schemas.microsoft.com/office/powerpoint/2010/main" val="115199395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05231A-8B1F-F43B-896F-37293E860B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42ED33-84AB-1DB7-A1A9-9C652AB56A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02A444-7FD9-FF14-B4FC-51CBE78FB0B5}"/>
              </a:ext>
            </a:extLst>
          </p:cNvPr>
          <p:cNvSpPr>
            <a:spLocks noGrp="1"/>
          </p:cNvSpPr>
          <p:nvPr>
            <p:ph type="dt" sz="half" idx="10"/>
          </p:nvPr>
        </p:nvSpPr>
        <p:spPr/>
        <p:txBody>
          <a:bodyPr/>
          <a:lstStyle/>
          <a:p>
            <a:fld id="{A1A90A4B-D1D9-D443-A725-982C5954C5CA}" type="datetimeFigureOut">
              <a:rPr lang="en-US" smtClean="0"/>
              <a:t>2/22/23</a:t>
            </a:fld>
            <a:endParaRPr lang="en-US"/>
          </a:p>
        </p:txBody>
      </p:sp>
      <p:sp>
        <p:nvSpPr>
          <p:cNvPr id="5" name="Footer Placeholder 4">
            <a:extLst>
              <a:ext uri="{FF2B5EF4-FFF2-40B4-BE49-F238E27FC236}">
                <a16:creationId xmlns:a16="http://schemas.microsoft.com/office/drawing/2014/main" id="{4FB8E639-FBB9-D24E-71DA-37D1D257AC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E45CEA-1E57-EB8B-8B0D-C8F171B9B38A}"/>
              </a:ext>
            </a:extLst>
          </p:cNvPr>
          <p:cNvSpPr>
            <a:spLocks noGrp="1"/>
          </p:cNvSpPr>
          <p:nvPr>
            <p:ph type="sldNum" sz="quarter" idx="12"/>
          </p:nvPr>
        </p:nvSpPr>
        <p:spPr/>
        <p:txBody>
          <a:bodyPr/>
          <a:lstStyle/>
          <a:p>
            <a:fld id="{277D5A51-0DCC-AB4B-917F-126677819C85}" type="slidenum">
              <a:rPr lang="en-US" smtClean="0"/>
              <a:t>‹#›</a:t>
            </a:fld>
            <a:endParaRPr lang="en-US"/>
          </a:p>
        </p:txBody>
      </p:sp>
    </p:spTree>
    <p:extLst>
      <p:ext uri="{BB962C8B-B14F-4D97-AF65-F5344CB8AC3E}">
        <p14:creationId xmlns:p14="http://schemas.microsoft.com/office/powerpoint/2010/main" val="43653342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C769D-2606-D004-08A7-7DE02A36EA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975638-EDC1-FC14-8AE3-6E54B79941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82F905-A175-37C4-52C3-602B967B5BE8}"/>
              </a:ext>
            </a:extLst>
          </p:cNvPr>
          <p:cNvSpPr>
            <a:spLocks noGrp="1"/>
          </p:cNvSpPr>
          <p:nvPr>
            <p:ph type="dt" sz="half" idx="10"/>
          </p:nvPr>
        </p:nvSpPr>
        <p:spPr/>
        <p:txBody>
          <a:bodyPr/>
          <a:lstStyle/>
          <a:p>
            <a:fld id="{A1A90A4B-D1D9-D443-A725-982C5954C5CA}" type="datetimeFigureOut">
              <a:rPr lang="en-US" smtClean="0"/>
              <a:t>2/22/23</a:t>
            </a:fld>
            <a:endParaRPr lang="en-US"/>
          </a:p>
        </p:txBody>
      </p:sp>
      <p:sp>
        <p:nvSpPr>
          <p:cNvPr id="5" name="Footer Placeholder 4">
            <a:extLst>
              <a:ext uri="{FF2B5EF4-FFF2-40B4-BE49-F238E27FC236}">
                <a16:creationId xmlns:a16="http://schemas.microsoft.com/office/drawing/2014/main" id="{E99F393F-A938-D74A-B3C4-A1C3EFF52C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40EFDD-707F-5DE2-395E-94F58C26B8ED}"/>
              </a:ext>
            </a:extLst>
          </p:cNvPr>
          <p:cNvSpPr>
            <a:spLocks noGrp="1"/>
          </p:cNvSpPr>
          <p:nvPr>
            <p:ph type="sldNum" sz="quarter" idx="12"/>
          </p:nvPr>
        </p:nvSpPr>
        <p:spPr/>
        <p:txBody>
          <a:bodyPr/>
          <a:lstStyle/>
          <a:p>
            <a:fld id="{277D5A51-0DCC-AB4B-917F-126677819C85}" type="slidenum">
              <a:rPr lang="en-US" smtClean="0"/>
              <a:t>‹#›</a:t>
            </a:fld>
            <a:endParaRPr lang="en-US"/>
          </a:p>
        </p:txBody>
      </p:sp>
    </p:spTree>
    <p:extLst>
      <p:ext uri="{BB962C8B-B14F-4D97-AF65-F5344CB8AC3E}">
        <p14:creationId xmlns:p14="http://schemas.microsoft.com/office/powerpoint/2010/main" val="387729765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C6192-7E28-8F50-CA3B-081102A730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25854A-04C0-81D2-6102-7C4D277868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5609DC-17AD-7444-561E-703D7567EADB}"/>
              </a:ext>
            </a:extLst>
          </p:cNvPr>
          <p:cNvSpPr>
            <a:spLocks noGrp="1"/>
          </p:cNvSpPr>
          <p:nvPr>
            <p:ph type="dt" sz="half" idx="10"/>
          </p:nvPr>
        </p:nvSpPr>
        <p:spPr/>
        <p:txBody>
          <a:bodyPr/>
          <a:lstStyle/>
          <a:p>
            <a:fld id="{A1A90A4B-D1D9-D443-A725-982C5954C5CA}" type="datetimeFigureOut">
              <a:rPr lang="en-US" smtClean="0"/>
              <a:t>2/22/23</a:t>
            </a:fld>
            <a:endParaRPr lang="en-US"/>
          </a:p>
        </p:txBody>
      </p:sp>
      <p:sp>
        <p:nvSpPr>
          <p:cNvPr id="5" name="Footer Placeholder 4">
            <a:extLst>
              <a:ext uri="{FF2B5EF4-FFF2-40B4-BE49-F238E27FC236}">
                <a16:creationId xmlns:a16="http://schemas.microsoft.com/office/drawing/2014/main" id="{A3119D48-E191-C4D9-6D31-EE34AE42D4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F26D9C-A622-3EFE-5E1D-0FCE842630B1}"/>
              </a:ext>
            </a:extLst>
          </p:cNvPr>
          <p:cNvSpPr>
            <a:spLocks noGrp="1"/>
          </p:cNvSpPr>
          <p:nvPr>
            <p:ph type="sldNum" sz="quarter" idx="12"/>
          </p:nvPr>
        </p:nvSpPr>
        <p:spPr/>
        <p:txBody>
          <a:bodyPr/>
          <a:lstStyle/>
          <a:p>
            <a:fld id="{277D5A51-0DCC-AB4B-917F-126677819C85}" type="slidenum">
              <a:rPr lang="en-US" smtClean="0"/>
              <a:t>‹#›</a:t>
            </a:fld>
            <a:endParaRPr lang="en-US"/>
          </a:p>
        </p:txBody>
      </p:sp>
    </p:spTree>
    <p:extLst>
      <p:ext uri="{BB962C8B-B14F-4D97-AF65-F5344CB8AC3E}">
        <p14:creationId xmlns:p14="http://schemas.microsoft.com/office/powerpoint/2010/main" val="98436874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F4FE6-6E61-2B5E-FD51-37244E6986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583ACF-4972-4EF1-AB99-27529CBEC2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26DF82-CBFC-F169-15C4-74D3EF366D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A98D97-9396-355F-520F-FA1D150EB3F2}"/>
              </a:ext>
            </a:extLst>
          </p:cNvPr>
          <p:cNvSpPr>
            <a:spLocks noGrp="1"/>
          </p:cNvSpPr>
          <p:nvPr>
            <p:ph type="dt" sz="half" idx="10"/>
          </p:nvPr>
        </p:nvSpPr>
        <p:spPr/>
        <p:txBody>
          <a:bodyPr/>
          <a:lstStyle/>
          <a:p>
            <a:fld id="{A1A90A4B-D1D9-D443-A725-982C5954C5CA}" type="datetimeFigureOut">
              <a:rPr lang="en-US" smtClean="0"/>
              <a:t>2/22/23</a:t>
            </a:fld>
            <a:endParaRPr lang="en-US"/>
          </a:p>
        </p:txBody>
      </p:sp>
      <p:sp>
        <p:nvSpPr>
          <p:cNvPr id="6" name="Footer Placeholder 5">
            <a:extLst>
              <a:ext uri="{FF2B5EF4-FFF2-40B4-BE49-F238E27FC236}">
                <a16:creationId xmlns:a16="http://schemas.microsoft.com/office/drawing/2014/main" id="{A2522126-CD6B-0F81-E6BA-E7D08C19D6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DEAB60-80E2-D402-0F0D-6287E27926E4}"/>
              </a:ext>
            </a:extLst>
          </p:cNvPr>
          <p:cNvSpPr>
            <a:spLocks noGrp="1"/>
          </p:cNvSpPr>
          <p:nvPr>
            <p:ph type="sldNum" sz="quarter" idx="12"/>
          </p:nvPr>
        </p:nvSpPr>
        <p:spPr/>
        <p:txBody>
          <a:bodyPr/>
          <a:lstStyle/>
          <a:p>
            <a:fld id="{277D5A51-0DCC-AB4B-917F-126677819C85}" type="slidenum">
              <a:rPr lang="en-US" smtClean="0"/>
              <a:t>‹#›</a:t>
            </a:fld>
            <a:endParaRPr lang="en-US"/>
          </a:p>
        </p:txBody>
      </p:sp>
    </p:spTree>
    <p:extLst>
      <p:ext uri="{BB962C8B-B14F-4D97-AF65-F5344CB8AC3E}">
        <p14:creationId xmlns:p14="http://schemas.microsoft.com/office/powerpoint/2010/main" val="30217826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9B197-62C2-4A9E-0A12-0F22BF91DC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D9909D-687B-C342-360C-6DE42658BB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F3B999-4861-620C-D551-6E0C07B11E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733FFC-6B8B-E997-20C2-07ADBB9A29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874480-8173-2170-64D7-BE79AEB149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00B0E5-D86D-2729-169E-2A2A4C152C7C}"/>
              </a:ext>
            </a:extLst>
          </p:cNvPr>
          <p:cNvSpPr>
            <a:spLocks noGrp="1"/>
          </p:cNvSpPr>
          <p:nvPr>
            <p:ph type="dt" sz="half" idx="10"/>
          </p:nvPr>
        </p:nvSpPr>
        <p:spPr/>
        <p:txBody>
          <a:bodyPr/>
          <a:lstStyle/>
          <a:p>
            <a:fld id="{A1A90A4B-D1D9-D443-A725-982C5954C5CA}" type="datetimeFigureOut">
              <a:rPr lang="en-US" smtClean="0"/>
              <a:t>2/22/23</a:t>
            </a:fld>
            <a:endParaRPr lang="en-US"/>
          </a:p>
        </p:txBody>
      </p:sp>
      <p:sp>
        <p:nvSpPr>
          <p:cNvPr id="8" name="Footer Placeholder 7">
            <a:extLst>
              <a:ext uri="{FF2B5EF4-FFF2-40B4-BE49-F238E27FC236}">
                <a16:creationId xmlns:a16="http://schemas.microsoft.com/office/drawing/2014/main" id="{63F07FCB-0069-D28C-9193-8AC43B59CD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151229-2B39-97D4-6835-1791809EC5D5}"/>
              </a:ext>
            </a:extLst>
          </p:cNvPr>
          <p:cNvSpPr>
            <a:spLocks noGrp="1"/>
          </p:cNvSpPr>
          <p:nvPr>
            <p:ph type="sldNum" sz="quarter" idx="12"/>
          </p:nvPr>
        </p:nvSpPr>
        <p:spPr/>
        <p:txBody>
          <a:bodyPr/>
          <a:lstStyle/>
          <a:p>
            <a:fld id="{277D5A51-0DCC-AB4B-917F-126677819C85}" type="slidenum">
              <a:rPr lang="en-US" smtClean="0"/>
              <a:t>‹#›</a:t>
            </a:fld>
            <a:endParaRPr lang="en-US"/>
          </a:p>
        </p:txBody>
      </p:sp>
    </p:spTree>
    <p:extLst>
      <p:ext uri="{BB962C8B-B14F-4D97-AF65-F5344CB8AC3E}">
        <p14:creationId xmlns:p14="http://schemas.microsoft.com/office/powerpoint/2010/main" val="3638578635"/>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031B7-0869-2C11-ABE2-EDDB047A6E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E045DC-ECED-F876-CDF5-820735887998}"/>
              </a:ext>
            </a:extLst>
          </p:cNvPr>
          <p:cNvSpPr>
            <a:spLocks noGrp="1"/>
          </p:cNvSpPr>
          <p:nvPr>
            <p:ph type="dt" sz="half" idx="10"/>
          </p:nvPr>
        </p:nvSpPr>
        <p:spPr/>
        <p:txBody>
          <a:bodyPr/>
          <a:lstStyle/>
          <a:p>
            <a:fld id="{A1A90A4B-D1D9-D443-A725-982C5954C5CA}" type="datetimeFigureOut">
              <a:rPr lang="en-US" smtClean="0"/>
              <a:t>2/22/23</a:t>
            </a:fld>
            <a:endParaRPr lang="en-US"/>
          </a:p>
        </p:txBody>
      </p:sp>
      <p:sp>
        <p:nvSpPr>
          <p:cNvPr id="4" name="Footer Placeholder 3">
            <a:extLst>
              <a:ext uri="{FF2B5EF4-FFF2-40B4-BE49-F238E27FC236}">
                <a16:creationId xmlns:a16="http://schemas.microsoft.com/office/drawing/2014/main" id="{DED1FCA9-81E9-AB65-0CE8-1A43AD8804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94C11A-FEEE-9D3F-CB2D-AC6F737D948B}"/>
              </a:ext>
            </a:extLst>
          </p:cNvPr>
          <p:cNvSpPr>
            <a:spLocks noGrp="1"/>
          </p:cNvSpPr>
          <p:nvPr>
            <p:ph type="sldNum" sz="quarter" idx="12"/>
          </p:nvPr>
        </p:nvSpPr>
        <p:spPr/>
        <p:txBody>
          <a:bodyPr/>
          <a:lstStyle/>
          <a:p>
            <a:fld id="{277D5A51-0DCC-AB4B-917F-126677819C85}" type="slidenum">
              <a:rPr lang="en-US" smtClean="0"/>
              <a:t>‹#›</a:t>
            </a:fld>
            <a:endParaRPr lang="en-US"/>
          </a:p>
        </p:txBody>
      </p:sp>
    </p:spTree>
    <p:extLst>
      <p:ext uri="{BB962C8B-B14F-4D97-AF65-F5344CB8AC3E}">
        <p14:creationId xmlns:p14="http://schemas.microsoft.com/office/powerpoint/2010/main" val="3440319231"/>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4C21DD-3F99-116B-30F1-04027A8039E6}"/>
              </a:ext>
            </a:extLst>
          </p:cNvPr>
          <p:cNvSpPr>
            <a:spLocks noGrp="1"/>
          </p:cNvSpPr>
          <p:nvPr>
            <p:ph type="dt" sz="half" idx="10"/>
          </p:nvPr>
        </p:nvSpPr>
        <p:spPr/>
        <p:txBody>
          <a:bodyPr/>
          <a:lstStyle/>
          <a:p>
            <a:fld id="{A1A90A4B-D1D9-D443-A725-982C5954C5CA}" type="datetimeFigureOut">
              <a:rPr lang="en-US" smtClean="0"/>
              <a:t>2/22/23</a:t>
            </a:fld>
            <a:endParaRPr lang="en-US"/>
          </a:p>
        </p:txBody>
      </p:sp>
      <p:sp>
        <p:nvSpPr>
          <p:cNvPr id="3" name="Footer Placeholder 2">
            <a:extLst>
              <a:ext uri="{FF2B5EF4-FFF2-40B4-BE49-F238E27FC236}">
                <a16:creationId xmlns:a16="http://schemas.microsoft.com/office/drawing/2014/main" id="{CE4C7CB9-9023-3F65-9C5C-7FA21D1FF7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2F9C26-1890-5F39-71CA-BABCD104FBC1}"/>
              </a:ext>
            </a:extLst>
          </p:cNvPr>
          <p:cNvSpPr>
            <a:spLocks noGrp="1"/>
          </p:cNvSpPr>
          <p:nvPr>
            <p:ph type="sldNum" sz="quarter" idx="12"/>
          </p:nvPr>
        </p:nvSpPr>
        <p:spPr/>
        <p:txBody>
          <a:bodyPr/>
          <a:lstStyle/>
          <a:p>
            <a:fld id="{277D5A51-0DCC-AB4B-917F-126677819C85}" type="slidenum">
              <a:rPr lang="en-US" smtClean="0"/>
              <a:t>‹#›</a:t>
            </a:fld>
            <a:endParaRPr lang="en-US"/>
          </a:p>
        </p:txBody>
      </p:sp>
    </p:spTree>
    <p:extLst>
      <p:ext uri="{BB962C8B-B14F-4D97-AF65-F5344CB8AC3E}">
        <p14:creationId xmlns:p14="http://schemas.microsoft.com/office/powerpoint/2010/main" val="210496491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8ADE0-4FC7-E18F-CDDE-286AEBA58D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C7EA11-4151-E42A-41B1-477DF0BA43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477DAC-856F-998C-D421-A70E9F4AE0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23B91B-58FF-7565-88A7-07DE37AD09CB}"/>
              </a:ext>
            </a:extLst>
          </p:cNvPr>
          <p:cNvSpPr>
            <a:spLocks noGrp="1"/>
          </p:cNvSpPr>
          <p:nvPr>
            <p:ph type="dt" sz="half" idx="10"/>
          </p:nvPr>
        </p:nvSpPr>
        <p:spPr/>
        <p:txBody>
          <a:bodyPr/>
          <a:lstStyle/>
          <a:p>
            <a:fld id="{A1A90A4B-D1D9-D443-A725-982C5954C5CA}" type="datetimeFigureOut">
              <a:rPr lang="en-US" smtClean="0"/>
              <a:t>2/22/23</a:t>
            </a:fld>
            <a:endParaRPr lang="en-US"/>
          </a:p>
        </p:txBody>
      </p:sp>
      <p:sp>
        <p:nvSpPr>
          <p:cNvPr id="6" name="Footer Placeholder 5">
            <a:extLst>
              <a:ext uri="{FF2B5EF4-FFF2-40B4-BE49-F238E27FC236}">
                <a16:creationId xmlns:a16="http://schemas.microsoft.com/office/drawing/2014/main" id="{38EBD019-F849-F36D-BE84-6E49C198DB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602E34-343C-9607-6CED-A62C129B5D73}"/>
              </a:ext>
            </a:extLst>
          </p:cNvPr>
          <p:cNvSpPr>
            <a:spLocks noGrp="1"/>
          </p:cNvSpPr>
          <p:nvPr>
            <p:ph type="sldNum" sz="quarter" idx="12"/>
          </p:nvPr>
        </p:nvSpPr>
        <p:spPr/>
        <p:txBody>
          <a:bodyPr/>
          <a:lstStyle/>
          <a:p>
            <a:fld id="{277D5A51-0DCC-AB4B-917F-126677819C85}" type="slidenum">
              <a:rPr lang="en-US" smtClean="0"/>
              <a:t>‹#›</a:t>
            </a:fld>
            <a:endParaRPr lang="en-US"/>
          </a:p>
        </p:txBody>
      </p:sp>
    </p:spTree>
    <p:extLst>
      <p:ext uri="{BB962C8B-B14F-4D97-AF65-F5344CB8AC3E}">
        <p14:creationId xmlns:p14="http://schemas.microsoft.com/office/powerpoint/2010/main" val="52881418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A7837-7341-31E6-F669-7F85490F41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2A676B-7EC3-02A5-5A53-EF34AF50A1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09108F-3E9B-955E-07D3-67616F00A9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752200-1B41-8E2E-1521-2C8A48C75D49}"/>
              </a:ext>
            </a:extLst>
          </p:cNvPr>
          <p:cNvSpPr>
            <a:spLocks noGrp="1"/>
          </p:cNvSpPr>
          <p:nvPr>
            <p:ph type="dt" sz="half" idx="10"/>
          </p:nvPr>
        </p:nvSpPr>
        <p:spPr/>
        <p:txBody>
          <a:bodyPr/>
          <a:lstStyle/>
          <a:p>
            <a:fld id="{A1A90A4B-D1D9-D443-A725-982C5954C5CA}" type="datetimeFigureOut">
              <a:rPr lang="en-US" smtClean="0"/>
              <a:t>2/22/23</a:t>
            </a:fld>
            <a:endParaRPr lang="en-US"/>
          </a:p>
        </p:txBody>
      </p:sp>
      <p:sp>
        <p:nvSpPr>
          <p:cNvPr id="6" name="Footer Placeholder 5">
            <a:extLst>
              <a:ext uri="{FF2B5EF4-FFF2-40B4-BE49-F238E27FC236}">
                <a16:creationId xmlns:a16="http://schemas.microsoft.com/office/drawing/2014/main" id="{BF19A42A-8E17-D239-9AC5-D1475FB561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099486-BBBF-4CA5-B7D9-FA5F5DFDAF38}"/>
              </a:ext>
            </a:extLst>
          </p:cNvPr>
          <p:cNvSpPr>
            <a:spLocks noGrp="1"/>
          </p:cNvSpPr>
          <p:nvPr>
            <p:ph type="sldNum" sz="quarter" idx="12"/>
          </p:nvPr>
        </p:nvSpPr>
        <p:spPr/>
        <p:txBody>
          <a:bodyPr/>
          <a:lstStyle/>
          <a:p>
            <a:fld id="{277D5A51-0DCC-AB4B-917F-126677819C85}" type="slidenum">
              <a:rPr lang="en-US" smtClean="0"/>
              <a:t>‹#›</a:t>
            </a:fld>
            <a:endParaRPr lang="en-US"/>
          </a:p>
        </p:txBody>
      </p:sp>
    </p:spTree>
    <p:extLst>
      <p:ext uri="{BB962C8B-B14F-4D97-AF65-F5344CB8AC3E}">
        <p14:creationId xmlns:p14="http://schemas.microsoft.com/office/powerpoint/2010/main" val="240629969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0FB99A-D612-F60D-FADB-437D492CF5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A01364-5D5E-7B0A-F05D-B44D4D72A1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77F8F7-4961-8F33-38A0-7B686ECB48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A90A4B-D1D9-D443-A725-982C5954C5CA}" type="datetimeFigureOut">
              <a:rPr lang="en-US" smtClean="0"/>
              <a:t>2/22/23</a:t>
            </a:fld>
            <a:endParaRPr lang="en-US"/>
          </a:p>
        </p:txBody>
      </p:sp>
      <p:sp>
        <p:nvSpPr>
          <p:cNvPr id="5" name="Footer Placeholder 4">
            <a:extLst>
              <a:ext uri="{FF2B5EF4-FFF2-40B4-BE49-F238E27FC236}">
                <a16:creationId xmlns:a16="http://schemas.microsoft.com/office/drawing/2014/main" id="{2CB806B9-F13A-D080-55AB-A6A5DE1277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716B0A-BF5D-90C9-FE35-BD347F1573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7D5A51-0DCC-AB4B-917F-126677819C85}" type="slidenum">
              <a:rPr lang="en-US" smtClean="0"/>
              <a:t>‹#›</a:t>
            </a:fld>
            <a:endParaRPr lang="en-US"/>
          </a:p>
        </p:txBody>
      </p:sp>
    </p:spTree>
    <p:extLst>
      <p:ext uri="{BB962C8B-B14F-4D97-AF65-F5344CB8AC3E}">
        <p14:creationId xmlns:p14="http://schemas.microsoft.com/office/powerpoint/2010/main" val="37010938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3B2E5-D780-8F16-9B80-D083BEAF1CA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77F34B43-9AE1-8619-A79F-6FA8DF66DD3B}"/>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CCFD8565-15EB-7769-6B46-EA69B2A248AF}"/>
              </a:ext>
            </a:extLst>
          </p:cNvPr>
          <p:cNvPicPr>
            <a:picLocks noChangeAspect="1"/>
          </p:cNvPicPr>
          <p:nvPr/>
        </p:nvPicPr>
        <p:blipFill>
          <a:blip r:embed="rId3"/>
          <a:srcRect/>
          <a:stretch/>
        </p:blipFill>
        <p:spPr>
          <a:xfrm>
            <a:off x="0" y="80963"/>
            <a:ext cx="12192000" cy="6858000"/>
          </a:xfrm>
          <a:prstGeom prst="rect">
            <a:avLst/>
          </a:prstGeom>
        </p:spPr>
      </p:pic>
    </p:spTree>
    <p:extLst>
      <p:ext uri="{BB962C8B-B14F-4D97-AF65-F5344CB8AC3E}">
        <p14:creationId xmlns:p14="http://schemas.microsoft.com/office/powerpoint/2010/main" val="268272106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CF63D-644D-6BE3-2F5E-B6BA310EE004}"/>
              </a:ext>
            </a:extLst>
          </p:cNvPr>
          <p:cNvSpPr>
            <a:spLocks noGrp="1"/>
          </p:cNvSpPr>
          <p:nvPr>
            <p:ph type="title"/>
          </p:nvPr>
        </p:nvSpPr>
        <p:spPr/>
        <p:txBody>
          <a:bodyPr/>
          <a:lstStyle/>
          <a:p>
            <a:endParaRPr lang="en-US"/>
          </a:p>
        </p:txBody>
      </p:sp>
      <p:pic>
        <p:nvPicPr>
          <p:cNvPr id="5" name="Content Placeholder 4" descr="Graphical user interface, text, application, chat or text message&#10;&#10;Description automatically generated">
            <a:extLst>
              <a:ext uri="{FF2B5EF4-FFF2-40B4-BE49-F238E27FC236}">
                <a16:creationId xmlns:a16="http://schemas.microsoft.com/office/drawing/2014/main" id="{8F9FB8A6-7403-52A4-AA19-028E4B911CF0}"/>
              </a:ext>
            </a:extLst>
          </p:cNvPr>
          <p:cNvPicPr>
            <a:picLocks noGrp="1" noChangeAspect="1"/>
          </p:cNvPicPr>
          <p:nvPr>
            <p:ph idx="1"/>
          </p:nvPr>
        </p:nvPicPr>
        <p:blipFill>
          <a:blip r:embed="rId2"/>
          <a:stretch>
            <a:fillRect/>
          </a:stretch>
        </p:blipFill>
        <p:spPr>
          <a:xfrm>
            <a:off x="0" y="0"/>
            <a:ext cx="12192000" cy="6858000"/>
          </a:xfrm>
        </p:spPr>
      </p:pic>
      <p:sp>
        <p:nvSpPr>
          <p:cNvPr id="6" name="TextBox 5">
            <a:extLst>
              <a:ext uri="{FF2B5EF4-FFF2-40B4-BE49-F238E27FC236}">
                <a16:creationId xmlns:a16="http://schemas.microsoft.com/office/drawing/2014/main" id="{B723197B-9C53-2410-762A-7B8702E36440}"/>
              </a:ext>
            </a:extLst>
          </p:cNvPr>
          <p:cNvSpPr txBox="1"/>
          <p:nvPr/>
        </p:nvSpPr>
        <p:spPr>
          <a:xfrm>
            <a:off x="7730836" y="2932606"/>
            <a:ext cx="4461164" cy="2031325"/>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sz="2400" dirty="0">
                <a:latin typeface="Century Gothic" panose="020B0502020202020204" pitchFamily="34" charset="0"/>
              </a:rPr>
              <a:t>Respectful</a:t>
            </a:r>
          </a:p>
          <a:p>
            <a:pPr marL="285750" indent="-285750">
              <a:spcBef>
                <a:spcPts val="1200"/>
              </a:spcBef>
              <a:buFont typeface="Arial" panose="020B0604020202020204" pitchFamily="34" charset="0"/>
              <a:buChar char="•"/>
            </a:pPr>
            <a:r>
              <a:rPr lang="en-US" sz="2400" dirty="0">
                <a:latin typeface="Century Gothic" panose="020B0502020202020204" pitchFamily="34" charset="0"/>
              </a:rPr>
              <a:t>Trustworthy</a:t>
            </a:r>
          </a:p>
          <a:p>
            <a:pPr marL="285750" indent="-285750">
              <a:spcBef>
                <a:spcPts val="1200"/>
              </a:spcBef>
              <a:buFont typeface="Arial" panose="020B0604020202020204" pitchFamily="34" charset="0"/>
              <a:buChar char="•"/>
            </a:pPr>
            <a:r>
              <a:rPr lang="en-US" sz="2400" dirty="0">
                <a:latin typeface="Century Gothic" panose="020B0502020202020204" pitchFamily="34" charset="0"/>
              </a:rPr>
              <a:t>Sincere</a:t>
            </a:r>
          </a:p>
          <a:p>
            <a:pPr marL="285750" indent="-285750">
              <a:spcBef>
                <a:spcPts val="1200"/>
              </a:spcBef>
              <a:buFont typeface="Arial" panose="020B0604020202020204" pitchFamily="34" charset="0"/>
              <a:buChar char="•"/>
            </a:pPr>
            <a:r>
              <a:rPr lang="en-US" sz="2400" dirty="0">
                <a:latin typeface="Century Gothic" panose="020B0502020202020204" pitchFamily="34" charset="0"/>
              </a:rPr>
              <a:t>Strong work ethic</a:t>
            </a:r>
          </a:p>
        </p:txBody>
      </p:sp>
      <p:pic>
        <p:nvPicPr>
          <p:cNvPr id="9" name="Picture 8" descr="A person in a blue dress&#10;&#10;Description automatically generated with low confidence">
            <a:extLst>
              <a:ext uri="{FF2B5EF4-FFF2-40B4-BE49-F238E27FC236}">
                <a16:creationId xmlns:a16="http://schemas.microsoft.com/office/drawing/2014/main" id="{CB197AF4-94F7-CFFA-998D-273E8DBD7393}"/>
              </a:ext>
            </a:extLst>
          </p:cNvPr>
          <p:cNvPicPr>
            <a:picLocks noChangeAspect="1"/>
          </p:cNvPicPr>
          <p:nvPr/>
        </p:nvPicPr>
        <p:blipFill>
          <a:blip r:embed="rId3"/>
          <a:stretch>
            <a:fillRect/>
          </a:stretch>
        </p:blipFill>
        <p:spPr>
          <a:xfrm>
            <a:off x="1141846" y="2055813"/>
            <a:ext cx="5918200" cy="4191000"/>
          </a:xfrm>
          <a:prstGeom prst="rect">
            <a:avLst/>
          </a:prstGeom>
        </p:spPr>
      </p:pic>
    </p:spTree>
    <p:extLst>
      <p:ext uri="{BB962C8B-B14F-4D97-AF65-F5344CB8AC3E}">
        <p14:creationId xmlns:p14="http://schemas.microsoft.com/office/powerpoint/2010/main" val="78158630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6C248-A5CD-39F3-19D2-59BEE99341BC}"/>
              </a:ext>
            </a:extLst>
          </p:cNvPr>
          <p:cNvSpPr>
            <a:spLocks noGrp="1"/>
          </p:cNvSpPr>
          <p:nvPr>
            <p:ph type="title"/>
          </p:nvPr>
        </p:nvSpPr>
        <p:spPr/>
        <p:txBody>
          <a:bodyPr/>
          <a:lstStyle/>
          <a:p>
            <a:endParaRPr lang="en-US"/>
          </a:p>
        </p:txBody>
      </p:sp>
      <p:pic>
        <p:nvPicPr>
          <p:cNvPr id="5" name="Content Placeholder 4" descr="Graphical user interface, text, application, chat or text message&#10;&#10;Description automatically generated">
            <a:extLst>
              <a:ext uri="{FF2B5EF4-FFF2-40B4-BE49-F238E27FC236}">
                <a16:creationId xmlns:a16="http://schemas.microsoft.com/office/drawing/2014/main" id="{60FF1B36-0BB9-171C-2421-AF048EE65A0E}"/>
              </a:ext>
            </a:extLst>
          </p:cNvPr>
          <p:cNvPicPr>
            <a:picLocks noGrp="1" noChangeAspect="1"/>
          </p:cNvPicPr>
          <p:nvPr>
            <p:ph idx="1"/>
          </p:nvPr>
        </p:nvPicPr>
        <p:blipFill>
          <a:blip r:embed="rId2"/>
          <a:stretch>
            <a:fillRect/>
          </a:stretch>
        </p:blipFill>
        <p:spPr>
          <a:xfrm>
            <a:off x="0" y="-13422"/>
            <a:ext cx="12302836" cy="6920345"/>
          </a:xfrm>
        </p:spPr>
      </p:pic>
      <p:sp>
        <p:nvSpPr>
          <p:cNvPr id="7" name="TextBox 6">
            <a:extLst>
              <a:ext uri="{FF2B5EF4-FFF2-40B4-BE49-F238E27FC236}">
                <a16:creationId xmlns:a16="http://schemas.microsoft.com/office/drawing/2014/main" id="{80E35851-A547-5290-70DA-07C81311D7F7}"/>
              </a:ext>
            </a:extLst>
          </p:cNvPr>
          <p:cNvSpPr txBox="1"/>
          <p:nvPr/>
        </p:nvSpPr>
        <p:spPr>
          <a:xfrm>
            <a:off x="1512456" y="3071150"/>
            <a:ext cx="4461164" cy="2031325"/>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sz="2400" dirty="0">
                <a:latin typeface="Century Gothic" panose="020B0502020202020204" pitchFamily="34" charset="0"/>
              </a:rPr>
              <a:t>Conflict resolution</a:t>
            </a:r>
          </a:p>
          <a:p>
            <a:pPr marL="285750" indent="-285750">
              <a:spcBef>
                <a:spcPts val="1200"/>
              </a:spcBef>
              <a:buFont typeface="Arial" panose="020B0604020202020204" pitchFamily="34" charset="0"/>
              <a:buChar char="•"/>
            </a:pPr>
            <a:r>
              <a:rPr lang="en-US" sz="2400" dirty="0">
                <a:latin typeface="Century Gothic" panose="020B0502020202020204" pitchFamily="34" charset="0"/>
              </a:rPr>
              <a:t>Tenacious</a:t>
            </a:r>
          </a:p>
          <a:p>
            <a:pPr marL="285750" indent="-285750">
              <a:spcBef>
                <a:spcPts val="1200"/>
              </a:spcBef>
              <a:buFont typeface="Arial" panose="020B0604020202020204" pitchFamily="34" charset="0"/>
              <a:buChar char="•"/>
            </a:pPr>
            <a:r>
              <a:rPr lang="en-US" sz="2400" dirty="0">
                <a:latin typeface="Century Gothic" panose="020B0502020202020204" pitchFamily="34" charset="0"/>
              </a:rPr>
              <a:t>Competent</a:t>
            </a:r>
          </a:p>
          <a:p>
            <a:pPr marL="285750" indent="-285750">
              <a:spcBef>
                <a:spcPts val="1200"/>
              </a:spcBef>
              <a:buFont typeface="Arial" panose="020B0604020202020204" pitchFamily="34" charset="0"/>
              <a:buChar char="•"/>
            </a:pPr>
            <a:r>
              <a:rPr lang="en-US" sz="2400" dirty="0">
                <a:latin typeface="Century Gothic" panose="020B0502020202020204" pitchFamily="34" charset="0"/>
              </a:rPr>
              <a:t>Organized</a:t>
            </a:r>
          </a:p>
        </p:txBody>
      </p:sp>
      <p:pic>
        <p:nvPicPr>
          <p:cNvPr id="10" name="Picture 9" descr="A picture containing person&#10;&#10;Description automatically generated">
            <a:extLst>
              <a:ext uri="{FF2B5EF4-FFF2-40B4-BE49-F238E27FC236}">
                <a16:creationId xmlns:a16="http://schemas.microsoft.com/office/drawing/2014/main" id="{9D9EA52A-CD3C-4418-53B6-A743C4B466E6}"/>
              </a:ext>
            </a:extLst>
          </p:cNvPr>
          <p:cNvPicPr>
            <a:picLocks noChangeAspect="1"/>
          </p:cNvPicPr>
          <p:nvPr/>
        </p:nvPicPr>
        <p:blipFill>
          <a:blip r:embed="rId3"/>
          <a:stretch>
            <a:fillRect/>
          </a:stretch>
        </p:blipFill>
        <p:spPr>
          <a:xfrm>
            <a:off x="5294746" y="1251343"/>
            <a:ext cx="5456382" cy="5456382"/>
          </a:xfrm>
          <a:prstGeom prst="rect">
            <a:avLst/>
          </a:prstGeom>
        </p:spPr>
      </p:pic>
    </p:spTree>
    <p:extLst>
      <p:ext uri="{BB962C8B-B14F-4D97-AF65-F5344CB8AC3E}">
        <p14:creationId xmlns:p14="http://schemas.microsoft.com/office/powerpoint/2010/main" val="3582903166"/>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2D1BD-A60D-7BFE-E55A-F71501D5C8E2}"/>
              </a:ext>
            </a:extLst>
          </p:cNvPr>
          <p:cNvSpPr>
            <a:spLocks noGrp="1"/>
          </p:cNvSpPr>
          <p:nvPr>
            <p:ph type="title"/>
          </p:nvPr>
        </p:nvSpPr>
        <p:spPr/>
        <p:txBody>
          <a:bodyPr/>
          <a:lstStyle/>
          <a:p>
            <a:endParaRPr lang="en-US"/>
          </a:p>
        </p:txBody>
      </p:sp>
      <p:pic>
        <p:nvPicPr>
          <p:cNvPr id="5" name="Content Placeholder 4" descr="Graphical user interface, application&#10;&#10;Description automatically generated">
            <a:extLst>
              <a:ext uri="{FF2B5EF4-FFF2-40B4-BE49-F238E27FC236}">
                <a16:creationId xmlns:a16="http://schemas.microsoft.com/office/drawing/2014/main" id="{F1C21BED-7A49-F6B3-6926-300FDA82912B}"/>
              </a:ext>
            </a:extLst>
          </p:cNvPr>
          <p:cNvPicPr>
            <a:picLocks noGrp="1" noChangeAspect="1"/>
          </p:cNvPicPr>
          <p:nvPr>
            <p:ph idx="1"/>
          </p:nvPr>
        </p:nvPicPr>
        <p:blipFill>
          <a:blip r:embed="rId2"/>
          <a:stretch>
            <a:fillRect/>
          </a:stretch>
        </p:blipFill>
        <p:spPr>
          <a:xfrm>
            <a:off x="0" y="0"/>
            <a:ext cx="12192000" cy="6858000"/>
          </a:xfrm>
        </p:spPr>
      </p:pic>
      <p:sp>
        <p:nvSpPr>
          <p:cNvPr id="6" name="TextBox 5">
            <a:extLst>
              <a:ext uri="{FF2B5EF4-FFF2-40B4-BE49-F238E27FC236}">
                <a16:creationId xmlns:a16="http://schemas.microsoft.com/office/drawing/2014/main" id="{76FCC9BC-E91D-1674-14A4-ED20D3884A4F}"/>
              </a:ext>
            </a:extLst>
          </p:cNvPr>
          <p:cNvSpPr txBox="1"/>
          <p:nvPr/>
        </p:nvSpPr>
        <p:spPr>
          <a:xfrm>
            <a:off x="1593274" y="2673927"/>
            <a:ext cx="3394364"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effectLst/>
                <a:latin typeface="Century Gothic" panose="020B0502020202020204" pitchFamily="34" charset="0"/>
              </a:rPr>
              <a:t>Follow directions</a:t>
            </a:r>
          </a:p>
          <a:p>
            <a:pPr marL="342900" indent="-342900">
              <a:buFont typeface="Arial" panose="020B0604020202020204" pitchFamily="34" charset="0"/>
              <a:buChar char="•"/>
            </a:pPr>
            <a:r>
              <a:rPr lang="en-US" sz="2400" dirty="0">
                <a:latin typeface="Century Gothic" panose="020B0502020202020204" pitchFamily="34" charset="0"/>
              </a:rPr>
              <a:t>Results oriented</a:t>
            </a:r>
          </a:p>
          <a:p>
            <a:pPr marL="342900" indent="-342900">
              <a:buFont typeface="Arial" panose="020B0604020202020204" pitchFamily="34" charset="0"/>
              <a:buChar char="•"/>
            </a:pPr>
            <a:r>
              <a:rPr lang="en-US" sz="2400" dirty="0">
                <a:effectLst/>
                <a:latin typeface="Century Gothic" panose="020B0502020202020204" pitchFamily="34" charset="0"/>
              </a:rPr>
              <a:t>Thrifty</a:t>
            </a:r>
          </a:p>
          <a:p>
            <a:pPr marL="342900" indent="-342900">
              <a:buFont typeface="Arial" panose="020B0604020202020204" pitchFamily="34" charset="0"/>
              <a:buChar char="•"/>
            </a:pPr>
            <a:r>
              <a:rPr lang="en-US" sz="2400" dirty="0">
                <a:latin typeface="Century Gothic" panose="020B0502020202020204" pitchFamily="34" charset="0"/>
              </a:rPr>
              <a:t>Persistent</a:t>
            </a:r>
            <a:endParaRPr lang="en-US" sz="2400" dirty="0">
              <a:effectLst/>
              <a:latin typeface="Century Gothic" panose="020B0502020202020204" pitchFamily="34" charset="0"/>
            </a:endParaRPr>
          </a:p>
          <a:p>
            <a:pPr marL="342900" indent="-342900">
              <a:buFont typeface="Arial" panose="020B0604020202020204" pitchFamily="34" charset="0"/>
              <a:buChar char="•"/>
            </a:pPr>
            <a:endParaRPr lang="en-US" sz="2400" dirty="0">
              <a:effectLst/>
              <a:latin typeface="Century Gothic" panose="020B0502020202020204" pitchFamily="34" charset="0"/>
            </a:endParaRPr>
          </a:p>
          <a:p>
            <a:endParaRPr lang="en-US" sz="2400" dirty="0"/>
          </a:p>
        </p:txBody>
      </p:sp>
      <p:pic>
        <p:nvPicPr>
          <p:cNvPr id="8" name="Picture 7" descr="A person wearing a hard hat&#10;&#10;Description automatically generated with medium confidence">
            <a:extLst>
              <a:ext uri="{FF2B5EF4-FFF2-40B4-BE49-F238E27FC236}">
                <a16:creationId xmlns:a16="http://schemas.microsoft.com/office/drawing/2014/main" id="{A2DB00BB-C1F8-1941-20DD-75D6AEB9684F}"/>
              </a:ext>
            </a:extLst>
          </p:cNvPr>
          <p:cNvPicPr>
            <a:picLocks noChangeAspect="1"/>
          </p:cNvPicPr>
          <p:nvPr/>
        </p:nvPicPr>
        <p:blipFill>
          <a:blip r:embed="rId3"/>
          <a:stretch>
            <a:fillRect/>
          </a:stretch>
        </p:blipFill>
        <p:spPr>
          <a:xfrm>
            <a:off x="6206836" y="1643412"/>
            <a:ext cx="5985164" cy="5214588"/>
          </a:xfrm>
          <a:prstGeom prst="rect">
            <a:avLst/>
          </a:prstGeom>
        </p:spPr>
      </p:pic>
    </p:spTree>
    <p:extLst>
      <p:ext uri="{BB962C8B-B14F-4D97-AF65-F5344CB8AC3E}">
        <p14:creationId xmlns:p14="http://schemas.microsoft.com/office/powerpoint/2010/main" val="285562209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6ECFA-0D95-C7D1-CA70-164F82084070}"/>
              </a:ext>
            </a:extLst>
          </p:cNvPr>
          <p:cNvSpPr>
            <a:spLocks noGrp="1"/>
          </p:cNvSpPr>
          <p:nvPr>
            <p:ph type="title"/>
          </p:nvPr>
        </p:nvSpPr>
        <p:spPr/>
        <p:txBody>
          <a:bodyPr/>
          <a:lstStyle/>
          <a:p>
            <a:endParaRPr lang="en-US"/>
          </a:p>
        </p:txBody>
      </p:sp>
      <p:pic>
        <p:nvPicPr>
          <p:cNvPr id="5" name="Content Placeholder 4" descr="Graphical user interface, text, application, chat or text message&#10;&#10;Description automatically generated">
            <a:extLst>
              <a:ext uri="{FF2B5EF4-FFF2-40B4-BE49-F238E27FC236}">
                <a16:creationId xmlns:a16="http://schemas.microsoft.com/office/drawing/2014/main" id="{FEF6887E-970B-A7B3-A4C3-CAB02FD46CC2}"/>
              </a:ext>
            </a:extLst>
          </p:cNvPr>
          <p:cNvPicPr>
            <a:picLocks noGrp="1" noChangeAspect="1"/>
          </p:cNvPicPr>
          <p:nvPr>
            <p:ph idx="1"/>
          </p:nvPr>
        </p:nvPicPr>
        <p:blipFill>
          <a:blip r:embed="rId2"/>
          <a:stretch>
            <a:fillRect/>
          </a:stretch>
        </p:blipFill>
        <p:spPr>
          <a:xfrm>
            <a:off x="0" y="0"/>
            <a:ext cx="12192000" cy="6858000"/>
          </a:xfrm>
        </p:spPr>
      </p:pic>
      <p:sp>
        <p:nvSpPr>
          <p:cNvPr id="6" name="TextBox 5">
            <a:extLst>
              <a:ext uri="{FF2B5EF4-FFF2-40B4-BE49-F238E27FC236}">
                <a16:creationId xmlns:a16="http://schemas.microsoft.com/office/drawing/2014/main" id="{821BE909-B5AD-1A99-D16E-A3E1766BA8F9}"/>
              </a:ext>
            </a:extLst>
          </p:cNvPr>
          <p:cNvSpPr txBox="1"/>
          <p:nvPr/>
        </p:nvSpPr>
        <p:spPr>
          <a:xfrm>
            <a:off x="7959436" y="2715492"/>
            <a:ext cx="3394364" cy="1877437"/>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sz="2400" dirty="0">
                <a:effectLst/>
                <a:latin typeface="Century Gothic" panose="020B0502020202020204" pitchFamily="34" charset="0"/>
              </a:rPr>
              <a:t>Methodical</a:t>
            </a:r>
          </a:p>
          <a:p>
            <a:pPr marL="285750" indent="-285750">
              <a:spcBef>
                <a:spcPts val="1200"/>
              </a:spcBef>
              <a:buFont typeface="Arial" panose="020B0604020202020204" pitchFamily="34" charset="0"/>
              <a:buChar char="•"/>
            </a:pPr>
            <a:r>
              <a:rPr lang="en-US" sz="2400" dirty="0">
                <a:latin typeface="Century Gothic" panose="020B0502020202020204" pitchFamily="34" charset="0"/>
              </a:rPr>
              <a:t>Research</a:t>
            </a:r>
          </a:p>
          <a:p>
            <a:pPr marL="285750" indent="-285750">
              <a:spcBef>
                <a:spcPts val="1200"/>
              </a:spcBef>
              <a:buFont typeface="Arial" panose="020B0604020202020204" pitchFamily="34" charset="0"/>
              <a:buChar char="•"/>
            </a:pPr>
            <a:r>
              <a:rPr lang="en-US" sz="2400" dirty="0">
                <a:effectLst/>
                <a:latin typeface="Century Gothic" panose="020B0502020202020204" pitchFamily="34" charset="0"/>
              </a:rPr>
              <a:t>Creativity</a:t>
            </a:r>
          </a:p>
          <a:p>
            <a:endParaRPr lang="en-US" sz="2400" dirty="0"/>
          </a:p>
        </p:txBody>
      </p:sp>
      <p:pic>
        <p:nvPicPr>
          <p:cNvPr id="8" name="Picture 7" descr="A person wearing a safety vest and standing next to a lawn mower&#10;&#10;Description automatically generated with low confidence">
            <a:extLst>
              <a:ext uri="{FF2B5EF4-FFF2-40B4-BE49-F238E27FC236}">
                <a16:creationId xmlns:a16="http://schemas.microsoft.com/office/drawing/2014/main" id="{1FEB8984-A52D-4E51-CF72-5500BE264169}"/>
              </a:ext>
            </a:extLst>
          </p:cNvPr>
          <p:cNvPicPr>
            <a:picLocks noChangeAspect="1"/>
          </p:cNvPicPr>
          <p:nvPr/>
        </p:nvPicPr>
        <p:blipFill>
          <a:blip r:embed="rId3"/>
          <a:stretch>
            <a:fillRect/>
          </a:stretch>
        </p:blipFill>
        <p:spPr>
          <a:xfrm>
            <a:off x="2018433" y="1593273"/>
            <a:ext cx="4757282" cy="5264726"/>
          </a:xfrm>
          <a:prstGeom prst="rect">
            <a:avLst/>
          </a:prstGeom>
        </p:spPr>
      </p:pic>
    </p:spTree>
    <p:extLst>
      <p:ext uri="{BB962C8B-B14F-4D97-AF65-F5344CB8AC3E}">
        <p14:creationId xmlns:p14="http://schemas.microsoft.com/office/powerpoint/2010/main" val="3038984158"/>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05BB9-3290-E77A-59CE-3454DF5C034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5767A04-9BCD-FDA3-9905-F965294BF04E}"/>
              </a:ext>
            </a:extLst>
          </p:cNvPr>
          <p:cNvPicPr>
            <a:picLocks noGrp="1" noChangeAspect="1"/>
          </p:cNvPicPr>
          <p:nvPr>
            <p:ph idx="1"/>
          </p:nvPr>
        </p:nvPicPr>
        <p:blipFill>
          <a:blip r:embed="rId2"/>
          <a:srcRect/>
          <a:stretch/>
        </p:blipFill>
        <p:spPr>
          <a:xfrm>
            <a:off x="0" y="0"/>
            <a:ext cx="12192000" cy="6858000"/>
          </a:xfrm>
        </p:spPr>
      </p:pic>
      <p:sp>
        <p:nvSpPr>
          <p:cNvPr id="6" name="TextBox 5">
            <a:extLst>
              <a:ext uri="{FF2B5EF4-FFF2-40B4-BE49-F238E27FC236}">
                <a16:creationId xmlns:a16="http://schemas.microsoft.com/office/drawing/2014/main" id="{223737E8-8BBD-A3FA-D5B6-14BD2B0B3DC6}"/>
              </a:ext>
            </a:extLst>
          </p:cNvPr>
          <p:cNvSpPr txBox="1"/>
          <p:nvPr/>
        </p:nvSpPr>
        <p:spPr>
          <a:xfrm>
            <a:off x="7606146" y="3269673"/>
            <a:ext cx="3394364" cy="1877437"/>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sz="2400" dirty="0">
                <a:effectLst/>
                <a:latin typeface="Century Gothic" panose="020B0502020202020204" pitchFamily="34" charset="0"/>
              </a:rPr>
              <a:t>Cooperative </a:t>
            </a:r>
          </a:p>
          <a:p>
            <a:pPr marL="285750" indent="-285750">
              <a:spcBef>
                <a:spcPts val="1200"/>
              </a:spcBef>
              <a:buFont typeface="Arial" panose="020B0604020202020204" pitchFamily="34" charset="0"/>
              <a:buChar char="•"/>
            </a:pPr>
            <a:r>
              <a:rPr lang="en-US" sz="2400" dirty="0">
                <a:effectLst/>
                <a:latin typeface="Century Gothic" panose="020B0502020202020204" pitchFamily="34" charset="0"/>
              </a:rPr>
              <a:t>Team player</a:t>
            </a:r>
          </a:p>
          <a:p>
            <a:pPr marL="285750" indent="-285750">
              <a:spcBef>
                <a:spcPts val="1200"/>
              </a:spcBef>
              <a:buFont typeface="Arial" panose="020B0604020202020204" pitchFamily="34" charset="0"/>
              <a:buChar char="•"/>
            </a:pPr>
            <a:r>
              <a:rPr lang="en-US" sz="2400" dirty="0">
                <a:latin typeface="Century Gothic" panose="020B0502020202020204" pitchFamily="34" charset="0"/>
              </a:rPr>
              <a:t>Friendly</a:t>
            </a:r>
            <a:endParaRPr lang="en-US" sz="2400" dirty="0">
              <a:effectLst/>
              <a:latin typeface="Century Gothic" panose="020B0502020202020204" pitchFamily="34" charset="0"/>
            </a:endParaRPr>
          </a:p>
          <a:p>
            <a:endParaRPr lang="en-US" sz="2400" dirty="0"/>
          </a:p>
        </p:txBody>
      </p:sp>
      <p:pic>
        <p:nvPicPr>
          <p:cNvPr id="8" name="Picture 7" descr="A person and a child smiling&#10;&#10;Description automatically generated with low confidence">
            <a:extLst>
              <a:ext uri="{FF2B5EF4-FFF2-40B4-BE49-F238E27FC236}">
                <a16:creationId xmlns:a16="http://schemas.microsoft.com/office/drawing/2014/main" id="{B743AA7A-C386-C712-675D-3351C9E4C33A}"/>
              </a:ext>
            </a:extLst>
          </p:cNvPr>
          <p:cNvPicPr>
            <a:picLocks noChangeAspect="1"/>
          </p:cNvPicPr>
          <p:nvPr/>
        </p:nvPicPr>
        <p:blipFill>
          <a:blip r:embed="rId3"/>
          <a:stretch>
            <a:fillRect/>
          </a:stretch>
        </p:blipFill>
        <p:spPr>
          <a:xfrm>
            <a:off x="2111664" y="528205"/>
            <a:ext cx="4089400" cy="6134100"/>
          </a:xfrm>
          <a:prstGeom prst="rect">
            <a:avLst/>
          </a:prstGeom>
        </p:spPr>
      </p:pic>
    </p:spTree>
    <p:extLst>
      <p:ext uri="{BB962C8B-B14F-4D97-AF65-F5344CB8AC3E}">
        <p14:creationId xmlns:p14="http://schemas.microsoft.com/office/powerpoint/2010/main" val="165337028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05E8D-59CC-3887-235A-5BA2E0AEA677}"/>
              </a:ext>
            </a:extLst>
          </p:cNvPr>
          <p:cNvSpPr>
            <a:spLocks noGrp="1"/>
          </p:cNvSpPr>
          <p:nvPr>
            <p:ph type="title"/>
          </p:nvPr>
        </p:nvSpPr>
        <p:spPr/>
        <p:txBody>
          <a:bodyPr/>
          <a:lstStyle/>
          <a:p>
            <a:endParaRPr lang="en-US"/>
          </a:p>
        </p:txBody>
      </p:sp>
      <p:pic>
        <p:nvPicPr>
          <p:cNvPr id="5" name="Picture 4" descr="Graphical user interface, application&#10;&#10;Description automatically generated">
            <a:extLst>
              <a:ext uri="{FF2B5EF4-FFF2-40B4-BE49-F238E27FC236}">
                <a16:creationId xmlns:a16="http://schemas.microsoft.com/office/drawing/2014/main" id="{43F06CBC-A5C7-8A49-739C-A5125816FA7E}"/>
              </a:ext>
            </a:extLst>
          </p:cNvPr>
          <p:cNvPicPr>
            <a:picLocks noChangeAspect="1"/>
          </p:cNvPicPr>
          <p:nvPr/>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58B043A3-2764-1AF9-983A-2173A9B70CC9}"/>
              </a:ext>
            </a:extLst>
          </p:cNvPr>
          <p:cNvSpPr>
            <a:spLocks noGrp="1"/>
          </p:cNvSpPr>
          <p:nvPr>
            <p:ph idx="1"/>
          </p:nvPr>
        </p:nvSpPr>
        <p:spPr>
          <a:xfrm>
            <a:off x="838200" y="2972449"/>
            <a:ext cx="5811982" cy="3310803"/>
          </a:xfrm>
        </p:spPr>
        <p:txBody>
          <a:bodyPr/>
          <a:lstStyle/>
          <a:p>
            <a:pPr marL="228600" lvl="0" indent="-228600" algn="l" rtl="0">
              <a:lnSpc>
                <a:spcPct val="90000"/>
              </a:lnSpc>
              <a:spcBef>
                <a:spcPts val="0"/>
              </a:spcBef>
              <a:spcAft>
                <a:spcPts val="1200"/>
              </a:spcAft>
              <a:buClr>
                <a:schemeClr val="tx1"/>
              </a:buClr>
              <a:buSzPts val="2200"/>
              <a:buChar char="•"/>
            </a:pPr>
            <a:r>
              <a:rPr lang="en-US" sz="2800" dirty="0"/>
              <a:t>Individualized counseling and guidance</a:t>
            </a:r>
          </a:p>
          <a:p>
            <a:pPr marL="228600" lvl="0" indent="-228600" algn="l" rtl="0">
              <a:lnSpc>
                <a:spcPct val="90000"/>
              </a:lnSpc>
              <a:spcBef>
                <a:spcPts val="1000"/>
              </a:spcBef>
              <a:spcAft>
                <a:spcPts val="1200"/>
              </a:spcAft>
              <a:buClr>
                <a:schemeClr val="tx1"/>
              </a:buClr>
              <a:buSzPts val="2200"/>
              <a:buChar char="•"/>
            </a:pPr>
            <a:r>
              <a:rPr lang="en-US" sz="2800" dirty="0"/>
              <a:t>Provide activities that can help identify your current skills and ways to gain needed skills</a:t>
            </a:r>
          </a:p>
          <a:p>
            <a:endParaRPr lang="en-US" dirty="0"/>
          </a:p>
        </p:txBody>
      </p:sp>
      <p:pic>
        <p:nvPicPr>
          <p:cNvPr id="7" name="Picture 6" descr="A person holding a tablet&#10;&#10;Description automatically generated with medium confidence">
            <a:extLst>
              <a:ext uri="{FF2B5EF4-FFF2-40B4-BE49-F238E27FC236}">
                <a16:creationId xmlns:a16="http://schemas.microsoft.com/office/drawing/2014/main" id="{F335B627-B0C7-564B-8FA5-5E9E44815A9A}"/>
              </a:ext>
            </a:extLst>
          </p:cNvPr>
          <p:cNvPicPr>
            <a:picLocks noChangeAspect="1"/>
          </p:cNvPicPr>
          <p:nvPr/>
        </p:nvPicPr>
        <p:blipFill>
          <a:blip r:embed="rId3"/>
          <a:stretch>
            <a:fillRect/>
          </a:stretch>
        </p:blipFill>
        <p:spPr>
          <a:xfrm>
            <a:off x="2527876" y="574748"/>
            <a:ext cx="1995775" cy="1995775"/>
          </a:xfrm>
          <a:prstGeom prst="rect">
            <a:avLst/>
          </a:prstGeom>
        </p:spPr>
      </p:pic>
    </p:spTree>
    <p:extLst>
      <p:ext uri="{BB962C8B-B14F-4D97-AF65-F5344CB8AC3E}">
        <p14:creationId xmlns:p14="http://schemas.microsoft.com/office/powerpoint/2010/main" val="962652282"/>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3444D-255C-5824-E3D7-C37FA7BE05AB}"/>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FCDB4C77-9CB0-B9E6-E95E-9DE550077A06}"/>
              </a:ext>
            </a:extLst>
          </p:cNvPr>
          <p:cNvPicPr>
            <a:picLocks noChangeAspect="1"/>
          </p:cNvPicPr>
          <p:nvPr/>
        </p:nvPicPr>
        <p:blipFill>
          <a:blip r:embed="rId3"/>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F7E35DB-D4D6-0E14-C52D-EFC9F0C2489E}"/>
              </a:ext>
            </a:extLst>
          </p:cNvPr>
          <p:cNvSpPr>
            <a:spLocks noGrp="1"/>
          </p:cNvSpPr>
          <p:nvPr>
            <p:ph idx="1"/>
          </p:nvPr>
        </p:nvSpPr>
        <p:spPr>
          <a:xfrm>
            <a:off x="6470073" y="2055813"/>
            <a:ext cx="5368636" cy="3752417"/>
          </a:xfrm>
        </p:spPr>
        <p:txBody>
          <a:bodyPr/>
          <a:lstStyle/>
          <a:p>
            <a:pPr marR="0" lvl="0">
              <a:spcAft>
                <a:spcPts val="0"/>
              </a:spcAft>
              <a:buClr>
                <a:schemeClr val="tx1"/>
              </a:buClr>
              <a:buSzPts val="2400"/>
            </a:pPr>
            <a:r>
              <a:rPr lang="en-US" dirty="0">
                <a:sym typeface="Century Gothic"/>
              </a:rPr>
              <a:t>Are there hard and soft skills I need to improve or develop?</a:t>
            </a:r>
            <a:endParaRPr lang="en-US" dirty="0"/>
          </a:p>
          <a:p>
            <a:pPr marR="0" lvl="0">
              <a:spcAft>
                <a:spcPts val="0"/>
              </a:spcAft>
              <a:buClr>
                <a:schemeClr val="tx1"/>
              </a:buClr>
              <a:buSzPts val="2400"/>
            </a:pPr>
            <a:r>
              <a:rPr lang="en-US" dirty="0">
                <a:sym typeface="Century Gothic"/>
              </a:rPr>
              <a:t>What are some barriers that I will need to overcome, or need assistance to overcome, in order to reach my goals?</a:t>
            </a:r>
            <a:endParaRPr lang="en-US" dirty="0"/>
          </a:p>
          <a:p>
            <a:pPr marL="0" indent="0">
              <a:buNone/>
            </a:pPr>
            <a:endParaRPr lang="en-US" dirty="0"/>
          </a:p>
        </p:txBody>
      </p:sp>
    </p:spTree>
    <p:extLst>
      <p:ext uri="{BB962C8B-B14F-4D97-AF65-F5344CB8AC3E}">
        <p14:creationId xmlns:p14="http://schemas.microsoft.com/office/powerpoint/2010/main" val="2458678182"/>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CADFE-0767-1F90-BB66-A9A388B9B8D9}"/>
              </a:ext>
            </a:extLst>
          </p:cNvPr>
          <p:cNvSpPr>
            <a:spLocks noGrp="1"/>
          </p:cNvSpPr>
          <p:nvPr>
            <p:ph type="title"/>
          </p:nvPr>
        </p:nvSpPr>
        <p:spPr/>
        <p:txBody>
          <a:bodyPr/>
          <a:lstStyle/>
          <a:p>
            <a:endParaRPr lang="en-US"/>
          </a:p>
        </p:txBody>
      </p:sp>
      <p:pic>
        <p:nvPicPr>
          <p:cNvPr id="5" name="Content Placeholder 4" descr="Graphical user interface&#10;&#10;Description automatically generated with medium confidence">
            <a:extLst>
              <a:ext uri="{FF2B5EF4-FFF2-40B4-BE49-F238E27FC236}">
                <a16:creationId xmlns:a16="http://schemas.microsoft.com/office/drawing/2014/main" id="{F38252D5-7C75-308B-A6DF-7526BC4C230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p:spPr>
      </p:pic>
      <p:sp>
        <p:nvSpPr>
          <p:cNvPr id="6" name="TextBox 5">
            <a:extLst>
              <a:ext uri="{FF2B5EF4-FFF2-40B4-BE49-F238E27FC236}">
                <a16:creationId xmlns:a16="http://schemas.microsoft.com/office/drawing/2014/main" id="{9E0D01CF-FCD8-ED3D-4EF6-D0619318F314}"/>
              </a:ext>
            </a:extLst>
          </p:cNvPr>
          <p:cNvSpPr txBox="1"/>
          <p:nvPr/>
        </p:nvSpPr>
        <p:spPr>
          <a:xfrm>
            <a:off x="1629629" y="2359389"/>
            <a:ext cx="2788920" cy="646331"/>
          </a:xfrm>
          <a:prstGeom prst="rect">
            <a:avLst/>
          </a:prstGeom>
          <a:noFill/>
        </p:spPr>
        <p:txBody>
          <a:bodyPr wrap="square" rtlCol="0">
            <a:spAutoFit/>
          </a:bodyPr>
          <a:lstStyle/>
          <a:p>
            <a:r>
              <a:rPr lang="en-US" sz="3600" dirty="0"/>
              <a:t>Questions?</a:t>
            </a:r>
          </a:p>
        </p:txBody>
      </p:sp>
      <p:sp>
        <p:nvSpPr>
          <p:cNvPr id="7" name="TextBox 6">
            <a:extLst>
              <a:ext uri="{FF2B5EF4-FFF2-40B4-BE49-F238E27FC236}">
                <a16:creationId xmlns:a16="http://schemas.microsoft.com/office/drawing/2014/main" id="{FBE5B1C9-646A-EBE0-F5FD-9FF713AC940E}"/>
              </a:ext>
            </a:extLst>
          </p:cNvPr>
          <p:cNvSpPr txBox="1"/>
          <p:nvPr/>
        </p:nvSpPr>
        <p:spPr>
          <a:xfrm>
            <a:off x="1629629" y="3581846"/>
            <a:ext cx="7543800" cy="461665"/>
          </a:xfrm>
          <a:prstGeom prst="rect">
            <a:avLst/>
          </a:prstGeom>
          <a:noFill/>
        </p:spPr>
        <p:txBody>
          <a:bodyPr wrap="square" rtlCol="0">
            <a:spAutoFit/>
          </a:bodyPr>
          <a:lstStyle/>
          <a:p>
            <a:r>
              <a:rPr lang="en-US" sz="2400" dirty="0"/>
              <a:t>Name and email:</a:t>
            </a:r>
          </a:p>
        </p:txBody>
      </p:sp>
    </p:spTree>
    <p:extLst>
      <p:ext uri="{BB962C8B-B14F-4D97-AF65-F5344CB8AC3E}">
        <p14:creationId xmlns:p14="http://schemas.microsoft.com/office/powerpoint/2010/main" val="308417302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BA1AC-D8D4-5E2C-B18D-65CFC937EAE3}"/>
              </a:ext>
            </a:extLst>
          </p:cNvPr>
          <p:cNvSpPr>
            <a:spLocks noGrp="1"/>
          </p:cNvSpPr>
          <p:nvPr>
            <p:ph type="title"/>
          </p:nvPr>
        </p:nvSpPr>
        <p:spPr/>
        <p:txBody>
          <a:bodyPr/>
          <a:lstStyle/>
          <a:p>
            <a:endParaRPr lang="en-US"/>
          </a:p>
        </p:txBody>
      </p:sp>
      <p:pic>
        <p:nvPicPr>
          <p:cNvPr id="5" name="Content Placeholder 4" descr="Graphical user interface&#10;&#10;Description automatically generated with medium confidence">
            <a:extLst>
              <a:ext uri="{FF2B5EF4-FFF2-40B4-BE49-F238E27FC236}">
                <a16:creationId xmlns:a16="http://schemas.microsoft.com/office/drawing/2014/main" id="{7F65E30F-4054-42CA-016D-4DF07E18CDD5}"/>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p:spPr>
      </p:pic>
    </p:spTree>
    <p:extLst>
      <p:ext uri="{BB962C8B-B14F-4D97-AF65-F5344CB8AC3E}">
        <p14:creationId xmlns:p14="http://schemas.microsoft.com/office/powerpoint/2010/main" val="58504021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22676-891D-6536-C6A7-FF9B7C5EBF0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89941B2-BBED-B94B-319E-79CA20FDF8B1}"/>
              </a:ext>
            </a:extLst>
          </p:cNvPr>
          <p:cNvPicPr>
            <a:picLocks noGrp="1" noChangeAspect="1"/>
          </p:cNvPicPr>
          <p:nvPr>
            <p:ph idx="1"/>
          </p:nvPr>
        </p:nvPicPr>
        <p:blipFill>
          <a:blip r:embed="rId3"/>
          <a:srcRect/>
          <a:stretch/>
        </p:blipFill>
        <p:spPr>
          <a:xfrm>
            <a:off x="0" y="0"/>
            <a:ext cx="12192000" cy="6858000"/>
          </a:xfrm>
        </p:spPr>
      </p:pic>
      <p:sp>
        <p:nvSpPr>
          <p:cNvPr id="6" name="TextBox 5">
            <a:extLst>
              <a:ext uri="{FF2B5EF4-FFF2-40B4-BE49-F238E27FC236}">
                <a16:creationId xmlns:a16="http://schemas.microsoft.com/office/drawing/2014/main" id="{8EF39854-715E-D29C-2336-BA193DD515F5}"/>
              </a:ext>
            </a:extLst>
          </p:cNvPr>
          <p:cNvSpPr txBox="1"/>
          <p:nvPr/>
        </p:nvSpPr>
        <p:spPr>
          <a:xfrm>
            <a:off x="838200" y="3429000"/>
            <a:ext cx="4435365" cy="3585597"/>
          </a:xfrm>
          <a:prstGeom prst="rect">
            <a:avLst/>
          </a:prstGeom>
          <a:noFill/>
        </p:spPr>
        <p:txBody>
          <a:bodyPr wrap="square" rtlCol="0">
            <a:spAutoFit/>
          </a:bodyPr>
          <a:lstStyle/>
          <a:p>
            <a:pPr>
              <a:spcAft>
                <a:spcPts val="600"/>
              </a:spcAft>
              <a:buSzPts val="2400"/>
            </a:pPr>
            <a:r>
              <a:rPr lang="en-US" sz="2400" dirty="0"/>
              <a:t>Examples include:</a:t>
            </a:r>
          </a:p>
          <a:p>
            <a:pPr marL="342900" indent="-342900">
              <a:spcAft>
                <a:spcPts val="600"/>
              </a:spcAft>
              <a:buSzPts val="2400"/>
              <a:buFont typeface="Arial"/>
              <a:buChar char="•"/>
            </a:pPr>
            <a:r>
              <a:rPr lang="en-US" sz="2400" dirty="0"/>
              <a:t>People skills</a:t>
            </a:r>
          </a:p>
          <a:p>
            <a:pPr marL="342900" indent="-342900">
              <a:spcAft>
                <a:spcPts val="600"/>
              </a:spcAft>
              <a:buSzPts val="2400"/>
              <a:buFont typeface="Arial"/>
              <a:buChar char="•"/>
            </a:pPr>
            <a:r>
              <a:rPr lang="en-US" sz="2400" dirty="0"/>
              <a:t>Communication skills</a:t>
            </a:r>
          </a:p>
          <a:p>
            <a:pPr marL="342900" indent="-342900">
              <a:spcAft>
                <a:spcPts val="600"/>
              </a:spcAft>
              <a:buSzPts val="2400"/>
              <a:buFont typeface="Arial"/>
              <a:buChar char="•"/>
            </a:pPr>
            <a:r>
              <a:rPr lang="en-US" sz="2400" dirty="0"/>
              <a:t>Time management</a:t>
            </a:r>
          </a:p>
          <a:p>
            <a:pPr marL="342900" indent="-342900">
              <a:spcAft>
                <a:spcPts val="600"/>
              </a:spcAft>
              <a:buSzPts val="2400"/>
              <a:buFont typeface="Arial"/>
              <a:buChar char="•"/>
            </a:pPr>
            <a:r>
              <a:rPr lang="en-US" sz="2400" dirty="0"/>
              <a:t>Honesty</a:t>
            </a:r>
          </a:p>
          <a:p>
            <a:pPr marL="342900" indent="-342900">
              <a:spcAft>
                <a:spcPts val="600"/>
              </a:spcAft>
              <a:buSzPts val="2400"/>
              <a:buFont typeface="Arial"/>
              <a:buChar char="•"/>
            </a:pPr>
            <a:r>
              <a:rPr lang="en-US" sz="2400" dirty="0"/>
              <a:t>Punctuality</a:t>
            </a:r>
          </a:p>
          <a:p>
            <a:pPr marL="342900" indent="-342900">
              <a:spcAft>
                <a:spcPts val="600"/>
              </a:spcAft>
              <a:buSzPts val="2400"/>
              <a:buFont typeface="Arial"/>
              <a:buChar char="•"/>
            </a:pPr>
            <a:r>
              <a:rPr lang="en-US" sz="2400" dirty="0"/>
              <a:t>Motivation</a:t>
            </a:r>
          </a:p>
          <a:p>
            <a:pPr marL="342900" lvl="0" indent="-342900">
              <a:spcBef>
                <a:spcPts val="0"/>
              </a:spcBef>
              <a:spcAft>
                <a:spcPts val="600"/>
              </a:spcAft>
              <a:buSzPts val="2400"/>
              <a:buFont typeface="Arial"/>
              <a:buChar char="•"/>
            </a:pPr>
            <a:endParaRPr lang="en-US" sz="2400" dirty="0"/>
          </a:p>
        </p:txBody>
      </p:sp>
      <p:sp>
        <p:nvSpPr>
          <p:cNvPr id="3" name="TextBox 2">
            <a:extLst>
              <a:ext uri="{FF2B5EF4-FFF2-40B4-BE49-F238E27FC236}">
                <a16:creationId xmlns:a16="http://schemas.microsoft.com/office/drawing/2014/main" id="{E13F86D2-489C-6E2D-D9D1-2C6E9C737DE1}"/>
              </a:ext>
            </a:extLst>
          </p:cNvPr>
          <p:cNvSpPr txBox="1"/>
          <p:nvPr/>
        </p:nvSpPr>
        <p:spPr>
          <a:xfrm>
            <a:off x="7239954" y="3429000"/>
            <a:ext cx="4435365" cy="3508653"/>
          </a:xfrm>
          <a:prstGeom prst="rect">
            <a:avLst/>
          </a:prstGeom>
          <a:noFill/>
        </p:spPr>
        <p:txBody>
          <a:bodyPr wrap="square" rtlCol="0">
            <a:spAutoFit/>
          </a:bodyPr>
          <a:lstStyle/>
          <a:p>
            <a:pPr>
              <a:spcAft>
                <a:spcPts val="600"/>
              </a:spcAft>
              <a:buSzPts val="2400"/>
            </a:pPr>
            <a:r>
              <a:rPr lang="en-US" sz="2400" dirty="0"/>
              <a:t>Examples include:</a:t>
            </a:r>
          </a:p>
          <a:p>
            <a:pPr marL="342900" indent="-342900">
              <a:spcAft>
                <a:spcPts val="600"/>
              </a:spcAft>
              <a:buSzPts val="2400"/>
              <a:buFont typeface="Arial"/>
              <a:buChar char="•"/>
            </a:pPr>
            <a:r>
              <a:rPr lang="en-US" sz="2400" dirty="0"/>
              <a:t>Typing 45 wpm</a:t>
            </a:r>
          </a:p>
          <a:p>
            <a:pPr marL="342900" indent="-342900">
              <a:spcAft>
                <a:spcPts val="600"/>
              </a:spcAft>
              <a:buSzPts val="2400"/>
              <a:buFont typeface="Arial"/>
              <a:buChar char="•"/>
            </a:pPr>
            <a:r>
              <a:rPr lang="en-US" sz="2400" dirty="0"/>
              <a:t>Folding four towels per minute</a:t>
            </a:r>
          </a:p>
          <a:p>
            <a:pPr marL="342900" indent="-342900">
              <a:spcAft>
                <a:spcPts val="600"/>
              </a:spcAft>
              <a:buSzPts val="2400"/>
              <a:buFont typeface="Arial"/>
              <a:buChar char="•"/>
            </a:pPr>
            <a:r>
              <a:rPr lang="en-US" sz="2400" dirty="0"/>
              <a:t>Developing websites</a:t>
            </a:r>
          </a:p>
          <a:p>
            <a:pPr marL="342900" indent="-342900">
              <a:spcAft>
                <a:spcPts val="600"/>
              </a:spcAft>
              <a:buSzPts val="2400"/>
              <a:buFont typeface="Arial"/>
              <a:buChar char="•"/>
            </a:pPr>
            <a:r>
              <a:rPr lang="en-US" sz="2400" dirty="0"/>
              <a:t>Managing projects</a:t>
            </a:r>
          </a:p>
          <a:p>
            <a:pPr marL="342900" indent="-342900">
              <a:spcAft>
                <a:spcPts val="600"/>
              </a:spcAft>
              <a:buSzPts val="2400"/>
              <a:buFont typeface="Arial"/>
              <a:buChar char="•"/>
            </a:pPr>
            <a:r>
              <a:rPr lang="en-US" sz="2400" dirty="0"/>
              <a:t>Writing technical specs</a:t>
            </a:r>
          </a:p>
          <a:p>
            <a:pPr marL="342900" lvl="0" indent="-342900">
              <a:spcBef>
                <a:spcPts val="0"/>
              </a:spcBef>
              <a:spcAft>
                <a:spcPts val="600"/>
              </a:spcAft>
              <a:buSzPts val="2400"/>
              <a:buFont typeface="Arial"/>
              <a:buChar char="•"/>
            </a:pPr>
            <a:endParaRPr lang="en-US" sz="2400" dirty="0"/>
          </a:p>
        </p:txBody>
      </p:sp>
    </p:spTree>
    <p:extLst>
      <p:ext uri="{BB962C8B-B14F-4D97-AF65-F5344CB8AC3E}">
        <p14:creationId xmlns:p14="http://schemas.microsoft.com/office/powerpoint/2010/main" val="103761989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251DAA-AD7D-D7AB-E812-00960D560351}"/>
              </a:ext>
            </a:extLst>
          </p:cNvPr>
          <p:cNvPicPr>
            <a:picLocks noChangeAspect="1"/>
          </p:cNvPicPr>
          <p:nvPr/>
        </p:nvPicPr>
        <p:blipFill>
          <a:blip r:embed="rId3"/>
          <a:srcRect/>
          <a:stretch/>
        </p:blipFill>
        <p:spPr>
          <a:xfrm>
            <a:off x="0" y="0"/>
            <a:ext cx="12192000" cy="6858000"/>
          </a:xfrm>
          <a:prstGeom prst="rect">
            <a:avLst/>
          </a:prstGeom>
        </p:spPr>
      </p:pic>
      <p:sp>
        <p:nvSpPr>
          <p:cNvPr id="4" name="Google Shape;172;p3">
            <a:extLst>
              <a:ext uri="{FF2B5EF4-FFF2-40B4-BE49-F238E27FC236}">
                <a16:creationId xmlns:a16="http://schemas.microsoft.com/office/drawing/2014/main" id="{F29A9454-0EBF-3A38-CEAF-011A5CAEDBC7}"/>
              </a:ext>
            </a:extLst>
          </p:cNvPr>
          <p:cNvSpPr txBox="1">
            <a:spLocks noGrp="1"/>
          </p:cNvSpPr>
          <p:nvPr>
            <p:ph idx="1"/>
          </p:nvPr>
        </p:nvSpPr>
        <p:spPr>
          <a:xfrm>
            <a:off x="7578435" y="1260765"/>
            <a:ext cx="3706091" cy="4943908"/>
          </a:xfrm>
          <a:prstGeom prst="rect">
            <a:avLst/>
          </a:prstGeom>
          <a:noFill/>
          <a:ln>
            <a:noFill/>
          </a:ln>
        </p:spPr>
        <p:txBody>
          <a:bodyPr spcFirstLastPara="1" wrap="square" lIns="91425" tIns="45700" rIns="91425" bIns="45700" anchor="t" anchorCtr="0">
            <a:noAutofit/>
          </a:bodyPr>
          <a:lstStyle/>
          <a:p>
            <a:pPr>
              <a:spcBef>
                <a:spcPts val="600"/>
              </a:spcBef>
              <a:spcAft>
                <a:spcPts val="600"/>
              </a:spcAft>
              <a:buClr>
                <a:schemeClr val="tx1"/>
              </a:buClr>
              <a:buSzPts val="2800"/>
            </a:pPr>
            <a:r>
              <a:rPr lang="en-US" sz="2800" dirty="0"/>
              <a:t>Employers can teach you </a:t>
            </a:r>
            <a:r>
              <a:rPr lang="en-US" sz="2800" b="1" dirty="0"/>
              <a:t>hard</a:t>
            </a:r>
            <a:r>
              <a:rPr lang="en-US" sz="2800" dirty="0"/>
              <a:t> skills</a:t>
            </a:r>
            <a:endParaRPr dirty="0"/>
          </a:p>
          <a:p>
            <a:pPr>
              <a:spcBef>
                <a:spcPts val="600"/>
              </a:spcBef>
              <a:spcAft>
                <a:spcPts val="600"/>
              </a:spcAft>
              <a:buClr>
                <a:schemeClr val="tx1"/>
              </a:buClr>
              <a:buSzPts val="2800"/>
            </a:pPr>
            <a:r>
              <a:rPr lang="en-US" sz="2800" dirty="0"/>
              <a:t>Employers expect you to have </a:t>
            </a:r>
            <a:r>
              <a:rPr lang="en-US" sz="2800" b="1" dirty="0"/>
              <a:t>soft</a:t>
            </a:r>
            <a:r>
              <a:rPr lang="en-US" sz="2800" dirty="0"/>
              <a:t> skills</a:t>
            </a:r>
            <a:endParaRPr dirty="0"/>
          </a:p>
          <a:p>
            <a:pPr>
              <a:spcBef>
                <a:spcPts val="600"/>
              </a:spcBef>
              <a:spcAft>
                <a:spcPts val="600"/>
              </a:spcAft>
              <a:buClr>
                <a:schemeClr val="tx1"/>
              </a:buClr>
              <a:buSzPts val="2800"/>
            </a:pPr>
            <a:r>
              <a:rPr lang="en-US" sz="2800" dirty="0"/>
              <a:t>Often people lose jobs due to </a:t>
            </a:r>
            <a:r>
              <a:rPr lang="en-US" sz="2800" b="1" dirty="0"/>
              <a:t>lack of soft skills</a:t>
            </a:r>
            <a:endParaRPr dirty="0"/>
          </a:p>
        </p:txBody>
      </p:sp>
    </p:spTree>
    <p:extLst>
      <p:ext uri="{BB962C8B-B14F-4D97-AF65-F5344CB8AC3E}">
        <p14:creationId xmlns:p14="http://schemas.microsoft.com/office/powerpoint/2010/main" val="1656032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additive="base">
                                        <p:cTn id="12" dur="500"/>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A603E-6CAA-B730-7D44-A7C4D8B496A3}"/>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DFEF8D76-D400-3E81-8D5C-52BE73BBF77D}"/>
              </a:ext>
            </a:extLst>
          </p:cNvPr>
          <p:cNvPicPr>
            <a:picLocks noChangeAspect="1"/>
          </p:cNvPicPr>
          <p:nvPr/>
        </p:nvPicPr>
        <p:blipFill>
          <a:blip r:embed="rId3"/>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8B682E1D-F8B7-9AA7-F9B1-BA50731D3892}"/>
              </a:ext>
            </a:extLst>
          </p:cNvPr>
          <p:cNvSpPr>
            <a:spLocks noGrp="1"/>
          </p:cNvSpPr>
          <p:nvPr>
            <p:ph idx="1"/>
          </p:nvPr>
        </p:nvSpPr>
        <p:spPr>
          <a:xfrm>
            <a:off x="741218" y="2293048"/>
            <a:ext cx="7460673" cy="557357"/>
          </a:xfrm>
        </p:spPr>
        <p:txBody>
          <a:bodyPr/>
          <a:lstStyle/>
          <a:p>
            <a:pPr marL="0" indent="0">
              <a:buNone/>
            </a:pPr>
            <a:r>
              <a:rPr lang="en-US" dirty="0"/>
              <a:t>Employers want people who are:</a:t>
            </a:r>
          </a:p>
        </p:txBody>
      </p:sp>
      <p:sp>
        <p:nvSpPr>
          <p:cNvPr id="4" name="TextBox 3">
            <a:extLst>
              <a:ext uri="{FF2B5EF4-FFF2-40B4-BE49-F238E27FC236}">
                <a16:creationId xmlns:a16="http://schemas.microsoft.com/office/drawing/2014/main" id="{0A81F553-9AF4-4483-8582-9D885024C027}"/>
              </a:ext>
            </a:extLst>
          </p:cNvPr>
          <p:cNvSpPr txBox="1"/>
          <p:nvPr/>
        </p:nvSpPr>
        <p:spPr>
          <a:xfrm>
            <a:off x="1212273" y="3804625"/>
            <a:ext cx="11693236" cy="2677656"/>
          </a:xfrm>
          <a:prstGeom prst="rect">
            <a:avLst/>
          </a:prstGeom>
          <a:noFill/>
        </p:spPr>
        <p:txBody>
          <a:bodyPr wrap="square" numCol="2" rtlCol="0">
            <a:spAutoFit/>
          </a:bodyPr>
          <a:lstStyle/>
          <a:p>
            <a:pPr marL="285750" indent="-285750">
              <a:buFont typeface="Arial" panose="020B0604020202020204" pitchFamily="34" charset="0"/>
              <a:buChar char="•"/>
            </a:pPr>
            <a:r>
              <a:rPr lang="en-US" sz="2800" dirty="0">
                <a:effectLst/>
                <a:latin typeface="Century Gothic" panose="020B0502020202020204" pitchFamily="34" charset="0"/>
              </a:rPr>
              <a:t>Productive and hard working</a:t>
            </a:r>
          </a:p>
          <a:p>
            <a:pPr marL="285750" indent="-285750">
              <a:buFont typeface="Arial" panose="020B0604020202020204" pitchFamily="34" charset="0"/>
              <a:buChar char="•"/>
            </a:pPr>
            <a:r>
              <a:rPr lang="en-US" sz="2800" dirty="0">
                <a:effectLst/>
                <a:latin typeface="Century Gothic" panose="020B0502020202020204" pitchFamily="34" charset="0"/>
              </a:rPr>
              <a:t>Good communicators</a:t>
            </a:r>
          </a:p>
          <a:p>
            <a:pPr marL="285750" indent="-285750">
              <a:buFont typeface="Arial" panose="020B0604020202020204" pitchFamily="34" charset="0"/>
              <a:buChar char="•"/>
            </a:pPr>
            <a:r>
              <a:rPr lang="en-US" sz="2800" dirty="0">
                <a:effectLst/>
                <a:latin typeface="Century Gothic" panose="020B0502020202020204" pitchFamily="34" charset="0"/>
              </a:rPr>
              <a:t>Positive</a:t>
            </a:r>
          </a:p>
          <a:p>
            <a:pPr marL="285750" indent="-285750">
              <a:buFont typeface="Arial" panose="020B0604020202020204" pitchFamily="34" charset="0"/>
              <a:buChar char="•"/>
            </a:pPr>
            <a:r>
              <a:rPr lang="en-US" sz="2800" dirty="0">
                <a:effectLst/>
                <a:latin typeface="Century Gothic" panose="020B0502020202020204" pitchFamily="34" charset="0"/>
              </a:rPr>
              <a:t>Reliable</a:t>
            </a:r>
          </a:p>
          <a:p>
            <a:pPr marL="285750" indent="-285750">
              <a:buFont typeface="Arial" panose="020B0604020202020204" pitchFamily="34" charset="0"/>
              <a:buChar char="•"/>
            </a:pPr>
            <a:r>
              <a:rPr lang="en-US" sz="2800" dirty="0">
                <a:effectLst/>
                <a:latin typeface="Century Gothic" panose="020B0502020202020204" pitchFamily="34" charset="0"/>
              </a:rPr>
              <a:t>Flexible</a:t>
            </a:r>
          </a:p>
          <a:p>
            <a:pPr marL="285750" indent="-285750">
              <a:buFont typeface="Arial" panose="020B0604020202020204" pitchFamily="34" charset="0"/>
              <a:buChar char="•"/>
            </a:pPr>
            <a:r>
              <a:rPr lang="en-US" sz="2800" dirty="0">
                <a:effectLst/>
                <a:latin typeface="Century Gothic" panose="020B0502020202020204" pitchFamily="34" charset="0"/>
              </a:rPr>
              <a:t>Professional</a:t>
            </a:r>
          </a:p>
          <a:p>
            <a:pPr marL="285750" indent="-285750">
              <a:buFont typeface="Arial" panose="020B0604020202020204" pitchFamily="34" charset="0"/>
              <a:buChar char="•"/>
            </a:pPr>
            <a:r>
              <a:rPr lang="en-US" sz="2800" dirty="0">
                <a:effectLst/>
                <a:latin typeface="Century Gothic" panose="020B0502020202020204" pitchFamily="34" charset="0"/>
              </a:rPr>
              <a:t>Problem solvers</a:t>
            </a:r>
          </a:p>
          <a:p>
            <a:pPr marL="285750" indent="-285750">
              <a:buFont typeface="Arial" panose="020B0604020202020204" pitchFamily="34" charset="0"/>
              <a:buChar char="•"/>
            </a:pPr>
            <a:r>
              <a:rPr lang="en-US" sz="2800" dirty="0">
                <a:effectLst/>
                <a:latin typeface="Century Gothic" panose="020B0502020202020204" pitchFamily="34" charset="0"/>
              </a:rPr>
              <a:t>Responsible</a:t>
            </a:r>
          </a:p>
          <a:p>
            <a:pPr marL="285750" indent="-285750">
              <a:buFont typeface="Arial" panose="020B0604020202020204" pitchFamily="34" charset="0"/>
              <a:buChar char="•"/>
            </a:pPr>
            <a:r>
              <a:rPr lang="en-US" sz="2800" dirty="0">
                <a:effectLst/>
                <a:latin typeface="Century Gothic" panose="020B0502020202020204" pitchFamily="34" charset="0"/>
              </a:rPr>
              <a:t>Detail oriented</a:t>
            </a:r>
          </a:p>
          <a:p>
            <a:pPr marL="285750" indent="-285750">
              <a:buFont typeface="Arial" panose="020B0604020202020204" pitchFamily="34" charset="0"/>
              <a:buChar char="•"/>
            </a:pPr>
            <a:r>
              <a:rPr lang="en-US" sz="2800" dirty="0">
                <a:effectLst/>
                <a:latin typeface="Century Gothic" panose="020B0502020202020204" pitchFamily="34" charset="0"/>
              </a:rPr>
              <a:t>People oriented</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90932270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D19C7-1A7E-6426-A060-C4532DBB1E06}"/>
              </a:ext>
            </a:extLst>
          </p:cNvPr>
          <p:cNvSpPr>
            <a:spLocks noGrp="1"/>
          </p:cNvSpPr>
          <p:nvPr>
            <p:ph type="title"/>
          </p:nvPr>
        </p:nvSpPr>
        <p:spPr/>
        <p:txBody>
          <a:bodyPr/>
          <a:lstStyle/>
          <a:p>
            <a:endParaRPr lang="en-US"/>
          </a:p>
        </p:txBody>
      </p:sp>
      <p:pic>
        <p:nvPicPr>
          <p:cNvPr id="5" name="Content Placeholder 4" descr="Graphical user interface, text, application, chat or text message&#10;&#10;Description automatically generated">
            <a:extLst>
              <a:ext uri="{FF2B5EF4-FFF2-40B4-BE49-F238E27FC236}">
                <a16:creationId xmlns:a16="http://schemas.microsoft.com/office/drawing/2014/main" id="{0FB6AD1A-AABB-E131-1B65-80C4081DD4D4}"/>
              </a:ext>
            </a:extLst>
          </p:cNvPr>
          <p:cNvPicPr>
            <a:picLocks noGrp="1" noChangeAspect="1"/>
          </p:cNvPicPr>
          <p:nvPr>
            <p:ph idx="1"/>
          </p:nvPr>
        </p:nvPicPr>
        <p:blipFill>
          <a:blip r:embed="rId2"/>
          <a:stretch>
            <a:fillRect/>
          </a:stretch>
        </p:blipFill>
        <p:spPr>
          <a:xfrm>
            <a:off x="0" y="0"/>
            <a:ext cx="12192000" cy="6858000"/>
          </a:xfrm>
        </p:spPr>
      </p:pic>
      <p:sp>
        <p:nvSpPr>
          <p:cNvPr id="6" name="TextBox 5">
            <a:extLst>
              <a:ext uri="{FF2B5EF4-FFF2-40B4-BE49-F238E27FC236}">
                <a16:creationId xmlns:a16="http://schemas.microsoft.com/office/drawing/2014/main" id="{11537608-F405-5DE0-4F41-140B069A7C71}"/>
              </a:ext>
            </a:extLst>
          </p:cNvPr>
          <p:cNvSpPr txBox="1"/>
          <p:nvPr/>
        </p:nvSpPr>
        <p:spPr>
          <a:xfrm>
            <a:off x="8264236" y="2873263"/>
            <a:ext cx="3394364" cy="2400657"/>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sz="2400" dirty="0">
                <a:effectLst/>
                <a:latin typeface="Century Gothic" panose="020B0502020202020204" pitchFamily="34" charset="0"/>
              </a:rPr>
              <a:t>Ambitious</a:t>
            </a:r>
          </a:p>
          <a:p>
            <a:pPr marL="285750" indent="-285750">
              <a:spcBef>
                <a:spcPts val="1200"/>
              </a:spcBef>
              <a:buFont typeface="Arial" panose="020B0604020202020204" pitchFamily="34" charset="0"/>
              <a:buChar char="•"/>
            </a:pPr>
            <a:r>
              <a:rPr lang="en-US" sz="2400" dirty="0">
                <a:latin typeface="Century Gothic" panose="020B0502020202020204" pitchFamily="34" charset="0"/>
              </a:rPr>
              <a:t>Eager</a:t>
            </a:r>
          </a:p>
          <a:p>
            <a:pPr marL="285750" indent="-285750">
              <a:spcBef>
                <a:spcPts val="1200"/>
              </a:spcBef>
              <a:buFont typeface="Arial" panose="020B0604020202020204" pitchFamily="34" charset="0"/>
              <a:buChar char="•"/>
            </a:pPr>
            <a:r>
              <a:rPr lang="en-US" sz="2400" dirty="0">
                <a:latin typeface="Century Gothic" panose="020B0502020202020204" pitchFamily="34" charset="0"/>
              </a:rPr>
              <a:t>Efficient</a:t>
            </a:r>
          </a:p>
          <a:p>
            <a:pPr marL="285750" indent="-285750">
              <a:spcBef>
                <a:spcPts val="1200"/>
              </a:spcBef>
              <a:buFont typeface="Arial" panose="020B0604020202020204" pitchFamily="34" charset="0"/>
              <a:buChar char="•"/>
            </a:pPr>
            <a:r>
              <a:rPr lang="en-US" sz="2400" dirty="0">
                <a:effectLst/>
                <a:latin typeface="Century Gothic" panose="020B0502020202020204" pitchFamily="34" charset="0"/>
              </a:rPr>
              <a:t>Resourceful</a:t>
            </a:r>
          </a:p>
          <a:p>
            <a:endParaRPr lang="en-US" sz="2400" dirty="0"/>
          </a:p>
        </p:txBody>
      </p:sp>
      <p:pic>
        <p:nvPicPr>
          <p:cNvPr id="8" name="Picture 7" descr="A picture containing person, helmet&#10;&#10;Description automatically generated">
            <a:extLst>
              <a:ext uri="{FF2B5EF4-FFF2-40B4-BE49-F238E27FC236}">
                <a16:creationId xmlns:a16="http://schemas.microsoft.com/office/drawing/2014/main" id="{7A408037-A5BB-78F8-0A3A-7F841604E356}"/>
              </a:ext>
            </a:extLst>
          </p:cNvPr>
          <p:cNvPicPr>
            <a:picLocks noChangeAspect="1"/>
          </p:cNvPicPr>
          <p:nvPr/>
        </p:nvPicPr>
        <p:blipFill>
          <a:blip r:embed="rId3"/>
          <a:stretch>
            <a:fillRect/>
          </a:stretch>
        </p:blipFill>
        <p:spPr>
          <a:xfrm>
            <a:off x="1751892" y="2082226"/>
            <a:ext cx="5978945" cy="3982733"/>
          </a:xfrm>
          <a:prstGeom prst="rect">
            <a:avLst/>
          </a:prstGeom>
        </p:spPr>
      </p:pic>
    </p:spTree>
    <p:extLst>
      <p:ext uri="{BB962C8B-B14F-4D97-AF65-F5344CB8AC3E}">
        <p14:creationId xmlns:p14="http://schemas.microsoft.com/office/powerpoint/2010/main" val="73620839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497F4-7D12-8C4E-3EF1-D16CC027A9A9}"/>
              </a:ext>
            </a:extLst>
          </p:cNvPr>
          <p:cNvSpPr>
            <a:spLocks noGrp="1"/>
          </p:cNvSpPr>
          <p:nvPr>
            <p:ph type="title"/>
          </p:nvPr>
        </p:nvSpPr>
        <p:spPr/>
        <p:txBody>
          <a:bodyPr/>
          <a:lstStyle/>
          <a:p>
            <a:endParaRPr lang="en-US"/>
          </a:p>
        </p:txBody>
      </p:sp>
      <p:pic>
        <p:nvPicPr>
          <p:cNvPr id="5" name="Content Placeholder 4" descr="Graphical user interface, text, application, chat or text message&#10;&#10;Description automatically generated">
            <a:extLst>
              <a:ext uri="{FF2B5EF4-FFF2-40B4-BE49-F238E27FC236}">
                <a16:creationId xmlns:a16="http://schemas.microsoft.com/office/drawing/2014/main" id="{EF681BD6-3546-8252-8F73-1EE1CAEAF922}"/>
              </a:ext>
            </a:extLst>
          </p:cNvPr>
          <p:cNvPicPr>
            <a:picLocks noGrp="1" noChangeAspect="1"/>
          </p:cNvPicPr>
          <p:nvPr>
            <p:ph idx="1"/>
          </p:nvPr>
        </p:nvPicPr>
        <p:blipFill>
          <a:blip r:embed="rId2"/>
          <a:stretch>
            <a:fillRect/>
          </a:stretch>
        </p:blipFill>
        <p:spPr>
          <a:xfrm>
            <a:off x="0" y="0"/>
            <a:ext cx="12192000" cy="6858000"/>
          </a:xfrm>
        </p:spPr>
      </p:pic>
      <p:sp>
        <p:nvSpPr>
          <p:cNvPr id="6" name="TextBox 5">
            <a:extLst>
              <a:ext uri="{FF2B5EF4-FFF2-40B4-BE49-F238E27FC236}">
                <a16:creationId xmlns:a16="http://schemas.microsoft.com/office/drawing/2014/main" id="{8B13A62B-6F5D-36F9-90FA-DD52ED1455A0}"/>
              </a:ext>
            </a:extLst>
          </p:cNvPr>
          <p:cNvSpPr txBox="1"/>
          <p:nvPr/>
        </p:nvSpPr>
        <p:spPr>
          <a:xfrm>
            <a:off x="1634836" y="2766238"/>
            <a:ext cx="4461164" cy="1508105"/>
          </a:xfrm>
          <a:prstGeom prst="rect">
            <a:avLst/>
          </a:prstGeom>
          <a:noFill/>
        </p:spPr>
        <p:txBody>
          <a:bodyPr wrap="square">
            <a:spAutoFit/>
          </a:bodyPr>
          <a:lstStyle/>
          <a:p>
            <a:pPr marL="285750" indent="-285750">
              <a:spcAft>
                <a:spcPts val="1200"/>
              </a:spcAft>
              <a:buFont typeface="Arial" panose="020B0604020202020204" pitchFamily="34" charset="0"/>
              <a:buChar char="•"/>
            </a:pPr>
            <a:r>
              <a:rPr lang="en-US" sz="2400" dirty="0">
                <a:latin typeface="Century Gothic" panose="020B0502020202020204" pitchFamily="34" charset="0"/>
              </a:rPr>
              <a:t>Listen well</a:t>
            </a:r>
          </a:p>
          <a:p>
            <a:pPr marL="285750" indent="-285750">
              <a:spcAft>
                <a:spcPts val="1200"/>
              </a:spcAft>
              <a:buFont typeface="Arial" panose="020B0604020202020204" pitchFamily="34" charset="0"/>
              <a:buChar char="•"/>
            </a:pPr>
            <a:r>
              <a:rPr lang="en-US" sz="2400" dirty="0">
                <a:latin typeface="Century Gothic" panose="020B0502020202020204" pitchFamily="34" charset="0"/>
              </a:rPr>
              <a:t>Speak well</a:t>
            </a:r>
          </a:p>
          <a:p>
            <a:pPr marL="285750" indent="-285750">
              <a:spcAft>
                <a:spcPts val="1200"/>
              </a:spcAft>
              <a:buFont typeface="Arial" panose="020B0604020202020204" pitchFamily="34" charset="0"/>
              <a:buChar char="•"/>
            </a:pPr>
            <a:r>
              <a:rPr lang="en-US" sz="2400" dirty="0">
                <a:effectLst/>
                <a:latin typeface="Century Gothic" panose="020B0502020202020204" pitchFamily="34" charset="0"/>
              </a:rPr>
              <a:t>Tactical</a:t>
            </a:r>
          </a:p>
        </p:txBody>
      </p:sp>
      <p:pic>
        <p:nvPicPr>
          <p:cNvPr id="8" name="Picture 7" descr="A picture containing person&#10;&#10;Description automatically generated">
            <a:extLst>
              <a:ext uri="{FF2B5EF4-FFF2-40B4-BE49-F238E27FC236}">
                <a16:creationId xmlns:a16="http://schemas.microsoft.com/office/drawing/2014/main" id="{BC0D6A22-8219-82F7-4DA1-2B2F7AEB7315}"/>
              </a:ext>
            </a:extLst>
          </p:cNvPr>
          <p:cNvPicPr>
            <a:picLocks noChangeAspect="1"/>
          </p:cNvPicPr>
          <p:nvPr/>
        </p:nvPicPr>
        <p:blipFill>
          <a:blip r:embed="rId3"/>
          <a:stretch>
            <a:fillRect/>
          </a:stretch>
        </p:blipFill>
        <p:spPr>
          <a:xfrm>
            <a:off x="5207578" y="1298863"/>
            <a:ext cx="5349586" cy="5349586"/>
          </a:xfrm>
          <a:prstGeom prst="rect">
            <a:avLst/>
          </a:prstGeom>
        </p:spPr>
      </p:pic>
    </p:spTree>
    <p:extLst>
      <p:ext uri="{BB962C8B-B14F-4D97-AF65-F5344CB8AC3E}">
        <p14:creationId xmlns:p14="http://schemas.microsoft.com/office/powerpoint/2010/main" val="3479855842"/>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25888-0CF3-038D-7516-06FA8CFA8F5C}"/>
              </a:ext>
            </a:extLst>
          </p:cNvPr>
          <p:cNvSpPr>
            <a:spLocks noGrp="1"/>
          </p:cNvSpPr>
          <p:nvPr>
            <p:ph type="title"/>
          </p:nvPr>
        </p:nvSpPr>
        <p:spPr/>
        <p:txBody>
          <a:bodyPr/>
          <a:lstStyle/>
          <a:p>
            <a:endParaRPr lang="en-US"/>
          </a:p>
        </p:txBody>
      </p:sp>
      <p:pic>
        <p:nvPicPr>
          <p:cNvPr id="5" name="Content Placeholder 4" descr="Graphical user interface, application&#10;&#10;Description automatically generated">
            <a:extLst>
              <a:ext uri="{FF2B5EF4-FFF2-40B4-BE49-F238E27FC236}">
                <a16:creationId xmlns:a16="http://schemas.microsoft.com/office/drawing/2014/main" id="{DEBA2E70-20B7-5E0D-47AC-C01C089D805D}"/>
              </a:ext>
            </a:extLst>
          </p:cNvPr>
          <p:cNvPicPr>
            <a:picLocks noGrp="1" noChangeAspect="1"/>
          </p:cNvPicPr>
          <p:nvPr>
            <p:ph idx="1"/>
          </p:nvPr>
        </p:nvPicPr>
        <p:blipFill>
          <a:blip r:embed="rId2"/>
          <a:stretch>
            <a:fillRect/>
          </a:stretch>
        </p:blipFill>
        <p:spPr>
          <a:xfrm>
            <a:off x="0" y="0"/>
            <a:ext cx="12192000" cy="6858000"/>
          </a:xfrm>
        </p:spPr>
      </p:pic>
      <p:sp>
        <p:nvSpPr>
          <p:cNvPr id="7" name="TextBox 6">
            <a:extLst>
              <a:ext uri="{FF2B5EF4-FFF2-40B4-BE49-F238E27FC236}">
                <a16:creationId xmlns:a16="http://schemas.microsoft.com/office/drawing/2014/main" id="{286BABCA-16E8-2A1D-CE8B-992020BC2C2C}"/>
              </a:ext>
            </a:extLst>
          </p:cNvPr>
          <p:cNvSpPr txBox="1"/>
          <p:nvPr/>
        </p:nvSpPr>
        <p:spPr>
          <a:xfrm>
            <a:off x="1129146" y="2895601"/>
            <a:ext cx="3394364" cy="1877437"/>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sz="2400" dirty="0">
                <a:effectLst/>
                <a:latin typeface="Century Gothic" panose="020B0502020202020204" pitchFamily="34" charset="0"/>
              </a:rPr>
              <a:t>Helpful</a:t>
            </a:r>
          </a:p>
          <a:p>
            <a:pPr marL="285750" indent="-285750">
              <a:spcBef>
                <a:spcPts val="1200"/>
              </a:spcBef>
              <a:buFont typeface="Arial" panose="020B0604020202020204" pitchFamily="34" charset="0"/>
              <a:buChar char="•"/>
            </a:pPr>
            <a:r>
              <a:rPr lang="en-US" sz="2400" dirty="0">
                <a:latin typeface="Century Gothic" panose="020B0502020202020204" pitchFamily="34" charset="0"/>
              </a:rPr>
              <a:t>Humorous</a:t>
            </a:r>
          </a:p>
          <a:p>
            <a:pPr marL="285750" indent="-285750">
              <a:spcBef>
                <a:spcPts val="1200"/>
              </a:spcBef>
              <a:buFont typeface="Arial" panose="020B0604020202020204" pitchFamily="34" charset="0"/>
              <a:buChar char="•"/>
            </a:pPr>
            <a:r>
              <a:rPr lang="en-US" sz="2400" dirty="0">
                <a:effectLst/>
                <a:latin typeface="Century Gothic" panose="020B0502020202020204" pitchFamily="34" charset="0"/>
              </a:rPr>
              <a:t>Optimistic</a:t>
            </a:r>
          </a:p>
          <a:p>
            <a:endParaRPr lang="en-US" sz="2400" dirty="0"/>
          </a:p>
        </p:txBody>
      </p:sp>
      <p:pic>
        <p:nvPicPr>
          <p:cNvPr id="9" name="Picture 8" descr="A person sitting at a desk&#10;&#10;Description automatically generated with medium confidence">
            <a:extLst>
              <a:ext uri="{FF2B5EF4-FFF2-40B4-BE49-F238E27FC236}">
                <a16:creationId xmlns:a16="http://schemas.microsoft.com/office/drawing/2014/main" id="{0E209766-6D3D-B741-8A74-5A0E4B692F08}"/>
              </a:ext>
            </a:extLst>
          </p:cNvPr>
          <p:cNvPicPr>
            <a:picLocks noChangeAspect="1"/>
          </p:cNvPicPr>
          <p:nvPr/>
        </p:nvPicPr>
        <p:blipFill>
          <a:blip r:embed="rId3"/>
          <a:stretch>
            <a:fillRect/>
          </a:stretch>
        </p:blipFill>
        <p:spPr>
          <a:xfrm>
            <a:off x="3874654" y="2055813"/>
            <a:ext cx="6239164" cy="4151797"/>
          </a:xfrm>
          <a:prstGeom prst="rect">
            <a:avLst/>
          </a:prstGeom>
        </p:spPr>
      </p:pic>
    </p:spTree>
    <p:extLst>
      <p:ext uri="{BB962C8B-B14F-4D97-AF65-F5344CB8AC3E}">
        <p14:creationId xmlns:p14="http://schemas.microsoft.com/office/powerpoint/2010/main" val="407871388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9441C-6636-9C02-7A0A-652E3CBF7D68}"/>
              </a:ext>
            </a:extLst>
          </p:cNvPr>
          <p:cNvSpPr>
            <a:spLocks noGrp="1"/>
          </p:cNvSpPr>
          <p:nvPr>
            <p:ph type="title"/>
          </p:nvPr>
        </p:nvSpPr>
        <p:spPr/>
        <p:txBody>
          <a:bodyPr/>
          <a:lstStyle/>
          <a:p>
            <a:endParaRPr lang="en-US"/>
          </a:p>
        </p:txBody>
      </p:sp>
      <p:pic>
        <p:nvPicPr>
          <p:cNvPr id="5" name="Content Placeholder 4" descr="Graphical user interface&#10;&#10;Description automatically generated">
            <a:extLst>
              <a:ext uri="{FF2B5EF4-FFF2-40B4-BE49-F238E27FC236}">
                <a16:creationId xmlns:a16="http://schemas.microsoft.com/office/drawing/2014/main" id="{36E3155E-49AA-5FE9-0292-589C6EBFB2D8}"/>
              </a:ext>
            </a:extLst>
          </p:cNvPr>
          <p:cNvPicPr>
            <a:picLocks noGrp="1" noChangeAspect="1"/>
          </p:cNvPicPr>
          <p:nvPr>
            <p:ph idx="1"/>
          </p:nvPr>
        </p:nvPicPr>
        <p:blipFill>
          <a:blip r:embed="rId2"/>
          <a:stretch>
            <a:fillRect/>
          </a:stretch>
        </p:blipFill>
        <p:spPr>
          <a:xfrm>
            <a:off x="0" y="0"/>
            <a:ext cx="12192000" cy="6858000"/>
          </a:xfrm>
        </p:spPr>
      </p:pic>
      <p:sp>
        <p:nvSpPr>
          <p:cNvPr id="6" name="TextBox 5">
            <a:extLst>
              <a:ext uri="{FF2B5EF4-FFF2-40B4-BE49-F238E27FC236}">
                <a16:creationId xmlns:a16="http://schemas.microsoft.com/office/drawing/2014/main" id="{B88BDE12-5BD1-4E37-DA41-6BA7CD4FE9BC}"/>
              </a:ext>
            </a:extLst>
          </p:cNvPr>
          <p:cNvSpPr txBox="1"/>
          <p:nvPr/>
        </p:nvSpPr>
        <p:spPr>
          <a:xfrm>
            <a:off x="7242463" y="2719808"/>
            <a:ext cx="3394364" cy="2246769"/>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sz="2400" dirty="0">
                <a:effectLst/>
                <a:latin typeface="Century Gothic" panose="020B0502020202020204" pitchFamily="34" charset="0"/>
              </a:rPr>
              <a:t>Punctual</a:t>
            </a:r>
          </a:p>
          <a:p>
            <a:pPr marL="285750" indent="-285750">
              <a:spcBef>
                <a:spcPts val="1200"/>
              </a:spcBef>
              <a:buFont typeface="Arial" panose="020B0604020202020204" pitchFamily="34" charset="0"/>
              <a:buChar char="•"/>
            </a:pPr>
            <a:r>
              <a:rPr lang="en-US" sz="2400" dirty="0">
                <a:latin typeface="Century Gothic" panose="020B0502020202020204" pitchFamily="34" charset="0"/>
              </a:rPr>
              <a:t>Good attendance</a:t>
            </a:r>
          </a:p>
          <a:p>
            <a:pPr marL="285750" indent="-285750">
              <a:spcBef>
                <a:spcPts val="1200"/>
              </a:spcBef>
              <a:buFont typeface="Arial" panose="020B0604020202020204" pitchFamily="34" charset="0"/>
              <a:buChar char="•"/>
            </a:pPr>
            <a:r>
              <a:rPr lang="en-US" sz="2400" dirty="0">
                <a:effectLst/>
                <a:latin typeface="Century Gothic" panose="020B0502020202020204" pitchFamily="34" charset="0"/>
              </a:rPr>
              <a:t>Works well under pressure</a:t>
            </a:r>
          </a:p>
          <a:p>
            <a:endParaRPr lang="en-US" sz="2400" dirty="0"/>
          </a:p>
        </p:txBody>
      </p:sp>
      <p:pic>
        <p:nvPicPr>
          <p:cNvPr id="8" name="Picture 7" descr="A couple of chefs in a kitchen&#10;&#10;Description automatically generated with medium confidence">
            <a:extLst>
              <a:ext uri="{FF2B5EF4-FFF2-40B4-BE49-F238E27FC236}">
                <a16:creationId xmlns:a16="http://schemas.microsoft.com/office/drawing/2014/main" id="{C205428C-65C8-9B36-2B9E-E5F25B722C73}"/>
              </a:ext>
            </a:extLst>
          </p:cNvPr>
          <p:cNvPicPr>
            <a:picLocks noChangeAspect="1"/>
          </p:cNvPicPr>
          <p:nvPr/>
        </p:nvPicPr>
        <p:blipFill>
          <a:blip r:embed="rId3"/>
          <a:stretch>
            <a:fillRect/>
          </a:stretch>
        </p:blipFill>
        <p:spPr>
          <a:xfrm>
            <a:off x="1226127" y="1193511"/>
            <a:ext cx="5299364" cy="5299364"/>
          </a:xfrm>
          <a:prstGeom prst="rect">
            <a:avLst/>
          </a:prstGeom>
        </p:spPr>
      </p:pic>
    </p:spTree>
    <p:extLst>
      <p:ext uri="{BB962C8B-B14F-4D97-AF65-F5344CB8AC3E}">
        <p14:creationId xmlns:p14="http://schemas.microsoft.com/office/powerpoint/2010/main" val="211191392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A9082-0C60-6AE9-EFAD-4A2BCFB48FDF}"/>
              </a:ext>
            </a:extLst>
          </p:cNvPr>
          <p:cNvSpPr>
            <a:spLocks noGrp="1"/>
          </p:cNvSpPr>
          <p:nvPr>
            <p:ph type="title"/>
          </p:nvPr>
        </p:nvSpPr>
        <p:spPr/>
        <p:txBody>
          <a:bodyPr/>
          <a:lstStyle/>
          <a:p>
            <a:endParaRPr lang="en-US"/>
          </a:p>
        </p:txBody>
      </p:sp>
      <p:pic>
        <p:nvPicPr>
          <p:cNvPr id="5" name="Content Placeholder 4" descr="A picture containing table&#10;&#10;Description automatically generated">
            <a:extLst>
              <a:ext uri="{FF2B5EF4-FFF2-40B4-BE49-F238E27FC236}">
                <a16:creationId xmlns:a16="http://schemas.microsoft.com/office/drawing/2014/main" id="{DFEDEA2D-3961-C279-1ECE-2CAB0F08808D}"/>
              </a:ext>
            </a:extLst>
          </p:cNvPr>
          <p:cNvPicPr>
            <a:picLocks noGrp="1" noChangeAspect="1"/>
          </p:cNvPicPr>
          <p:nvPr>
            <p:ph idx="1"/>
          </p:nvPr>
        </p:nvPicPr>
        <p:blipFill>
          <a:blip r:embed="rId2"/>
          <a:stretch>
            <a:fillRect/>
          </a:stretch>
        </p:blipFill>
        <p:spPr>
          <a:xfrm>
            <a:off x="-1" y="-1"/>
            <a:ext cx="12192002" cy="6858001"/>
          </a:xfrm>
        </p:spPr>
      </p:pic>
      <p:sp>
        <p:nvSpPr>
          <p:cNvPr id="6" name="TextBox 5">
            <a:extLst>
              <a:ext uri="{FF2B5EF4-FFF2-40B4-BE49-F238E27FC236}">
                <a16:creationId xmlns:a16="http://schemas.microsoft.com/office/drawing/2014/main" id="{1CCECA15-C72B-FA79-5BBC-2399758E7757}"/>
              </a:ext>
            </a:extLst>
          </p:cNvPr>
          <p:cNvSpPr txBox="1"/>
          <p:nvPr/>
        </p:nvSpPr>
        <p:spPr>
          <a:xfrm>
            <a:off x="1179054" y="2673928"/>
            <a:ext cx="3394364" cy="2400657"/>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sz="2400" dirty="0">
                <a:effectLst/>
                <a:latin typeface="Century Gothic" panose="020B0502020202020204" pitchFamily="34" charset="0"/>
              </a:rPr>
              <a:t>Open minded</a:t>
            </a:r>
          </a:p>
          <a:p>
            <a:pPr marL="285750" indent="-285750">
              <a:spcBef>
                <a:spcPts val="1200"/>
              </a:spcBef>
              <a:buFont typeface="Arial" panose="020B0604020202020204" pitchFamily="34" charset="0"/>
              <a:buChar char="•"/>
            </a:pPr>
            <a:r>
              <a:rPr lang="en-US" sz="2400" dirty="0">
                <a:latin typeface="Century Gothic" panose="020B0502020202020204" pitchFamily="34" charset="0"/>
              </a:rPr>
              <a:t>Patient</a:t>
            </a:r>
          </a:p>
          <a:p>
            <a:pPr marL="285750" indent="-285750">
              <a:spcBef>
                <a:spcPts val="1200"/>
              </a:spcBef>
              <a:buFont typeface="Arial" panose="020B0604020202020204" pitchFamily="34" charset="0"/>
              <a:buChar char="•"/>
            </a:pPr>
            <a:r>
              <a:rPr lang="en-US" sz="2400" dirty="0">
                <a:effectLst/>
                <a:latin typeface="Century Gothic" panose="020B0502020202020204" pitchFamily="34" charset="0"/>
              </a:rPr>
              <a:t>Practical</a:t>
            </a:r>
          </a:p>
          <a:p>
            <a:pPr marL="285750" indent="-285750">
              <a:spcBef>
                <a:spcPts val="1200"/>
              </a:spcBef>
              <a:buFont typeface="Arial" panose="020B0604020202020204" pitchFamily="34" charset="0"/>
              <a:buChar char="•"/>
            </a:pPr>
            <a:r>
              <a:rPr lang="en-US" sz="2400" dirty="0">
                <a:latin typeface="Century Gothic" panose="020B0502020202020204" pitchFamily="34" charset="0"/>
              </a:rPr>
              <a:t>Resourceful</a:t>
            </a:r>
            <a:endParaRPr lang="en-US" sz="2400" dirty="0">
              <a:effectLst/>
              <a:latin typeface="Century Gothic" panose="020B0502020202020204" pitchFamily="34" charset="0"/>
            </a:endParaRPr>
          </a:p>
          <a:p>
            <a:endParaRPr lang="en-US" sz="2400" dirty="0"/>
          </a:p>
        </p:txBody>
      </p:sp>
      <p:pic>
        <p:nvPicPr>
          <p:cNvPr id="8" name="Picture 7" descr="A picture containing person, sport&#10;&#10;Description automatically generated">
            <a:extLst>
              <a:ext uri="{FF2B5EF4-FFF2-40B4-BE49-F238E27FC236}">
                <a16:creationId xmlns:a16="http://schemas.microsoft.com/office/drawing/2014/main" id="{8658DAF3-BD89-3FAE-5B6F-78BEDABBDE7F}"/>
              </a:ext>
            </a:extLst>
          </p:cNvPr>
          <p:cNvPicPr>
            <a:picLocks noChangeAspect="1"/>
          </p:cNvPicPr>
          <p:nvPr/>
        </p:nvPicPr>
        <p:blipFill>
          <a:blip r:embed="rId3"/>
          <a:stretch>
            <a:fillRect/>
          </a:stretch>
        </p:blipFill>
        <p:spPr>
          <a:xfrm>
            <a:off x="4344819" y="1973952"/>
            <a:ext cx="6378599" cy="4236532"/>
          </a:xfrm>
          <a:prstGeom prst="rect">
            <a:avLst/>
          </a:prstGeom>
        </p:spPr>
      </p:pic>
    </p:spTree>
    <p:extLst>
      <p:ext uri="{BB962C8B-B14F-4D97-AF65-F5344CB8AC3E}">
        <p14:creationId xmlns:p14="http://schemas.microsoft.com/office/powerpoint/2010/main" val="2295645975"/>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13615</TotalTime>
  <Words>580</Words>
  <Application>Microsoft Macintosh PowerPoint</Application>
  <PresentationFormat>Widescreen</PresentationFormat>
  <Paragraphs>106</Paragraphs>
  <Slides>18</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Patricia Swenson</dc:creator>
  <cp:lastModifiedBy>Patricia Swenson</cp:lastModifiedBy>
  <cp:revision>38</cp:revision>
  <cp:lastPrinted>2023-02-28T20:25:00Z</cp:lastPrinted>
  <dcterms:created xsi:type="dcterms:W3CDTF">2022-11-07T20:32:29Z</dcterms:created>
  <dcterms:modified xsi:type="dcterms:W3CDTF">2023-03-03T18:56:47Z</dcterms:modified>
</cp:coreProperties>
</file>