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58" r:id="rId3"/>
    <p:sldId id="259" r:id="rId4"/>
    <p:sldId id="260" r:id="rId5"/>
    <p:sldId id="261" r:id="rId6"/>
    <p:sldId id="265" r:id="rId7"/>
    <p:sldId id="271" r:id="rId8"/>
    <p:sldId id="272" r:id="rId9"/>
    <p:sldId id="273" r:id="rId10"/>
    <p:sldId id="274" r:id="rId11"/>
    <p:sldId id="275" r:id="rId12"/>
    <p:sldId id="276" r:id="rId13"/>
    <p:sldId id="264" r:id="rId14"/>
    <p:sldId id="269" r:id="rId15"/>
    <p:sldId id="270" r:id="rId16"/>
    <p:sldId id="267"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92"/>
    <p:restoredTop sz="77364"/>
  </p:normalViewPr>
  <p:slideViewPr>
    <p:cSldViewPr snapToGrid="0">
      <p:cViewPr varScale="1">
        <p:scale>
          <a:sx n="100" d="100"/>
          <a:sy n="100" d="100"/>
        </p:scale>
        <p:origin x="1688" y="1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102" d="100"/>
          <a:sy n="102" d="100"/>
        </p:scale>
        <p:origin x="371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4A6A4B-2AEA-B64E-99EF-6B736EBD7BA4}" type="datetimeFigureOut">
              <a:rPr lang="en-US" smtClean="0"/>
              <a:t>7/13/23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E407C9-C1A3-4D4F-909D-8CA026B45025}" type="slidenum">
              <a:rPr lang="en-US" smtClean="0"/>
              <a:t>‹#›</a:t>
            </a:fld>
            <a:endParaRPr lang="en-US"/>
          </a:p>
        </p:txBody>
      </p:sp>
    </p:spTree>
    <p:extLst>
      <p:ext uri="{BB962C8B-B14F-4D97-AF65-F5344CB8AC3E}">
        <p14:creationId xmlns:p14="http://schemas.microsoft.com/office/powerpoint/2010/main" val="1633119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Personal Image and Hygiene. Handout Personal Image Checklists for students to complete now or later and reflect on their own image. (This checklist is in the Student Workbook appendix)</a:t>
            </a:r>
          </a:p>
          <a:p>
            <a:endParaRPr lang="en-US" dirty="0"/>
          </a:p>
          <a:p>
            <a:pPr>
              <a:defRPr/>
            </a:pPr>
            <a:r>
              <a:rPr lang="en-US" dirty="0"/>
              <a:t>-Remember, your impression begins when you arrive at the company.  How you act in the parking lot, when speaking to the Receptionist, or to others in the lobby, as well as to the employers may determine whether or not you get the job!</a:t>
            </a:r>
          </a:p>
          <a:p>
            <a:endParaRPr lang="en-US" dirty="0"/>
          </a:p>
        </p:txBody>
      </p:sp>
      <p:sp>
        <p:nvSpPr>
          <p:cNvPr id="4" name="Slide Number Placeholder 3"/>
          <p:cNvSpPr>
            <a:spLocks noGrp="1"/>
          </p:cNvSpPr>
          <p:nvPr>
            <p:ph type="sldNum" sz="quarter" idx="5"/>
          </p:nvPr>
        </p:nvSpPr>
        <p:spPr/>
        <p:txBody>
          <a:bodyPr/>
          <a:lstStyle/>
          <a:p>
            <a:fld id="{E0E407C9-C1A3-4D4F-909D-8CA026B45025}" type="slidenum">
              <a:rPr lang="en-US" smtClean="0"/>
              <a:t>2</a:t>
            </a:fld>
            <a:endParaRPr lang="en-US"/>
          </a:p>
        </p:txBody>
      </p:sp>
    </p:spTree>
    <p:extLst>
      <p:ext uri="{BB962C8B-B14F-4D97-AF65-F5344CB8AC3E}">
        <p14:creationId xmlns:p14="http://schemas.microsoft.com/office/powerpoint/2010/main" val="2636957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Discuss what Making A Good Impression</a:t>
            </a:r>
            <a:r>
              <a:rPr lang="en-US" baseline="0" dirty="0"/>
              <a:t> means. </a:t>
            </a:r>
            <a:r>
              <a:rPr lang="en-US" baseline="0"/>
              <a:t>Why does this apply to students?</a:t>
            </a:r>
            <a:endParaRPr lang="en-US"/>
          </a:p>
          <a:p>
            <a:r>
              <a:rPr lang="en-US"/>
              <a:t>Brush </a:t>
            </a:r>
            <a:r>
              <a:rPr lang="en-US" dirty="0"/>
              <a:t>teeth twice daily</a:t>
            </a:r>
          </a:p>
          <a:p>
            <a:r>
              <a:rPr lang="en-US" dirty="0"/>
              <a:t>Shower daily and use deodorant</a:t>
            </a:r>
          </a:p>
          <a:p>
            <a:r>
              <a:rPr lang="en-US" dirty="0"/>
              <a:t>Shave and wash hair regularly</a:t>
            </a:r>
          </a:p>
          <a:p>
            <a:r>
              <a:rPr lang="en-US" dirty="0"/>
              <a:t>Wash hands regularly to avoid dirty fingernails/hands</a:t>
            </a:r>
          </a:p>
          <a:p>
            <a:r>
              <a:rPr lang="en-US" dirty="0"/>
              <a:t>If you are sneezing or coughing, stay home</a:t>
            </a:r>
          </a:p>
          <a:p>
            <a:r>
              <a:rPr lang="en-US" dirty="0"/>
              <a:t>Do</a:t>
            </a:r>
            <a:r>
              <a:rPr lang="en-US" baseline="0" dirty="0"/>
              <a:t> not smoke unless you are on break outside</a:t>
            </a:r>
            <a:endParaRPr lang="en-US" dirty="0"/>
          </a:p>
        </p:txBody>
      </p:sp>
      <p:sp>
        <p:nvSpPr>
          <p:cNvPr id="4" name="Slide Number Placeholder 3"/>
          <p:cNvSpPr>
            <a:spLocks noGrp="1"/>
          </p:cNvSpPr>
          <p:nvPr>
            <p:ph type="sldNum" sz="quarter" idx="5"/>
          </p:nvPr>
        </p:nvSpPr>
        <p:spPr/>
        <p:txBody>
          <a:bodyPr/>
          <a:lstStyle/>
          <a:p>
            <a:fld id="{E0E407C9-C1A3-4D4F-909D-8CA026B45025}" type="slidenum">
              <a:rPr lang="en-US" smtClean="0"/>
              <a:t>4</a:t>
            </a:fld>
            <a:endParaRPr lang="en-US"/>
          </a:p>
        </p:txBody>
      </p:sp>
    </p:spTree>
    <p:extLst>
      <p:ext uri="{BB962C8B-B14F-4D97-AF65-F5344CB8AC3E}">
        <p14:creationId xmlns:p14="http://schemas.microsoft.com/office/powerpoint/2010/main" val="1120743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Smell — be aware of body odor, bad breath, gas, or perfume/cologne that is too strong</a:t>
            </a:r>
          </a:p>
          <a:p>
            <a:r>
              <a:rPr lang="en-US" dirty="0"/>
              <a:t>Bad habits: avoid picking your nose, biting your nails, popping pimples or other similar habits</a:t>
            </a:r>
          </a:p>
        </p:txBody>
      </p:sp>
      <p:sp>
        <p:nvSpPr>
          <p:cNvPr id="4" name="Slide Number Placeholder 3"/>
          <p:cNvSpPr>
            <a:spLocks noGrp="1"/>
          </p:cNvSpPr>
          <p:nvPr>
            <p:ph type="sldNum" sz="quarter" idx="5"/>
          </p:nvPr>
        </p:nvSpPr>
        <p:spPr/>
        <p:txBody>
          <a:bodyPr/>
          <a:lstStyle/>
          <a:p>
            <a:fld id="{E0E407C9-C1A3-4D4F-909D-8CA026B45025}" type="slidenum">
              <a:rPr lang="en-US" smtClean="0"/>
              <a:t>5</a:t>
            </a:fld>
            <a:endParaRPr lang="en-US"/>
          </a:p>
        </p:txBody>
      </p:sp>
    </p:spTree>
    <p:extLst>
      <p:ext uri="{BB962C8B-B14F-4D97-AF65-F5344CB8AC3E}">
        <p14:creationId xmlns:p14="http://schemas.microsoft.com/office/powerpoint/2010/main" val="901796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New Hero"/>
              </a:rPr>
              <a:t>Most employees in traditional industries, such as banking and finance, dress in more formal attire. </a:t>
            </a:r>
          </a:p>
          <a:p>
            <a:endParaRPr lang="en-US" dirty="0"/>
          </a:p>
        </p:txBody>
      </p:sp>
      <p:sp>
        <p:nvSpPr>
          <p:cNvPr id="4" name="Slide Number Placeholder 3"/>
          <p:cNvSpPr>
            <a:spLocks noGrp="1"/>
          </p:cNvSpPr>
          <p:nvPr>
            <p:ph type="sldNum" sz="quarter" idx="5"/>
          </p:nvPr>
        </p:nvSpPr>
        <p:spPr/>
        <p:txBody>
          <a:bodyPr/>
          <a:lstStyle/>
          <a:p>
            <a:fld id="{E0E407C9-C1A3-4D4F-909D-8CA026B45025}" type="slidenum">
              <a:rPr lang="en-US" smtClean="0"/>
              <a:t>8</a:t>
            </a:fld>
            <a:endParaRPr lang="en-US"/>
          </a:p>
        </p:txBody>
      </p:sp>
    </p:spTree>
    <p:extLst>
      <p:ext uri="{BB962C8B-B14F-4D97-AF65-F5344CB8AC3E}">
        <p14:creationId xmlns:p14="http://schemas.microsoft.com/office/powerpoint/2010/main" val="1542083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New Hero"/>
              </a:rPr>
              <a:t>Many companies prefer this style — slightly more formal than casual dress but less formal than business professional.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New He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New Hero"/>
              </a:rPr>
              <a:t>Discussion: what not to wear. Sloppy pants, t-shirts, shorts, holes in pants, sweatshirts, PJs, etc.</a:t>
            </a:r>
          </a:p>
          <a:p>
            <a:endParaRPr lang="en-US" dirty="0"/>
          </a:p>
        </p:txBody>
      </p:sp>
      <p:sp>
        <p:nvSpPr>
          <p:cNvPr id="4" name="Slide Number Placeholder 3"/>
          <p:cNvSpPr>
            <a:spLocks noGrp="1"/>
          </p:cNvSpPr>
          <p:nvPr>
            <p:ph type="sldNum" sz="quarter" idx="5"/>
          </p:nvPr>
        </p:nvSpPr>
        <p:spPr/>
        <p:txBody>
          <a:bodyPr/>
          <a:lstStyle/>
          <a:p>
            <a:fld id="{E0E407C9-C1A3-4D4F-909D-8CA026B45025}" type="slidenum">
              <a:rPr lang="en-US" smtClean="0"/>
              <a:t>9</a:t>
            </a:fld>
            <a:endParaRPr lang="en-US"/>
          </a:p>
        </p:txBody>
      </p:sp>
    </p:spTree>
    <p:extLst>
      <p:ext uri="{BB962C8B-B14F-4D97-AF65-F5344CB8AC3E}">
        <p14:creationId xmlns:p14="http://schemas.microsoft.com/office/powerpoint/2010/main" val="3931148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latin typeface="New Hero"/>
              </a:rPr>
              <a:t>Casual Attire</a:t>
            </a:r>
            <a:endParaRPr lang="en-US" dirty="0">
              <a:effectLst/>
              <a:latin typeface="New Hero"/>
            </a:endParaRPr>
          </a:p>
          <a:p>
            <a:r>
              <a:rPr lang="en-US" dirty="0">
                <a:effectLst/>
                <a:latin typeface="New Hero"/>
              </a:rPr>
              <a:t>More and more companies are opting for casual attire. This does not mean you can throw all standards out and wear anything you want. Your clothes still need to be professional and appropriate for the workplace.</a:t>
            </a:r>
          </a:p>
          <a:p>
            <a:endParaRPr lang="en-US" dirty="0"/>
          </a:p>
          <a:p>
            <a:r>
              <a:rPr lang="en-US" dirty="0"/>
              <a:t>Note on uniforms: no holes, stains or wrinkles. Washed with correct shoes, tools, and gloves and hat if needed.</a:t>
            </a:r>
          </a:p>
        </p:txBody>
      </p:sp>
      <p:sp>
        <p:nvSpPr>
          <p:cNvPr id="4" name="Slide Number Placeholder 3"/>
          <p:cNvSpPr>
            <a:spLocks noGrp="1"/>
          </p:cNvSpPr>
          <p:nvPr>
            <p:ph type="sldNum" sz="quarter" idx="5"/>
          </p:nvPr>
        </p:nvSpPr>
        <p:spPr/>
        <p:txBody>
          <a:bodyPr/>
          <a:lstStyle/>
          <a:p>
            <a:fld id="{E0E407C9-C1A3-4D4F-909D-8CA026B45025}" type="slidenum">
              <a:rPr lang="en-US" smtClean="0"/>
              <a:t>10</a:t>
            </a:fld>
            <a:endParaRPr lang="en-US"/>
          </a:p>
        </p:txBody>
      </p:sp>
    </p:spTree>
    <p:extLst>
      <p:ext uri="{BB962C8B-B14F-4D97-AF65-F5344CB8AC3E}">
        <p14:creationId xmlns:p14="http://schemas.microsoft.com/office/powerpoint/2010/main" val="4172064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New Hero"/>
              </a:rPr>
              <a:t>Be prepared to shake hands, with a firm, welcoming grip and give a smile and head nod, elbow bump or wave when introduced in lieu of a handshake.</a:t>
            </a:r>
          </a:p>
          <a:p>
            <a:r>
              <a:rPr lang="en-US" dirty="0">
                <a:effectLst/>
                <a:latin typeface="New Hero"/>
              </a:rPr>
              <a:t>When you sit, maintain good posture with your head up and your back straight. Do not slouch; this can make you look sloppy and uninterested. </a:t>
            </a:r>
          </a:p>
          <a:p>
            <a:r>
              <a:rPr lang="en-US" dirty="0">
                <a:effectLst/>
                <a:latin typeface="New Hero"/>
              </a:rPr>
              <a:t>Sit comfortably and not too stiff which can make you look nervous or uptight. </a:t>
            </a:r>
          </a:p>
          <a:p>
            <a:r>
              <a:rPr lang="en-US" dirty="0">
                <a:effectLst/>
                <a:latin typeface="New Hero"/>
              </a:rPr>
              <a:t>Keep your arms open and be aware of what you are doing with your hands. The best place to put your hands is loosely clasped on the table in front of you or in your lap. Consider bringing a notepad or padfolio to job notes during the interview.</a:t>
            </a:r>
          </a:p>
          <a:p>
            <a:r>
              <a:rPr lang="en-US" dirty="0">
                <a:effectLst/>
                <a:latin typeface="New Hero"/>
              </a:rPr>
              <a:t>Maintain good eye contact and lean in slightly to show interest. </a:t>
            </a:r>
          </a:p>
          <a:p>
            <a:r>
              <a:rPr lang="en-US" dirty="0">
                <a:effectLst/>
                <a:latin typeface="New Hero"/>
              </a:rPr>
              <a:t>Make eye contact when you shake hands. If more than one person is interviewing you, make eye contact with everyone the same as you would during a group conversation. </a:t>
            </a:r>
          </a:p>
          <a:p>
            <a:r>
              <a:rPr lang="en-US" dirty="0">
                <a:effectLst/>
                <a:latin typeface="New Hero"/>
              </a:rPr>
              <a:t>Maintain eye contact that is natural or comfortable and keep an interested expression that is natural and relaxed. Nod and smile when it is appropriate. </a:t>
            </a:r>
          </a:p>
          <a:p>
            <a:r>
              <a:rPr lang="en-US" dirty="0">
                <a:effectLst/>
                <a:latin typeface="New Hero"/>
              </a:rPr>
              <a:t>Be aware of nervous body movements and keep them in check — don’t rock in your chair, drum your fingers, play with your hair, bite your lip, rub or touch your nose or click your pen.</a:t>
            </a:r>
          </a:p>
          <a:p>
            <a:endParaRPr lang="en-US" dirty="0"/>
          </a:p>
        </p:txBody>
      </p:sp>
      <p:sp>
        <p:nvSpPr>
          <p:cNvPr id="4" name="Slide Number Placeholder 3"/>
          <p:cNvSpPr>
            <a:spLocks noGrp="1"/>
          </p:cNvSpPr>
          <p:nvPr>
            <p:ph type="sldNum" sz="quarter" idx="5"/>
          </p:nvPr>
        </p:nvSpPr>
        <p:spPr/>
        <p:txBody>
          <a:bodyPr/>
          <a:lstStyle/>
          <a:p>
            <a:fld id="{E0E407C9-C1A3-4D4F-909D-8CA026B45025}" type="slidenum">
              <a:rPr lang="en-US" smtClean="0"/>
              <a:t>11</a:t>
            </a:fld>
            <a:endParaRPr lang="en-US"/>
          </a:p>
        </p:txBody>
      </p:sp>
    </p:spTree>
    <p:extLst>
      <p:ext uri="{BB962C8B-B14F-4D97-AF65-F5344CB8AC3E}">
        <p14:creationId xmlns:p14="http://schemas.microsoft.com/office/powerpoint/2010/main" val="100419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Bad posture vs good posture. Standing up with shoulders back helps you appear more confident, lets you bring in oxygen easier and even look slimmer. Do not slump your shoulders forward.</a:t>
            </a:r>
          </a:p>
          <a:p>
            <a:endParaRPr lang="en-US" dirty="0"/>
          </a:p>
          <a:p>
            <a:r>
              <a:rPr lang="en-US" dirty="0"/>
              <a:t>Do not: yawn, fidget, put feet up on desks or tables, send text messages or do anything on your phone. Do not slump forward when sitting, cross your arms as if angry, or look away as if bored and daydreaming.</a:t>
            </a:r>
          </a:p>
        </p:txBody>
      </p:sp>
      <p:sp>
        <p:nvSpPr>
          <p:cNvPr id="4" name="Slide Number Placeholder 3"/>
          <p:cNvSpPr>
            <a:spLocks noGrp="1"/>
          </p:cNvSpPr>
          <p:nvPr>
            <p:ph type="sldNum" sz="quarter" idx="5"/>
          </p:nvPr>
        </p:nvSpPr>
        <p:spPr/>
        <p:txBody>
          <a:bodyPr/>
          <a:lstStyle/>
          <a:p>
            <a:fld id="{E0E407C9-C1A3-4D4F-909D-8CA026B45025}" type="slidenum">
              <a:rPr lang="en-US" smtClean="0"/>
              <a:t>14</a:t>
            </a:fld>
            <a:endParaRPr lang="en-US"/>
          </a:p>
        </p:txBody>
      </p:sp>
    </p:spTree>
    <p:extLst>
      <p:ext uri="{BB962C8B-B14F-4D97-AF65-F5344CB8AC3E}">
        <p14:creationId xmlns:p14="http://schemas.microsoft.com/office/powerpoint/2010/main" val="2570316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D24EB-A5E1-704E-3F2C-D59470CE2E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86A10C-548A-9999-7502-3367E8B87B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DD2EBD-305D-136E-55DB-9F86C303FB85}"/>
              </a:ext>
            </a:extLst>
          </p:cNvPr>
          <p:cNvSpPr>
            <a:spLocks noGrp="1"/>
          </p:cNvSpPr>
          <p:nvPr>
            <p:ph type="dt" sz="half" idx="10"/>
          </p:nvPr>
        </p:nvSpPr>
        <p:spPr/>
        <p:txBody>
          <a:bodyPr/>
          <a:lstStyle/>
          <a:p>
            <a:fld id="{A1A90A4B-D1D9-D443-A725-982C5954C5CA}" type="datetimeFigureOut">
              <a:rPr lang="en-US" smtClean="0"/>
              <a:t>7/13/23</a:t>
            </a:fld>
            <a:endParaRPr lang="en-US"/>
          </a:p>
        </p:txBody>
      </p:sp>
      <p:sp>
        <p:nvSpPr>
          <p:cNvPr id="5" name="Footer Placeholder 4">
            <a:extLst>
              <a:ext uri="{FF2B5EF4-FFF2-40B4-BE49-F238E27FC236}">
                <a16:creationId xmlns:a16="http://schemas.microsoft.com/office/drawing/2014/main" id="{CCE23E85-2FBE-592F-F58F-FD7DE0CD30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914448-FAB5-AE7B-EAD4-C844559F3B23}"/>
              </a:ext>
            </a:extLst>
          </p:cNvPr>
          <p:cNvSpPr>
            <a:spLocks noGrp="1"/>
          </p:cNvSpPr>
          <p:nvPr>
            <p:ph type="sldNum" sz="quarter" idx="12"/>
          </p:nvPr>
        </p:nvSpPr>
        <p:spPr/>
        <p:txBody>
          <a:bodyPr/>
          <a:lstStyle/>
          <a:p>
            <a:fld id="{277D5A51-0DCC-AB4B-917F-126677819C85}" type="slidenum">
              <a:rPr lang="en-US" smtClean="0"/>
              <a:t>‹#›</a:t>
            </a:fld>
            <a:endParaRPr lang="en-US"/>
          </a:p>
        </p:txBody>
      </p:sp>
    </p:spTree>
    <p:extLst>
      <p:ext uri="{BB962C8B-B14F-4D97-AF65-F5344CB8AC3E}">
        <p14:creationId xmlns:p14="http://schemas.microsoft.com/office/powerpoint/2010/main" val="2166221175"/>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6E910-4E04-D697-9E5A-EC2FD054575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C84984-DFF8-BA71-4AE7-6D874FAC2E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00ADE5-82E4-6AC3-D40B-4DE85D73F56A}"/>
              </a:ext>
            </a:extLst>
          </p:cNvPr>
          <p:cNvSpPr>
            <a:spLocks noGrp="1"/>
          </p:cNvSpPr>
          <p:nvPr>
            <p:ph type="dt" sz="half" idx="10"/>
          </p:nvPr>
        </p:nvSpPr>
        <p:spPr/>
        <p:txBody>
          <a:bodyPr/>
          <a:lstStyle/>
          <a:p>
            <a:fld id="{A1A90A4B-D1D9-D443-A725-982C5954C5CA}" type="datetimeFigureOut">
              <a:rPr lang="en-US" smtClean="0"/>
              <a:t>7/13/23</a:t>
            </a:fld>
            <a:endParaRPr lang="en-US"/>
          </a:p>
        </p:txBody>
      </p:sp>
      <p:sp>
        <p:nvSpPr>
          <p:cNvPr id="5" name="Footer Placeholder 4">
            <a:extLst>
              <a:ext uri="{FF2B5EF4-FFF2-40B4-BE49-F238E27FC236}">
                <a16:creationId xmlns:a16="http://schemas.microsoft.com/office/drawing/2014/main" id="{4EF54819-5E9D-21CF-08BF-5AEE760D4B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F0DB92-AE0C-14FA-6EC5-B41ED0FBAD7B}"/>
              </a:ext>
            </a:extLst>
          </p:cNvPr>
          <p:cNvSpPr>
            <a:spLocks noGrp="1"/>
          </p:cNvSpPr>
          <p:nvPr>
            <p:ph type="sldNum" sz="quarter" idx="12"/>
          </p:nvPr>
        </p:nvSpPr>
        <p:spPr/>
        <p:txBody>
          <a:bodyPr/>
          <a:lstStyle/>
          <a:p>
            <a:fld id="{277D5A51-0DCC-AB4B-917F-126677819C85}" type="slidenum">
              <a:rPr lang="en-US" smtClean="0"/>
              <a:t>‹#›</a:t>
            </a:fld>
            <a:endParaRPr lang="en-US"/>
          </a:p>
        </p:txBody>
      </p:sp>
    </p:spTree>
    <p:extLst>
      <p:ext uri="{BB962C8B-B14F-4D97-AF65-F5344CB8AC3E}">
        <p14:creationId xmlns:p14="http://schemas.microsoft.com/office/powerpoint/2010/main" val="1151993957"/>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05231A-8B1F-F43B-896F-37293E860B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42ED33-84AB-1DB7-A1A9-9C652AB56A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02A444-7FD9-FF14-B4FC-51CBE78FB0B5}"/>
              </a:ext>
            </a:extLst>
          </p:cNvPr>
          <p:cNvSpPr>
            <a:spLocks noGrp="1"/>
          </p:cNvSpPr>
          <p:nvPr>
            <p:ph type="dt" sz="half" idx="10"/>
          </p:nvPr>
        </p:nvSpPr>
        <p:spPr/>
        <p:txBody>
          <a:bodyPr/>
          <a:lstStyle/>
          <a:p>
            <a:fld id="{A1A90A4B-D1D9-D443-A725-982C5954C5CA}" type="datetimeFigureOut">
              <a:rPr lang="en-US" smtClean="0"/>
              <a:t>7/13/23</a:t>
            </a:fld>
            <a:endParaRPr lang="en-US"/>
          </a:p>
        </p:txBody>
      </p:sp>
      <p:sp>
        <p:nvSpPr>
          <p:cNvPr id="5" name="Footer Placeholder 4">
            <a:extLst>
              <a:ext uri="{FF2B5EF4-FFF2-40B4-BE49-F238E27FC236}">
                <a16:creationId xmlns:a16="http://schemas.microsoft.com/office/drawing/2014/main" id="{4FB8E639-FBB9-D24E-71DA-37D1D257AC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45CEA-1E57-EB8B-8B0D-C8F171B9B38A}"/>
              </a:ext>
            </a:extLst>
          </p:cNvPr>
          <p:cNvSpPr>
            <a:spLocks noGrp="1"/>
          </p:cNvSpPr>
          <p:nvPr>
            <p:ph type="sldNum" sz="quarter" idx="12"/>
          </p:nvPr>
        </p:nvSpPr>
        <p:spPr/>
        <p:txBody>
          <a:bodyPr/>
          <a:lstStyle/>
          <a:p>
            <a:fld id="{277D5A51-0DCC-AB4B-917F-126677819C85}" type="slidenum">
              <a:rPr lang="en-US" smtClean="0"/>
              <a:t>‹#›</a:t>
            </a:fld>
            <a:endParaRPr lang="en-US"/>
          </a:p>
        </p:txBody>
      </p:sp>
    </p:spTree>
    <p:extLst>
      <p:ext uri="{BB962C8B-B14F-4D97-AF65-F5344CB8AC3E}">
        <p14:creationId xmlns:p14="http://schemas.microsoft.com/office/powerpoint/2010/main" val="436533422"/>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C769D-2606-D004-08A7-7DE02A36EA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975638-EDC1-FC14-8AE3-6E54B79941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82F905-A175-37C4-52C3-602B967B5BE8}"/>
              </a:ext>
            </a:extLst>
          </p:cNvPr>
          <p:cNvSpPr>
            <a:spLocks noGrp="1"/>
          </p:cNvSpPr>
          <p:nvPr>
            <p:ph type="dt" sz="half" idx="10"/>
          </p:nvPr>
        </p:nvSpPr>
        <p:spPr/>
        <p:txBody>
          <a:bodyPr/>
          <a:lstStyle/>
          <a:p>
            <a:fld id="{A1A90A4B-D1D9-D443-A725-982C5954C5CA}" type="datetimeFigureOut">
              <a:rPr lang="en-US" smtClean="0"/>
              <a:t>7/13/23</a:t>
            </a:fld>
            <a:endParaRPr lang="en-US"/>
          </a:p>
        </p:txBody>
      </p:sp>
      <p:sp>
        <p:nvSpPr>
          <p:cNvPr id="5" name="Footer Placeholder 4">
            <a:extLst>
              <a:ext uri="{FF2B5EF4-FFF2-40B4-BE49-F238E27FC236}">
                <a16:creationId xmlns:a16="http://schemas.microsoft.com/office/drawing/2014/main" id="{E99F393F-A938-D74A-B3C4-A1C3EFF52C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40EFDD-707F-5DE2-395E-94F58C26B8ED}"/>
              </a:ext>
            </a:extLst>
          </p:cNvPr>
          <p:cNvSpPr>
            <a:spLocks noGrp="1"/>
          </p:cNvSpPr>
          <p:nvPr>
            <p:ph type="sldNum" sz="quarter" idx="12"/>
          </p:nvPr>
        </p:nvSpPr>
        <p:spPr/>
        <p:txBody>
          <a:bodyPr/>
          <a:lstStyle/>
          <a:p>
            <a:fld id="{277D5A51-0DCC-AB4B-917F-126677819C85}" type="slidenum">
              <a:rPr lang="en-US" smtClean="0"/>
              <a:t>‹#›</a:t>
            </a:fld>
            <a:endParaRPr lang="en-US"/>
          </a:p>
        </p:txBody>
      </p:sp>
    </p:spTree>
    <p:extLst>
      <p:ext uri="{BB962C8B-B14F-4D97-AF65-F5344CB8AC3E}">
        <p14:creationId xmlns:p14="http://schemas.microsoft.com/office/powerpoint/2010/main" val="3877297650"/>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C6192-7E28-8F50-CA3B-081102A730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25854A-04C0-81D2-6102-7C4D277868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5609DC-17AD-7444-561E-703D7567EADB}"/>
              </a:ext>
            </a:extLst>
          </p:cNvPr>
          <p:cNvSpPr>
            <a:spLocks noGrp="1"/>
          </p:cNvSpPr>
          <p:nvPr>
            <p:ph type="dt" sz="half" idx="10"/>
          </p:nvPr>
        </p:nvSpPr>
        <p:spPr/>
        <p:txBody>
          <a:bodyPr/>
          <a:lstStyle/>
          <a:p>
            <a:fld id="{A1A90A4B-D1D9-D443-A725-982C5954C5CA}" type="datetimeFigureOut">
              <a:rPr lang="en-US" smtClean="0"/>
              <a:t>7/13/23</a:t>
            </a:fld>
            <a:endParaRPr lang="en-US"/>
          </a:p>
        </p:txBody>
      </p:sp>
      <p:sp>
        <p:nvSpPr>
          <p:cNvPr id="5" name="Footer Placeholder 4">
            <a:extLst>
              <a:ext uri="{FF2B5EF4-FFF2-40B4-BE49-F238E27FC236}">
                <a16:creationId xmlns:a16="http://schemas.microsoft.com/office/drawing/2014/main" id="{A3119D48-E191-C4D9-6D31-EE34AE42D4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F26D9C-A622-3EFE-5E1D-0FCE842630B1}"/>
              </a:ext>
            </a:extLst>
          </p:cNvPr>
          <p:cNvSpPr>
            <a:spLocks noGrp="1"/>
          </p:cNvSpPr>
          <p:nvPr>
            <p:ph type="sldNum" sz="quarter" idx="12"/>
          </p:nvPr>
        </p:nvSpPr>
        <p:spPr/>
        <p:txBody>
          <a:bodyPr/>
          <a:lstStyle/>
          <a:p>
            <a:fld id="{277D5A51-0DCC-AB4B-917F-126677819C85}" type="slidenum">
              <a:rPr lang="en-US" smtClean="0"/>
              <a:t>‹#›</a:t>
            </a:fld>
            <a:endParaRPr lang="en-US"/>
          </a:p>
        </p:txBody>
      </p:sp>
    </p:spTree>
    <p:extLst>
      <p:ext uri="{BB962C8B-B14F-4D97-AF65-F5344CB8AC3E}">
        <p14:creationId xmlns:p14="http://schemas.microsoft.com/office/powerpoint/2010/main" val="984368745"/>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F4FE6-6E61-2B5E-FD51-37244E6986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583ACF-4972-4EF1-AB99-27529CBEC2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26DF82-CBFC-F169-15C4-74D3EF366D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A98D97-9396-355F-520F-FA1D150EB3F2}"/>
              </a:ext>
            </a:extLst>
          </p:cNvPr>
          <p:cNvSpPr>
            <a:spLocks noGrp="1"/>
          </p:cNvSpPr>
          <p:nvPr>
            <p:ph type="dt" sz="half" idx="10"/>
          </p:nvPr>
        </p:nvSpPr>
        <p:spPr/>
        <p:txBody>
          <a:bodyPr/>
          <a:lstStyle/>
          <a:p>
            <a:fld id="{A1A90A4B-D1D9-D443-A725-982C5954C5CA}" type="datetimeFigureOut">
              <a:rPr lang="en-US" smtClean="0"/>
              <a:t>7/13/23</a:t>
            </a:fld>
            <a:endParaRPr lang="en-US"/>
          </a:p>
        </p:txBody>
      </p:sp>
      <p:sp>
        <p:nvSpPr>
          <p:cNvPr id="6" name="Footer Placeholder 5">
            <a:extLst>
              <a:ext uri="{FF2B5EF4-FFF2-40B4-BE49-F238E27FC236}">
                <a16:creationId xmlns:a16="http://schemas.microsoft.com/office/drawing/2014/main" id="{A2522126-CD6B-0F81-E6BA-E7D08C19D6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DEAB60-80E2-D402-0F0D-6287E27926E4}"/>
              </a:ext>
            </a:extLst>
          </p:cNvPr>
          <p:cNvSpPr>
            <a:spLocks noGrp="1"/>
          </p:cNvSpPr>
          <p:nvPr>
            <p:ph type="sldNum" sz="quarter" idx="12"/>
          </p:nvPr>
        </p:nvSpPr>
        <p:spPr/>
        <p:txBody>
          <a:bodyPr/>
          <a:lstStyle/>
          <a:p>
            <a:fld id="{277D5A51-0DCC-AB4B-917F-126677819C85}" type="slidenum">
              <a:rPr lang="en-US" smtClean="0"/>
              <a:t>‹#›</a:t>
            </a:fld>
            <a:endParaRPr lang="en-US"/>
          </a:p>
        </p:txBody>
      </p:sp>
    </p:spTree>
    <p:extLst>
      <p:ext uri="{BB962C8B-B14F-4D97-AF65-F5344CB8AC3E}">
        <p14:creationId xmlns:p14="http://schemas.microsoft.com/office/powerpoint/2010/main" val="30217826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9B197-62C2-4A9E-0A12-0F22BF91DC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D9909D-687B-C342-360C-6DE42658BB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F3B999-4861-620C-D551-6E0C07B11E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733FFC-6B8B-E997-20C2-07ADBB9A29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874480-8173-2170-64D7-BE79AEB149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00B0E5-D86D-2729-169E-2A2A4C152C7C}"/>
              </a:ext>
            </a:extLst>
          </p:cNvPr>
          <p:cNvSpPr>
            <a:spLocks noGrp="1"/>
          </p:cNvSpPr>
          <p:nvPr>
            <p:ph type="dt" sz="half" idx="10"/>
          </p:nvPr>
        </p:nvSpPr>
        <p:spPr/>
        <p:txBody>
          <a:bodyPr/>
          <a:lstStyle/>
          <a:p>
            <a:fld id="{A1A90A4B-D1D9-D443-A725-982C5954C5CA}" type="datetimeFigureOut">
              <a:rPr lang="en-US" smtClean="0"/>
              <a:t>7/13/23</a:t>
            </a:fld>
            <a:endParaRPr lang="en-US"/>
          </a:p>
        </p:txBody>
      </p:sp>
      <p:sp>
        <p:nvSpPr>
          <p:cNvPr id="8" name="Footer Placeholder 7">
            <a:extLst>
              <a:ext uri="{FF2B5EF4-FFF2-40B4-BE49-F238E27FC236}">
                <a16:creationId xmlns:a16="http://schemas.microsoft.com/office/drawing/2014/main" id="{63F07FCB-0069-D28C-9193-8AC43B59CD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151229-2B39-97D4-6835-1791809EC5D5}"/>
              </a:ext>
            </a:extLst>
          </p:cNvPr>
          <p:cNvSpPr>
            <a:spLocks noGrp="1"/>
          </p:cNvSpPr>
          <p:nvPr>
            <p:ph type="sldNum" sz="quarter" idx="12"/>
          </p:nvPr>
        </p:nvSpPr>
        <p:spPr/>
        <p:txBody>
          <a:bodyPr/>
          <a:lstStyle/>
          <a:p>
            <a:fld id="{277D5A51-0DCC-AB4B-917F-126677819C85}" type="slidenum">
              <a:rPr lang="en-US" smtClean="0"/>
              <a:t>‹#›</a:t>
            </a:fld>
            <a:endParaRPr lang="en-US"/>
          </a:p>
        </p:txBody>
      </p:sp>
    </p:spTree>
    <p:extLst>
      <p:ext uri="{BB962C8B-B14F-4D97-AF65-F5344CB8AC3E}">
        <p14:creationId xmlns:p14="http://schemas.microsoft.com/office/powerpoint/2010/main" val="3638578635"/>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031B7-0869-2C11-ABE2-EDDB047A6E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E045DC-ECED-F876-CDF5-820735887998}"/>
              </a:ext>
            </a:extLst>
          </p:cNvPr>
          <p:cNvSpPr>
            <a:spLocks noGrp="1"/>
          </p:cNvSpPr>
          <p:nvPr>
            <p:ph type="dt" sz="half" idx="10"/>
          </p:nvPr>
        </p:nvSpPr>
        <p:spPr/>
        <p:txBody>
          <a:bodyPr/>
          <a:lstStyle/>
          <a:p>
            <a:fld id="{A1A90A4B-D1D9-D443-A725-982C5954C5CA}" type="datetimeFigureOut">
              <a:rPr lang="en-US" smtClean="0"/>
              <a:t>7/13/23</a:t>
            </a:fld>
            <a:endParaRPr lang="en-US"/>
          </a:p>
        </p:txBody>
      </p:sp>
      <p:sp>
        <p:nvSpPr>
          <p:cNvPr id="4" name="Footer Placeholder 3">
            <a:extLst>
              <a:ext uri="{FF2B5EF4-FFF2-40B4-BE49-F238E27FC236}">
                <a16:creationId xmlns:a16="http://schemas.microsoft.com/office/drawing/2014/main" id="{DED1FCA9-81E9-AB65-0CE8-1A43AD8804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94C11A-FEEE-9D3F-CB2D-AC6F737D948B}"/>
              </a:ext>
            </a:extLst>
          </p:cNvPr>
          <p:cNvSpPr>
            <a:spLocks noGrp="1"/>
          </p:cNvSpPr>
          <p:nvPr>
            <p:ph type="sldNum" sz="quarter" idx="12"/>
          </p:nvPr>
        </p:nvSpPr>
        <p:spPr/>
        <p:txBody>
          <a:bodyPr/>
          <a:lstStyle/>
          <a:p>
            <a:fld id="{277D5A51-0DCC-AB4B-917F-126677819C85}" type="slidenum">
              <a:rPr lang="en-US" smtClean="0"/>
              <a:t>‹#›</a:t>
            </a:fld>
            <a:endParaRPr lang="en-US"/>
          </a:p>
        </p:txBody>
      </p:sp>
    </p:spTree>
    <p:extLst>
      <p:ext uri="{BB962C8B-B14F-4D97-AF65-F5344CB8AC3E}">
        <p14:creationId xmlns:p14="http://schemas.microsoft.com/office/powerpoint/2010/main" val="3440319231"/>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4C21DD-3F99-116B-30F1-04027A8039E6}"/>
              </a:ext>
            </a:extLst>
          </p:cNvPr>
          <p:cNvSpPr>
            <a:spLocks noGrp="1"/>
          </p:cNvSpPr>
          <p:nvPr>
            <p:ph type="dt" sz="half" idx="10"/>
          </p:nvPr>
        </p:nvSpPr>
        <p:spPr/>
        <p:txBody>
          <a:bodyPr/>
          <a:lstStyle/>
          <a:p>
            <a:fld id="{A1A90A4B-D1D9-D443-A725-982C5954C5CA}" type="datetimeFigureOut">
              <a:rPr lang="en-US" smtClean="0"/>
              <a:t>7/13/23</a:t>
            </a:fld>
            <a:endParaRPr lang="en-US"/>
          </a:p>
        </p:txBody>
      </p:sp>
      <p:sp>
        <p:nvSpPr>
          <p:cNvPr id="3" name="Footer Placeholder 2">
            <a:extLst>
              <a:ext uri="{FF2B5EF4-FFF2-40B4-BE49-F238E27FC236}">
                <a16:creationId xmlns:a16="http://schemas.microsoft.com/office/drawing/2014/main" id="{CE4C7CB9-9023-3F65-9C5C-7FA21D1FF7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2F9C26-1890-5F39-71CA-BABCD104FBC1}"/>
              </a:ext>
            </a:extLst>
          </p:cNvPr>
          <p:cNvSpPr>
            <a:spLocks noGrp="1"/>
          </p:cNvSpPr>
          <p:nvPr>
            <p:ph type="sldNum" sz="quarter" idx="12"/>
          </p:nvPr>
        </p:nvSpPr>
        <p:spPr/>
        <p:txBody>
          <a:bodyPr/>
          <a:lstStyle/>
          <a:p>
            <a:fld id="{277D5A51-0DCC-AB4B-917F-126677819C85}" type="slidenum">
              <a:rPr lang="en-US" smtClean="0"/>
              <a:t>‹#›</a:t>
            </a:fld>
            <a:endParaRPr lang="en-US"/>
          </a:p>
        </p:txBody>
      </p:sp>
    </p:spTree>
    <p:extLst>
      <p:ext uri="{BB962C8B-B14F-4D97-AF65-F5344CB8AC3E}">
        <p14:creationId xmlns:p14="http://schemas.microsoft.com/office/powerpoint/2010/main" val="2104964918"/>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8ADE0-4FC7-E18F-CDDE-286AEBA58D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2C7EA11-4151-E42A-41B1-477DF0BA43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477DAC-856F-998C-D421-A70E9F4AE0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23B91B-58FF-7565-88A7-07DE37AD09CB}"/>
              </a:ext>
            </a:extLst>
          </p:cNvPr>
          <p:cNvSpPr>
            <a:spLocks noGrp="1"/>
          </p:cNvSpPr>
          <p:nvPr>
            <p:ph type="dt" sz="half" idx="10"/>
          </p:nvPr>
        </p:nvSpPr>
        <p:spPr/>
        <p:txBody>
          <a:bodyPr/>
          <a:lstStyle/>
          <a:p>
            <a:fld id="{A1A90A4B-D1D9-D443-A725-982C5954C5CA}" type="datetimeFigureOut">
              <a:rPr lang="en-US" smtClean="0"/>
              <a:t>7/13/23</a:t>
            </a:fld>
            <a:endParaRPr lang="en-US"/>
          </a:p>
        </p:txBody>
      </p:sp>
      <p:sp>
        <p:nvSpPr>
          <p:cNvPr id="6" name="Footer Placeholder 5">
            <a:extLst>
              <a:ext uri="{FF2B5EF4-FFF2-40B4-BE49-F238E27FC236}">
                <a16:creationId xmlns:a16="http://schemas.microsoft.com/office/drawing/2014/main" id="{38EBD019-F849-F36D-BE84-6E49C198DB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602E34-343C-9607-6CED-A62C129B5D73}"/>
              </a:ext>
            </a:extLst>
          </p:cNvPr>
          <p:cNvSpPr>
            <a:spLocks noGrp="1"/>
          </p:cNvSpPr>
          <p:nvPr>
            <p:ph type="sldNum" sz="quarter" idx="12"/>
          </p:nvPr>
        </p:nvSpPr>
        <p:spPr/>
        <p:txBody>
          <a:bodyPr/>
          <a:lstStyle/>
          <a:p>
            <a:fld id="{277D5A51-0DCC-AB4B-917F-126677819C85}" type="slidenum">
              <a:rPr lang="en-US" smtClean="0"/>
              <a:t>‹#›</a:t>
            </a:fld>
            <a:endParaRPr lang="en-US"/>
          </a:p>
        </p:txBody>
      </p:sp>
    </p:spTree>
    <p:extLst>
      <p:ext uri="{BB962C8B-B14F-4D97-AF65-F5344CB8AC3E}">
        <p14:creationId xmlns:p14="http://schemas.microsoft.com/office/powerpoint/2010/main" val="528814186"/>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A7837-7341-31E6-F669-7F85490F41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2A676B-7EC3-02A5-5A53-EF34AF50A1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09108F-3E9B-955E-07D3-67616F00A9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752200-1B41-8E2E-1521-2C8A48C75D49}"/>
              </a:ext>
            </a:extLst>
          </p:cNvPr>
          <p:cNvSpPr>
            <a:spLocks noGrp="1"/>
          </p:cNvSpPr>
          <p:nvPr>
            <p:ph type="dt" sz="half" idx="10"/>
          </p:nvPr>
        </p:nvSpPr>
        <p:spPr/>
        <p:txBody>
          <a:bodyPr/>
          <a:lstStyle/>
          <a:p>
            <a:fld id="{A1A90A4B-D1D9-D443-A725-982C5954C5CA}" type="datetimeFigureOut">
              <a:rPr lang="en-US" smtClean="0"/>
              <a:t>7/13/23</a:t>
            </a:fld>
            <a:endParaRPr lang="en-US"/>
          </a:p>
        </p:txBody>
      </p:sp>
      <p:sp>
        <p:nvSpPr>
          <p:cNvPr id="6" name="Footer Placeholder 5">
            <a:extLst>
              <a:ext uri="{FF2B5EF4-FFF2-40B4-BE49-F238E27FC236}">
                <a16:creationId xmlns:a16="http://schemas.microsoft.com/office/drawing/2014/main" id="{BF19A42A-8E17-D239-9AC5-D1475FB561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099486-BBBF-4CA5-B7D9-FA5F5DFDAF38}"/>
              </a:ext>
            </a:extLst>
          </p:cNvPr>
          <p:cNvSpPr>
            <a:spLocks noGrp="1"/>
          </p:cNvSpPr>
          <p:nvPr>
            <p:ph type="sldNum" sz="quarter" idx="12"/>
          </p:nvPr>
        </p:nvSpPr>
        <p:spPr/>
        <p:txBody>
          <a:bodyPr/>
          <a:lstStyle/>
          <a:p>
            <a:fld id="{277D5A51-0DCC-AB4B-917F-126677819C85}" type="slidenum">
              <a:rPr lang="en-US" smtClean="0"/>
              <a:t>‹#›</a:t>
            </a:fld>
            <a:endParaRPr lang="en-US"/>
          </a:p>
        </p:txBody>
      </p:sp>
    </p:spTree>
    <p:extLst>
      <p:ext uri="{BB962C8B-B14F-4D97-AF65-F5344CB8AC3E}">
        <p14:creationId xmlns:p14="http://schemas.microsoft.com/office/powerpoint/2010/main" val="2406299693"/>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0FB99A-D612-F60D-FADB-437D492CF5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A01364-5D5E-7B0A-F05D-B44D4D72A1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77F8F7-4961-8F33-38A0-7B686ECB48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A90A4B-D1D9-D443-A725-982C5954C5CA}" type="datetimeFigureOut">
              <a:rPr lang="en-US" smtClean="0"/>
              <a:t>7/13/23</a:t>
            </a:fld>
            <a:endParaRPr lang="en-US"/>
          </a:p>
        </p:txBody>
      </p:sp>
      <p:sp>
        <p:nvSpPr>
          <p:cNvPr id="5" name="Footer Placeholder 4">
            <a:extLst>
              <a:ext uri="{FF2B5EF4-FFF2-40B4-BE49-F238E27FC236}">
                <a16:creationId xmlns:a16="http://schemas.microsoft.com/office/drawing/2014/main" id="{2CB806B9-F13A-D080-55AB-A6A5DE1277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8716B0A-BF5D-90C9-FE35-BD347F1573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D5A51-0DCC-AB4B-917F-126677819C85}" type="slidenum">
              <a:rPr lang="en-US" smtClean="0"/>
              <a:t>‹#›</a:t>
            </a:fld>
            <a:endParaRPr lang="en-US"/>
          </a:p>
        </p:txBody>
      </p:sp>
    </p:spTree>
    <p:extLst>
      <p:ext uri="{BB962C8B-B14F-4D97-AF65-F5344CB8AC3E}">
        <p14:creationId xmlns:p14="http://schemas.microsoft.com/office/powerpoint/2010/main" val="3701093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https://www.youtube.com/embed/JrbnTZPjg0k?feature=oembed"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3B2E5-D780-8F16-9B80-D083BEAF1CA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7F34B43-9AE1-8619-A79F-6FA8DF66DD3B}"/>
              </a:ext>
            </a:extLst>
          </p:cNvPr>
          <p:cNvSpPr>
            <a:spLocks noGrp="1"/>
          </p:cNvSpPr>
          <p:nvPr>
            <p:ph type="subTitle" idx="1"/>
          </p:nvPr>
        </p:nvSpPr>
        <p:spPr/>
        <p:txBody>
          <a:bodyPr/>
          <a:lstStyle/>
          <a:p>
            <a:endParaRPr lang="en-US"/>
          </a:p>
        </p:txBody>
      </p:sp>
      <p:pic>
        <p:nvPicPr>
          <p:cNvPr id="6" name="Picture 5">
            <a:extLst>
              <a:ext uri="{FF2B5EF4-FFF2-40B4-BE49-F238E27FC236}">
                <a16:creationId xmlns:a16="http://schemas.microsoft.com/office/drawing/2014/main" id="{CCFD8565-15EB-7769-6B46-EA69B2A248A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80963"/>
            <a:ext cx="12192000" cy="6858000"/>
          </a:xfrm>
          <a:prstGeom prst="rect">
            <a:avLst/>
          </a:prstGeom>
        </p:spPr>
      </p:pic>
    </p:spTree>
    <p:extLst>
      <p:ext uri="{BB962C8B-B14F-4D97-AF65-F5344CB8AC3E}">
        <p14:creationId xmlns:p14="http://schemas.microsoft.com/office/powerpoint/2010/main" val="2682721067"/>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FAF38-1F2C-25BF-A209-8AF1EB94755D}"/>
              </a:ext>
            </a:extLst>
          </p:cNvPr>
          <p:cNvSpPr>
            <a:spLocks noGrp="1"/>
          </p:cNvSpPr>
          <p:nvPr>
            <p:ph type="title"/>
          </p:nvPr>
        </p:nvSpPr>
        <p:spPr/>
        <p:txBody>
          <a:bodyPr/>
          <a:lstStyle/>
          <a:p>
            <a:endParaRPr lang="en-US"/>
          </a:p>
        </p:txBody>
      </p:sp>
      <p:pic>
        <p:nvPicPr>
          <p:cNvPr id="5" name="Content Placeholder 4" descr="A group of people posing for a photo&#10;&#10;Description automatically generated">
            <a:extLst>
              <a:ext uri="{FF2B5EF4-FFF2-40B4-BE49-F238E27FC236}">
                <a16:creationId xmlns:a16="http://schemas.microsoft.com/office/drawing/2014/main" id="{9956993C-65CD-B8B7-2A3F-63731B2E1CEE}"/>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p:spPr>
      </p:pic>
    </p:spTree>
    <p:extLst>
      <p:ext uri="{BB962C8B-B14F-4D97-AF65-F5344CB8AC3E}">
        <p14:creationId xmlns:p14="http://schemas.microsoft.com/office/powerpoint/2010/main" val="1243351836"/>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B69BA-D306-9710-F200-2D4731565568}"/>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D644085E-4367-4681-A8B3-4A372A64AF6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4A1A0A3E-79AC-ABC4-CACB-269FC544CE14}"/>
              </a:ext>
            </a:extLst>
          </p:cNvPr>
          <p:cNvSpPr>
            <a:spLocks noGrp="1"/>
          </p:cNvSpPr>
          <p:nvPr>
            <p:ph idx="1"/>
          </p:nvPr>
        </p:nvSpPr>
        <p:spPr>
          <a:xfrm>
            <a:off x="6622473" y="2424546"/>
            <a:ext cx="5410200" cy="3491345"/>
          </a:xfrm>
        </p:spPr>
        <p:txBody>
          <a:bodyPr>
            <a:normAutofit lnSpcReduction="10000"/>
          </a:bodyPr>
          <a:lstStyle/>
          <a:p>
            <a:pPr marL="0" indent="0">
              <a:buNone/>
            </a:pPr>
            <a:r>
              <a:rPr lang="en-US" dirty="0"/>
              <a:t>Making a good impression includes:</a:t>
            </a:r>
          </a:p>
          <a:p>
            <a:r>
              <a:rPr lang="en-US" dirty="0"/>
              <a:t>Communicating well</a:t>
            </a:r>
          </a:p>
          <a:p>
            <a:r>
              <a:rPr lang="en-US" dirty="0"/>
              <a:t>Listening</a:t>
            </a:r>
          </a:p>
          <a:p>
            <a:r>
              <a:rPr lang="en-US" dirty="0"/>
              <a:t>Asking questions</a:t>
            </a:r>
          </a:p>
          <a:p>
            <a:r>
              <a:rPr lang="en-US" dirty="0"/>
              <a:t>Making eye contact</a:t>
            </a:r>
          </a:p>
          <a:p>
            <a:r>
              <a:rPr lang="en-US" dirty="0"/>
              <a:t>Using positive body language</a:t>
            </a:r>
          </a:p>
          <a:p>
            <a:endParaRPr lang="en-US" dirty="0"/>
          </a:p>
          <a:p>
            <a:endParaRPr lang="en-US" dirty="0"/>
          </a:p>
        </p:txBody>
      </p:sp>
    </p:spTree>
    <p:extLst>
      <p:ext uri="{BB962C8B-B14F-4D97-AF65-F5344CB8AC3E}">
        <p14:creationId xmlns:p14="http://schemas.microsoft.com/office/powerpoint/2010/main" val="4239117460"/>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ocial Skills Videos Making Eye Contact">
            <a:hlinkClick r:id="" action="ppaction://media"/>
            <a:extLst>
              <a:ext uri="{FF2B5EF4-FFF2-40B4-BE49-F238E27FC236}">
                <a16:creationId xmlns:a16="http://schemas.microsoft.com/office/drawing/2014/main" id="{0FD711B7-4FE8-7853-95F2-B448A7F2E28E}"/>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8373326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023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100000">
                <p:cTn id="12" fill="hold" display="0">
                  <p:stCondLst>
                    <p:cond delay="indefinite"/>
                  </p:stCondLst>
                </p:cTn>
                <p:tgtEl>
                  <p:spTgt spid="4"/>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EA019-DABE-956C-97A0-92E9EA6DABD1}"/>
              </a:ext>
            </a:extLst>
          </p:cNvPr>
          <p:cNvSpPr>
            <a:spLocks noGrp="1"/>
          </p:cNvSpPr>
          <p:nvPr>
            <p:ph type="title"/>
          </p:nvPr>
        </p:nvSpPr>
        <p:spPr/>
        <p:txBody>
          <a:bodyPr/>
          <a:lstStyle/>
          <a:p>
            <a:endParaRPr lang="en-US"/>
          </a:p>
        </p:txBody>
      </p:sp>
      <p:pic>
        <p:nvPicPr>
          <p:cNvPr id="5" name="Content Placeholder 4" descr="Graphical user interface, application&#10;&#10;Description automatically generated">
            <a:extLst>
              <a:ext uri="{FF2B5EF4-FFF2-40B4-BE49-F238E27FC236}">
                <a16:creationId xmlns:a16="http://schemas.microsoft.com/office/drawing/2014/main" id="{51A7564C-D869-EBA2-CB7E-CDDE29B509CA}"/>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p:spPr>
      </p:pic>
      <p:sp>
        <p:nvSpPr>
          <p:cNvPr id="6" name="TextBox 5">
            <a:extLst>
              <a:ext uri="{FF2B5EF4-FFF2-40B4-BE49-F238E27FC236}">
                <a16:creationId xmlns:a16="http://schemas.microsoft.com/office/drawing/2014/main" id="{4552CF04-12E8-CCD0-A003-B161223C97B2}"/>
              </a:ext>
            </a:extLst>
          </p:cNvPr>
          <p:cNvSpPr txBox="1"/>
          <p:nvPr/>
        </p:nvSpPr>
        <p:spPr>
          <a:xfrm>
            <a:off x="1156138" y="2127602"/>
            <a:ext cx="5423338" cy="4401205"/>
          </a:xfrm>
          <a:prstGeom prst="rect">
            <a:avLst/>
          </a:prstGeom>
          <a:noFill/>
        </p:spPr>
        <p:txBody>
          <a:bodyPr wrap="square" rtlCol="0">
            <a:sp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Century Gothic" panose="020B0502020202020204" pitchFamily="34" charset="0"/>
                <a:ea typeface="Arial"/>
                <a:cs typeface="Arial"/>
                <a:sym typeface="Arial"/>
              </a:rPr>
              <a:t>Twisted</a:t>
            </a:r>
            <a:endParaRPr lang="en-US" sz="1400" dirty="0">
              <a:latin typeface="Century Gothic" panose="020B0502020202020204" pitchFamily="34" charset="0"/>
            </a:endParaRPr>
          </a:p>
          <a:p>
            <a:pPr marL="0" marR="0" lvl="0" indent="0" algn="l" rtl="0">
              <a:lnSpc>
                <a:spcPct val="100000"/>
              </a:lnSpc>
              <a:spcBef>
                <a:spcPts val="0"/>
              </a:spcBef>
              <a:spcAft>
                <a:spcPts val="0"/>
              </a:spcAft>
              <a:buNone/>
            </a:pPr>
            <a:endParaRPr lang="en-US" b="0" i="0" u="none" strike="noStrike" cap="none" dirty="0">
              <a:solidFill>
                <a:srgbClr val="000000"/>
              </a:solidFill>
              <a:latin typeface="Century Gothic" panose="020B0502020202020204" pitchFamily="34" charset="0"/>
              <a:ea typeface="Arial"/>
              <a:cs typeface="Arial"/>
              <a:sym typeface="Arial"/>
            </a:endParaRPr>
          </a:p>
          <a:p>
            <a:pPr marL="285750" indent="-285750">
              <a:buFont typeface="Arial" panose="020B0604020202020204" pitchFamily="34" charset="0"/>
              <a:buChar char="•"/>
            </a:pPr>
            <a:r>
              <a:rPr lang="en-US" dirty="0">
                <a:solidFill>
                  <a:srgbClr val="000000"/>
                </a:solidFill>
                <a:latin typeface="Century Gothic" panose="020B0502020202020204" pitchFamily="34" charset="0"/>
                <a:cs typeface="Arial"/>
              </a:rPr>
              <a:t>Put your hands out in front of you and clap and miss, leaving your arms crossed.</a:t>
            </a:r>
          </a:p>
          <a:p>
            <a:pPr marL="285750" indent="-285750">
              <a:buFont typeface="Arial" panose="020B0604020202020204" pitchFamily="34" charset="0"/>
              <a:buChar char="•"/>
            </a:pPr>
            <a:r>
              <a:rPr lang="en-US" dirty="0">
                <a:solidFill>
                  <a:srgbClr val="000000"/>
                </a:solidFill>
                <a:latin typeface="Century Gothic" panose="020B0502020202020204" pitchFamily="34" charset="0"/>
                <a:cs typeface="Arial"/>
              </a:rPr>
              <a:t>Put your thumbs down and then put your hands together.</a:t>
            </a:r>
          </a:p>
          <a:p>
            <a:pPr marL="285750" indent="-285750">
              <a:buFont typeface="Arial" panose="020B0604020202020204" pitchFamily="34" charset="0"/>
              <a:buChar char="•"/>
            </a:pPr>
            <a:r>
              <a:rPr lang="en-US" dirty="0">
                <a:solidFill>
                  <a:srgbClr val="000000"/>
                </a:solidFill>
                <a:latin typeface="Century Gothic" panose="020B0502020202020204" pitchFamily="34" charset="0"/>
                <a:cs typeface="Arial"/>
              </a:rPr>
              <a:t>Pull your hands inward, rolling them towards you until your hands are on top and your elbows are hear your side.</a:t>
            </a:r>
          </a:p>
          <a:p>
            <a:pPr marL="285750" indent="-285750">
              <a:buFont typeface="Arial" panose="020B0604020202020204" pitchFamily="34" charset="0"/>
              <a:buChar char="•"/>
            </a:pPr>
            <a:r>
              <a:rPr lang="en-US" dirty="0">
                <a:solidFill>
                  <a:srgbClr val="000000"/>
                </a:solidFill>
                <a:latin typeface="Century Gothic" panose="020B0502020202020204" pitchFamily="34" charset="0"/>
                <a:cs typeface="Arial"/>
              </a:rPr>
              <a:t>Put your right leg over your left leg.</a:t>
            </a:r>
          </a:p>
          <a:p>
            <a:pPr marL="285750" indent="-285750">
              <a:buFont typeface="Arial" panose="020B0604020202020204" pitchFamily="34" charset="0"/>
              <a:buChar char="•"/>
            </a:pPr>
            <a:r>
              <a:rPr lang="en-US" dirty="0">
                <a:solidFill>
                  <a:srgbClr val="000000"/>
                </a:solidFill>
                <a:latin typeface="Century Gothic" panose="020B0502020202020204" pitchFamily="34" charset="0"/>
                <a:cs typeface="Arial"/>
              </a:rPr>
              <a:t>Now switch your legs and put your left leg over your right leg.</a:t>
            </a:r>
          </a:p>
          <a:p>
            <a:pPr marL="285750" indent="-285750">
              <a:buFont typeface="Arial" panose="020B0604020202020204" pitchFamily="34" charset="0"/>
              <a:buChar char="•"/>
            </a:pPr>
            <a:r>
              <a:rPr lang="en-US" dirty="0">
                <a:solidFill>
                  <a:srgbClr val="000000"/>
                </a:solidFill>
                <a:latin typeface="Century Gothic" panose="020B0502020202020204" pitchFamily="34" charset="0"/>
                <a:cs typeface="Arial"/>
              </a:rPr>
              <a:t>Spell your first name backwards.</a:t>
            </a:r>
          </a:p>
          <a:p>
            <a:pPr marL="285750" indent="-285750">
              <a:buFont typeface="Arial" panose="020B0604020202020204" pitchFamily="34" charset="0"/>
              <a:buChar char="•"/>
            </a:pPr>
            <a:r>
              <a:rPr lang="en-US" dirty="0">
                <a:solidFill>
                  <a:srgbClr val="000000"/>
                </a:solidFill>
                <a:latin typeface="Century Gothic" panose="020B0502020202020204" pitchFamily="34" charset="0"/>
                <a:cs typeface="Arial"/>
              </a:rPr>
              <a:t>Spell your last name backwards.</a:t>
            </a:r>
          </a:p>
          <a:p>
            <a:pPr marL="285750" indent="-285750">
              <a:buFont typeface="Arial" panose="020B0604020202020204" pitchFamily="34" charset="0"/>
              <a:buChar char="•"/>
            </a:pPr>
            <a:r>
              <a:rPr lang="en-US" dirty="0">
                <a:solidFill>
                  <a:srgbClr val="000000"/>
                </a:solidFill>
                <a:latin typeface="Century Gothic" panose="020B0502020202020204" pitchFamily="34" charset="0"/>
                <a:cs typeface="Arial"/>
              </a:rPr>
              <a:t>Uncross your legs and unwind your arms.</a:t>
            </a:r>
          </a:p>
          <a:p>
            <a:endParaRPr lang="en-US" sz="1400" dirty="0">
              <a:latin typeface="Century Gothic" panose="020B0502020202020204" pitchFamily="34" charset="0"/>
            </a:endParaRPr>
          </a:p>
        </p:txBody>
      </p:sp>
    </p:spTree>
    <p:extLst>
      <p:ext uri="{BB962C8B-B14F-4D97-AF65-F5344CB8AC3E}">
        <p14:creationId xmlns:p14="http://schemas.microsoft.com/office/powerpoint/2010/main" val="1515450691"/>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4F7F9824-3130-E755-F3FC-84F1F0BF26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Content Placeholder 2">
            <a:extLst>
              <a:ext uri="{FF2B5EF4-FFF2-40B4-BE49-F238E27FC236}">
                <a16:creationId xmlns:a16="http://schemas.microsoft.com/office/drawing/2014/main" id="{5E63B19F-3D35-4FFF-140A-F0F52FAC7D82}"/>
              </a:ext>
            </a:extLst>
          </p:cNvPr>
          <p:cNvSpPr>
            <a:spLocks noGrp="1"/>
          </p:cNvSpPr>
          <p:nvPr>
            <p:ph idx="1"/>
          </p:nvPr>
        </p:nvSpPr>
        <p:spPr>
          <a:xfrm>
            <a:off x="6885708" y="2521527"/>
            <a:ext cx="4502727" cy="3491345"/>
          </a:xfrm>
        </p:spPr>
        <p:txBody>
          <a:bodyPr>
            <a:normAutofit/>
          </a:bodyPr>
          <a:lstStyle/>
          <a:p>
            <a:pPr marL="0" indent="0">
              <a:buNone/>
            </a:pPr>
            <a:r>
              <a:rPr lang="en-US" dirty="0"/>
              <a:t>Am I communicating what I want?</a:t>
            </a:r>
          </a:p>
          <a:p>
            <a:r>
              <a:rPr lang="en-US" dirty="0"/>
              <a:t>Keep an interested expression and smile</a:t>
            </a:r>
          </a:p>
          <a:p>
            <a:r>
              <a:rPr lang="en-US" dirty="0"/>
              <a:t>Remain calm</a:t>
            </a:r>
          </a:p>
          <a:p>
            <a:r>
              <a:rPr lang="en-US" dirty="0"/>
              <a:t>Practice your handshake</a:t>
            </a:r>
          </a:p>
          <a:p>
            <a:pPr marL="0" indent="0">
              <a:buNone/>
            </a:pPr>
            <a:endParaRPr lang="en-US" dirty="0"/>
          </a:p>
          <a:p>
            <a:endParaRPr lang="en-US" dirty="0"/>
          </a:p>
        </p:txBody>
      </p:sp>
    </p:spTree>
    <p:extLst>
      <p:ext uri="{BB962C8B-B14F-4D97-AF65-F5344CB8AC3E}">
        <p14:creationId xmlns:p14="http://schemas.microsoft.com/office/powerpoint/2010/main" val="2612933793"/>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descr="12 Things That Ruin a First Impression Immediately">
            <a:hlinkClick r:id="" action="ppaction://media"/>
            <a:extLst>
              <a:ext uri="{FF2B5EF4-FFF2-40B4-BE49-F238E27FC236}">
                <a16:creationId xmlns:a16="http://schemas.microsoft.com/office/drawing/2014/main" id="{3947C7EB-FA7C-256E-DF60-507B5BDE2F2C}"/>
              </a:ext>
            </a:extLst>
          </p:cNvPr>
          <p:cNvPicPr>
            <a:picLocks noRot="1" noChangeAspect="1"/>
          </p:cNvPicPr>
          <p:nvPr>
            <a:videoFile r:link="rId1"/>
          </p:nvPr>
        </p:nvPicPr>
        <p:blipFill>
          <a:blip r:embed="rId3"/>
          <a:stretch>
            <a:fillRect/>
          </a:stretch>
        </p:blipFill>
        <p:spPr>
          <a:xfrm>
            <a:off x="0" y="-15241"/>
            <a:ext cx="12192000" cy="6888481"/>
          </a:xfrm>
          <a:prstGeom prst="rect">
            <a:avLst/>
          </a:prstGeom>
        </p:spPr>
      </p:pic>
    </p:spTree>
    <p:extLst>
      <p:ext uri="{BB962C8B-B14F-4D97-AF65-F5344CB8AC3E}">
        <p14:creationId xmlns:p14="http://schemas.microsoft.com/office/powerpoint/2010/main" val="21476678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CADFE-0767-1F90-BB66-A9A388B9B8D9}"/>
              </a:ext>
            </a:extLst>
          </p:cNvPr>
          <p:cNvSpPr>
            <a:spLocks noGrp="1"/>
          </p:cNvSpPr>
          <p:nvPr>
            <p:ph type="title"/>
          </p:nvPr>
        </p:nvSpPr>
        <p:spPr/>
        <p:txBody>
          <a:bodyPr/>
          <a:lstStyle/>
          <a:p>
            <a:endParaRPr lang="en-US"/>
          </a:p>
        </p:txBody>
      </p:sp>
      <p:pic>
        <p:nvPicPr>
          <p:cNvPr id="5" name="Content Placeholder 4" descr="Graphical user interface&#10;&#10;Description automatically generated with medium confidence">
            <a:extLst>
              <a:ext uri="{FF2B5EF4-FFF2-40B4-BE49-F238E27FC236}">
                <a16:creationId xmlns:a16="http://schemas.microsoft.com/office/drawing/2014/main" id="{F38252D5-7C75-308B-A6DF-7526BC4C2306}"/>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p:spPr>
      </p:pic>
      <p:sp>
        <p:nvSpPr>
          <p:cNvPr id="6" name="TextBox 5">
            <a:extLst>
              <a:ext uri="{FF2B5EF4-FFF2-40B4-BE49-F238E27FC236}">
                <a16:creationId xmlns:a16="http://schemas.microsoft.com/office/drawing/2014/main" id="{9E0D01CF-FCD8-ED3D-4EF6-D0619318F314}"/>
              </a:ext>
            </a:extLst>
          </p:cNvPr>
          <p:cNvSpPr txBox="1"/>
          <p:nvPr/>
        </p:nvSpPr>
        <p:spPr>
          <a:xfrm>
            <a:off x="1629629" y="2359389"/>
            <a:ext cx="2788920" cy="646331"/>
          </a:xfrm>
          <a:prstGeom prst="rect">
            <a:avLst/>
          </a:prstGeom>
          <a:noFill/>
        </p:spPr>
        <p:txBody>
          <a:bodyPr wrap="square" rtlCol="0">
            <a:spAutoFit/>
          </a:bodyPr>
          <a:lstStyle/>
          <a:p>
            <a:r>
              <a:rPr lang="en-US" sz="3600" dirty="0"/>
              <a:t>Questions?</a:t>
            </a:r>
          </a:p>
        </p:txBody>
      </p:sp>
      <p:sp>
        <p:nvSpPr>
          <p:cNvPr id="7" name="TextBox 6">
            <a:extLst>
              <a:ext uri="{FF2B5EF4-FFF2-40B4-BE49-F238E27FC236}">
                <a16:creationId xmlns:a16="http://schemas.microsoft.com/office/drawing/2014/main" id="{FBE5B1C9-646A-EBE0-F5FD-9FF713AC940E}"/>
              </a:ext>
            </a:extLst>
          </p:cNvPr>
          <p:cNvSpPr txBox="1"/>
          <p:nvPr/>
        </p:nvSpPr>
        <p:spPr>
          <a:xfrm>
            <a:off x="1629629" y="3581846"/>
            <a:ext cx="7543800" cy="461665"/>
          </a:xfrm>
          <a:prstGeom prst="rect">
            <a:avLst/>
          </a:prstGeom>
          <a:noFill/>
        </p:spPr>
        <p:txBody>
          <a:bodyPr wrap="square" rtlCol="0">
            <a:spAutoFit/>
          </a:bodyPr>
          <a:lstStyle/>
          <a:p>
            <a:r>
              <a:rPr lang="en-US" sz="2400" dirty="0"/>
              <a:t>Name and email:</a:t>
            </a:r>
          </a:p>
        </p:txBody>
      </p:sp>
    </p:spTree>
    <p:extLst>
      <p:ext uri="{BB962C8B-B14F-4D97-AF65-F5344CB8AC3E}">
        <p14:creationId xmlns:p14="http://schemas.microsoft.com/office/powerpoint/2010/main" val="3084173027"/>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BA1AC-D8D4-5E2C-B18D-65CFC937EAE3}"/>
              </a:ext>
            </a:extLst>
          </p:cNvPr>
          <p:cNvSpPr>
            <a:spLocks noGrp="1"/>
          </p:cNvSpPr>
          <p:nvPr>
            <p:ph type="title"/>
          </p:nvPr>
        </p:nvSpPr>
        <p:spPr/>
        <p:txBody>
          <a:bodyPr/>
          <a:lstStyle/>
          <a:p>
            <a:endParaRPr lang="en-US"/>
          </a:p>
        </p:txBody>
      </p:sp>
      <p:pic>
        <p:nvPicPr>
          <p:cNvPr id="5" name="Content Placeholder 4" descr="Graphical user interface&#10;&#10;Description automatically generated with medium confidence">
            <a:extLst>
              <a:ext uri="{FF2B5EF4-FFF2-40B4-BE49-F238E27FC236}">
                <a16:creationId xmlns:a16="http://schemas.microsoft.com/office/drawing/2014/main" id="{7F65E30F-4054-42CA-016D-4DF07E18CDD5}"/>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p:spPr>
      </p:pic>
    </p:spTree>
    <p:extLst>
      <p:ext uri="{BB962C8B-B14F-4D97-AF65-F5344CB8AC3E}">
        <p14:creationId xmlns:p14="http://schemas.microsoft.com/office/powerpoint/2010/main" val="58504021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22676-891D-6536-C6A7-FF9B7C5EBF0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89941B2-BBED-B94B-319E-79CA20FDF8B1}"/>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p:blipFill>
        <p:spPr>
          <a:xfrm>
            <a:off x="0" y="0"/>
            <a:ext cx="12192000" cy="6858000"/>
          </a:xfrm>
        </p:spPr>
      </p:pic>
      <p:sp>
        <p:nvSpPr>
          <p:cNvPr id="6" name="TextBox 5">
            <a:extLst>
              <a:ext uri="{FF2B5EF4-FFF2-40B4-BE49-F238E27FC236}">
                <a16:creationId xmlns:a16="http://schemas.microsoft.com/office/drawing/2014/main" id="{8EF39854-715E-D29C-2336-BA193DD515F5}"/>
              </a:ext>
            </a:extLst>
          </p:cNvPr>
          <p:cNvSpPr txBox="1"/>
          <p:nvPr/>
        </p:nvSpPr>
        <p:spPr>
          <a:xfrm>
            <a:off x="1199372" y="2704683"/>
            <a:ext cx="4435365" cy="3139321"/>
          </a:xfrm>
          <a:prstGeom prst="rect">
            <a:avLst/>
          </a:prstGeom>
          <a:noFill/>
        </p:spPr>
        <p:txBody>
          <a:bodyPr wrap="square" rtlCol="0">
            <a:spAutoFit/>
          </a:bodyPr>
          <a:lstStyle/>
          <a:p>
            <a:pPr marL="342900" indent="-342900">
              <a:spcAft>
                <a:spcPts val="600"/>
              </a:spcAft>
              <a:buSzPts val="2400"/>
              <a:buFont typeface="Arial"/>
              <a:buChar char="•"/>
            </a:pPr>
            <a:r>
              <a:rPr lang="en-US" sz="2400" dirty="0"/>
              <a:t>Personal Hygiene </a:t>
            </a:r>
          </a:p>
          <a:p>
            <a:pPr marL="342900" indent="-342900">
              <a:spcAft>
                <a:spcPts val="600"/>
              </a:spcAft>
              <a:buSzPts val="2400"/>
              <a:buFont typeface="Arial"/>
              <a:buChar char="•"/>
            </a:pPr>
            <a:r>
              <a:rPr lang="en-US" sz="2400" dirty="0"/>
              <a:t>Grooming</a:t>
            </a:r>
          </a:p>
          <a:p>
            <a:pPr marL="342900" indent="-342900">
              <a:spcAft>
                <a:spcPts val="600"/>
              </a:spcAft>
              <a:buSzPts val="2400"/>
              <a:buFont typeface="Arial"/>
              <a:buChar char="•"/>
            </a:pPr>
            <a:r>
              <a:rPr lang="en-US" sz="2400" dirty="0"/>
              <a:t>Clothes </a:t>
            </a:r>
          </a:p>
          <a:p>
            <a:pPr marL="342900" indent="-342900">
              <a:spcAft>
                <a:spcPts val="600"/>
              </a:spcAft>
              <a:buSzPts val="2400"/>
              <a:buFont typeface="Arial"/>
              <a:buChar char="•"/>
            </a:pPr>
            <a:r>
              <a:rPr lang="en-US" sz="2400" dirty="0"/>
              <a:t>Posture</a:t>
            </a:r>
          </a:p>
          <a:p>
            <a:pPr marL="342900" indent="-342900">
              <a:spcAft>
                <a:spcPts val="600"/>
              </a:spcAft>
              <a:buSzPts val="2400"/>
              <a:buFont typeface="Arial"/>
              <a:buChar char="•"/>
            </a:pPr>
            <a:r>
              <a:rPr lang="en-US" sz="2400" dirty="0"/>
              <a:t>Body Language</a:t>
            </a:r>
          </a:p>
          <a:p>
            <a:pPr marL="342900" indent="-342900">
              <a:spcAft>
                <a:spcPts val="600"/>
              </a:spcAft>
              <a:buSzPts val="2400"/>
              <a:buFont typeface="Arial"/>
              <a:buChar char="•"/>
            </a:pPr>
            <a:r>
              <a:rPr lang="en-US" sz="2400" dirty="0"/>
              <a:t>Actions</a:t>
            </a:r>
          </a:p>
          <a:p>
            <a:pPr marL="342900" lvl="0" indent="-342900">
              <a:spcBef>
                <a:spcPts val="0"/>
              </a:spcBef>
              <a:spcAft>
                <a:spcPts val="600"/>
              </a:spcAft>
              <a:buSzPts val="2400"/>
              <a:buFont typeface="Arial"/>
              <a:buChar char="•"/>
            </a:pPr>
            <a:endParaRPr lang="en-US" sz="2400" dirty="0"/>
          </a:p>
        </p:txBody>
      </p:sp>
    </p:spTree>
    <p:extLst>
      <p:ext uri="{BB962C8B-B14F-4D97-AF65-F5344CB8AC3E}">
        <p14:creationId xmlns:p14="http://schemas.microsoft.com/office/powerpoint/2010/main" val="103761989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C2AF4-CA52-9101-318F-CC193373200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C64638F-BFD0-2CB1-1EBB-AD715DD21593}"/>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a:stretch/>
        </p:blipFill>
        <p:spPr>
          <a:xfrm>
            <a:off x="0" y="0"/>
            <a:ext cx="12192000" cy="6858000"/>
          </a:xfrm>
        </p:spPr>
      </p:pic>
      <p:sp>
        <p:nvSpPr>
          <p:cNvPr id="3" name="TextBox 2">
            <a:extLst>
              <a:ext uri="{FF2B5EF4-FFF2-40B4-BE49-F238E27FC236}">
                <a16:creationId xmlns:a16="http://schemas.microsoft.com/office/drawing/2014/main" id="{6041D8F8-FCEA-90BE-58A8-BF4B8C2573C4}"/>
              </a:ext>
            </a:extLst>
          </p:cNvPr>
          <p:cNvSpPr txBox="1"/>
          <p:nvPr/>
        </p:nvSpPr>
        <p:spPr>
          <a:xfrm>
            <a:off x="6374688" y="2403026"/>
            <a:ext cx="4435365"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a:t>Comb hair</a:t>
            </a:r>
          </a:p>
          <a:p>
            <a:pPr marL="342900" indent="-342900">
              <a:buFont typeface="Arial" panose="020B0604020202020204" pitchFamily="34" charset="0"/>
              <a:buChar char="•"/>
            </a:pPr>
            <a:r>
              <a:rPr lang="en-US" sz="2400" dirty="0"/>
              <a:t>Shave or trim beard</a:t>
            </a:r>
          </a:p>
          <a:p>
            <a:pPr marL="342900" indent="-342900">
              <a:buFont typeface="Arial" panose="020B0604020202020204" pitchFamily="34" charset="0"/>
              <a:buChar char="•"/>
            </a:pPr>
            <a:r>
              <a:rPr lang="en-US" sz="2400" dirty="0"/>
              <a:t>Smile</a:t>
            </a:r>
          </a:p>
          <a:p>
            <a:pPr marL="342900" indent="-342900">
              <a:buFont typeface="Arial" panose="020B0604020202020204" pitchFamily="34" charset="0"/>
              <a:buChar char="•"/>
            </a:pPr>
            <a:r>
              <a:rPr lang="en-US" sz="2400" dirty="0"/>
              <a:t>Show confidence</a:t>
            </a:r>
          </a:p>
          <a:p>
            <a:pPr marL="342900" indent="-342900">
              <a:buFont typeface="Arial" panose="020B0604020202020204" pitchFamily="34" charset="0"/>
              <a:buChar char="•"/>
            </a:pPr>
            <a:r>
              <a:rPr lang="en-US" sz="2400" dirty="0"/>
              <a:t>Shake hands</a:t>
            </a:r>
          </a:p>
          <a:p>
            <a:pPr marL="342900" indent="-342900">
              <a:buFont typeface="Arial" panose="020B0604020202020204" pitchFamily="34" charset="0"/>
              <a:buChar char="•"/>
            </a:pPr>
            <a:r>
              <a:rPr lang="en-US" sz="2400" dirty="0"/>
              <a:t>Dress well</a:t>
            </a:r>
          </a:p>
          <a:p>
            <a:pPr marL="342900" indent="-342900">
              <a:buFont typeface="Arial" panose="020B0604020202020204" pitchFamily="34" charset="0"/>
              <a:buChar char="•"/>
            </a:pPr>
            <a:r>
              <a:rPr lang="en-US" sz="2400" dirty="0"/>
              <a:t>Clean and press clothes</a:t>
            </a:r>
          </a:p>
          <a:p>
            <a:pPr marL="342900" indent="-342900">
              <a:buFont typeface="Arial" panose="020B0604020202020204" pitchFamily="34" charset="0"/>
              <a:buChar char="•"/>
            </a:pPr>
            <a:r>
              <a:rPr lang="en-US" sz="2400" dirty="0"/>
              <a:t>Stand up straight</a:t>
            </a:r>
          </a:p>
          <a:p>
            <a:pPr marL="342900" lvl="0" indent="-342900">
              <a:spcBef>
                <a:spcPts val="0"/>
              </a:spcBef>
              <a:spcAft>
                <a:spcPts val="600"/>
              </a:spcAft>
              <a:buSzPts val="2400"/>
              <a:buFont typeface="Arial"/>
              <a:buChar char="•"/>
            </a:pPr>
            <a:endParaRPr lang="en-US" sz="2400" dirty="0"/>
          </a:p>
        </p:txBody>
      </p:sp>
    </p:spTree>
    <p:extLst>
      <p:ext uri="{BB962C8B-B14F-4D97-AF65-F5344CB8AC3E}">
        <p14:creationId xmlns:p14="http://schemas.microsoft.com/office/powerpoint/2010/main" val="2614586332"/>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4F467-FE6C-9B13-4DA1-EF8DB354E5B2}"/>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CE96319A-B93E-29F8-FEB3-20D5B98655C9}"/>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p:blipFill>
        <p:spPr>
          <a:xfrm>
            <a:off x="0" y="0"/>
            <a:ext cx="12192000" cy="6858000"/>
          </a:xfrm>
        </p:spPr>
      </p:pic>
      <p:sp>
        <p:nvSpPr>
          <p:cNvPr id="6" name="TextBox 5">
            <a:extLst>
              <a:ext uri="{FF2B5EF4-FFF2-40B4-BE49-F238E27FC236}">
                <a16:creationId xmlns:a16="http://schemas.microsoft.com/office/drawing/2014/main" id="{9C9F2A0E-0ED7-F0C0-DB22-38B95F5F9298}"/>
              </a:ext>
            </a:extLst>
          </p:cNvPr>
          <p:cNvSpPr txBox="1"/>
          <p:nvPr/>
        </p:nvSpPr>
        <p:spPr>
          <a:xfrm>
            <a:off x="7284720" y="1690062"/>
            <a:ext cx="4069080" cy="3477875"/>
          </a:xfrm>
          <a:prstGeom prst="rect">
            <a:avLst/>
          </a:prstGeom>
          <a:noFill/>
        </p:spPr>
        <p:txBody>
          <a:bodyPr wrap="square" rtlCol="0">
            <a:spAutoFit/>
          </a:bodyPr>
          <a:lstStyle/>
          <a:p>
            <a:pPr marL="387350" lvl="0" indent="-285750" algn="l" rtl="0">
              <a:spcBef>
                <a:spcPts val="600"/>
              </a:spcBef>
              <a:spcAft>
                <a:spcPts val="1200"/>
              </a:spcAft>
              <a:buSzPts val="2000"/>
              <a:buFont typeface="Arial" panose="020B0604020202020204" pitchFamily="34" charset="0"/>
              <a:buChar char="•"/>
            </a:pPr>
            <a:r>
              <a:rPr lang="en-US" b="1" dirty="0">
                <a:latin typeface="Century Gothic" panose="020B0502020202020204" pitchFamily="34" charset="0"/>
              </a:rPr>
              <a:t>Good hygiene and grooming </a:t>
            </a:r>
            <a:r>
              <a:rPr lang="en-US" sz="1800" dirty="0"/>
              <a:t>– this is part of making a good impression</a:t>
            </a:r>
          </a:p>
          <a:p>
            <a:pPr marL="387350" lvl="0" indent="-285750" algn="l" rtl="0">
              <a:spcBef>
                <a:spcPts val="0"/>
              </a:spcBef>
              <a:spcAft>
                <a:spcPts val="1200"/>
              </a:spcAft>
              <a:buSzPts val="2000"/>
              <a:buFont typeface="Arial" panose="020B0604020202020204" pitchFamily="34" charset="0"/>
              <a:buChar char="•"/>
            </a:pPr>
            <a:r>
              <a:rPr lang="en-US" b="1" dirty="0">
                <a:latin typeface="Century Gothic" panose="020B0502020202020204" pitchFamily="34" charset="0"/>
              </a:rPr>
              <a:t>Clothing </a:t>
            </a:r>
            <a:r>
              <a:rPr lang="en-US" sz="1800" dirty="0"/>
              <a:t>– wear the nicest clothing you can</a:t>
            </a:r>
          </a:p>
          <a:p>
            <a:pPr marL="387350" lvl="0" indent="-285750" algn="l" rtl="0">
              <a:spcBef>
                <a:spcPts val="0"/>
              </a:spcBef>
              <a:spcAft>
                <a:spcPts val="1200"/>
              </a:spcAft>
              <a:buSzPts val="2000"/>
              <a:buFont typeface="Arial" panose="020B0604020202020204" pitchFamily="34" charset="0"/>
              <a:buChar char="•"/>
            </a:pPr>
            <a:r>
              <a:rPr lang="en-US" b="1" dirty="0">
                <a:latin typeface="Century Gothic" panose="020B0502020202020204" pitchFamily="34" charset="0"/>
              </a:rPr>
              <a:t>Good posture</a:t>
            </a:r>
            <a:r>
              <a:rPr lang="en-US" sz="1800" dirty="0">
                <a:solidFill>
                  <a:schemeClr val="accent4">
                    <a:lumMod val="60000"/>
                    <a:lumOff val="40000"/>
                  </a:schemeClr>
                </a:solidFill>
              </a:rPr>
              <a:t> </a:t>
            </a:r>
            <a:r>
              <a:rPr lang="en-US" sz="1800" dirty="0"/>
              <a:t>– this is a sign of confidence</a:t>
            </a:r>
          </a:p>
          <a:p>
            <a:pPr marL="387350" lvl="0" indent="-285750" algn="l" rtl="0">
              <a:spcBef>
                <a:spcPts val="0"/>
              </a:spcBef>
              <a:spcAft>
                <a:spcPts val="1200"/>
              </a:spcAft>
              <a:buSzPts val="2000"/>
              <a:buFont typeface="Arial" panose="020B0604020202020204" pitchFamily="34" charset="0"/>
              <a:buChar char="•"/>
            </a:pPr>
            <a:r>
              <a:rPr lang="en-US" b="1" dirty="0">
                <a:latin typeface="Century Gothic" panose="020B0502020202020204" pitchFamily="34" charset="0"/>
              </a:rPr>
              <a:t>Smile! </a:t>
            </a:r>
            <a:r>
              <a:rPr lang="en-US" sz="1800" dirty="0"/>
              <a:t>–</a:t>
            </a:r>
            <a:r>
              <a:rPr lang="en-US" dirty="0"/>
              <a:t> this is also a sign of confidence</a:t>
            </a:r>
            <a:endParaRPr lang="en-US" sz="1800" dirty="0"/>
          </a:p>
          <a:p>
            <a:endParaRPr lang="en-US" dirty="0"/>
          </a:p>
        </p:txBody>
      </p:sp>
    </p:spTree>
    <p:extLst>
      <p:ext uri="{BB962C8B-B14F-4D97-AF65-F5344CB8AC3E}">
        <p14:creationId xmlns:p14="http://schemas.microsoft.com/office/powerpoint/2010/main" val="306180735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37EBE-0360-9F92-F481-C39FD487203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9E07906-5EB3-AB85-39A4-400C3D51CEC4}"/>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p:blipFill>
        <p:spPr>
          <a:xfrm>
            <a:off x="0" y="0"/>
            <a:ext cx="12192000" cy="6858000"/>
          </a:xfrm>
        </p:spPr>
      </p:pic>
      <p:pic>
        <p:nvPicPr>
          <p:cNvPr id="7" name="Picture 6" descr="Graphical user interface, text, application&#10;&#10;Description automatically generated">
            <a:extLst>
              <a:ext uri="{FF2B5EF4-FFF2-40B4-BE49-F238E27FC236}">
                <a16:creationId xmlns:a16="http://schemas.microsoft.com/office/drawing/2014/main" id="{36A6AE90-D098-8B91-08F1-773D3F3ED3C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00336" y="3849823"/>
            <a:ext cx="2730500" cy="2409264"/>
          </a:xfrm>
          <a:prstGeom prst="rect">
            <a:avLst/>
          </a:prstGeom>
        </p:spPr>
      </p:pic>
      <p:pic>
        <p:nvPicPr>
          <p:cNvPr id="9" name="Picture 8" descr="Text, table&#10;&#10;Description automatically generated with medium confidence">
            <a:extLst>
              <a:ext uri="{FF2B5EF4-FFF2-40B4-BE49-F238E27FC236}">
                <a16:creationId xmlns:a16="http://schemas.microsoft.com/office/drawing/2014/main" id="{E6C446BA-5BC9-5B18-F6E1-2A6592E30DD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9587" y="2461737"/>
            <a:ext cx="4045527" cy="3625213"/>
          </a:xfrm>
          <a:prstGeom prst="rect">
            <a:avLst/>
          </a:prstGeom>
        </p:spPr>
      </p:pic>
    </p:spTree>
    <p:extLst>
      <p:ext uri="{BB962C8B-B14F-4D97-AF65-F5344CB8AC3E}">
        <p14:creationId xmlns:p14="http://schemas.microsoft.com/office/powerpoint/2010/main" val="39107252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E6A74-0415-6971-8689-9642D01C6AA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999D7BE-9747-BF0F-8FD8-E6345150919F}"/>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a:stretch/>
        </p:blipFill>
        <p:spPr>
          <a:xfrm>
            <a:off x="0" y="0"/>
            <a:ext cx="12192000" cy="6858000"/>
          </a:xfrm>
        </p:spPr>
      </p:pic>
      <p:sp>
        <p:nvSpPr>
          <p:cNvPr id="6" name="TextBox 5">
            <a:extLst>
              <a:ext uri="{FF2B5EF4-FFF2-40B4-BE49-F238E27FC236}">
                <a16:creationId xmlns:a16="http://schemas.microsoft.com/office/drawing/2014/main" id="{5F93AED5-5915-E918-84DA-814BA1552C48}"/>
              </a:ext>
            </a:extLst>
          </p:cNvPr>
          <p:cNvSpPr txBox="1"/>
          <p:nvPr/>
        </p:nvSpPr>
        <p:spPr>
          <a:xfrm>
            <a:off x="982915" y="2931503"/>
            <a:ext cx="4115557" cy="2308324"/>
          </a:xfrm>
          <a:prstGeom prst="rect">
            <a:avLst/>
          </a:prstGeom>
          <a:noFill/>
        </p:spPr>
        <p:txBody>
          <a:bodyPr wrap="square" rtlCol="0">
            <a:spAutoFit/>
          </a:bodyPr>
          <a:lstStyle/>
          <a:p>
            <a:pPr algn="ctr"/>
            <a:r>
              <a:rPr lang="en-US" sz="3600" dirty="0"/>
              <a:t>Who would you hire or promote?</a:t>
            </a:r>
          </a:p>
          <a:p>
            <a:pPr algn="ctr"/>
            <a:endParaRPr lang="en-US" sz="3600" dirty="0"/>
          </a:p>
          <a:p>
            <a:pPr algn="ctr"/>
            <a:r>
              <a:rPr lang="en-US" sz="3600" dirty="0"/>
              <a:t>Why?</a:t>
            </a:r>
          </a:p>
        </p:txBody>
      </p:sp>
    </p:spTree>
    <p:extLst>
      <p:ext uri="{BB962C8B-B14F-4D97-AF65-F5344CB8AC3E}">
        <p14:creationId xmlns:p14="http://schemas.microsoft.com/office/powerpoint/2010/main" val="127657823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D040D3C-295D-B561-492E-85C987612A6A}"/>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p:spPr>
      </p:pic>
      <p:sp>
        <p:nvSpPr>
          <p:cNvPr id="6" name="TextBox 5">
            <a:extLst>
              <a:ext uri="{FF2B5EF4-FFF2-40B4-BE49-F238E27FC236}">
                <a16:creationId xmlns:a16="http://schemas.microsoft.com/office/drawing/2014/main" id="{E5B9312E-CB52-CD7B-9092-0CEBF438773F}"/>
              </a:ext>
            </a:extLst>
          </p:cNvPr>
          <p:cNvSpPr txBox="1"/>
          <p:nvPr/>
        </p:nvSpPr>
        <p:spPr>
          <a:xfrm>
            <a:off x="929851" y="2292189"/>
            <a:ext cx="6011276" cy="4462760"/>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400" dirty="0"/>
              <a:t>First impressions are important </a:t>
            </a:r>
          </a:p>
          <a:p>
            <a:pPr marL="342900" indent="-342900">
              <a:spcAft>
                <a:spcPts val="600"/>
              </a:spcAft>
              <a:buFont typeface="Arial" panose="020B0604020202020204" pitchFamily="34" charset="0"/>
              <a:buChar char="•"/>
            </a:pPr>
            <a:r>
              <a:rPr lang="en-US" sz="2400" dirty="0"/>
              <a:t>Make a positive impression; find out the company’s dress  </a:t>
            </a:r>
          </a:p>
          <a:p>
            <a:pPr marL="342900" indent="-342900">
              <a:spcAft>
                <a:spcPts val="600"/>
              </a:spcAft>
              <a:buFont typeface="Arial" panose="020B0604020202020204" pitchFamily="34" charset="0"/>
              <a:buChar char="•"/>
            </a:pPr>
            <a:r>
              <a:rPr lang="en-US" sz="2400" dirty="0"/>
              <a:t>If you can’t find out ahead of time, then dress up a notch above what’s appropriate for the industry </a:t>
            </a:r>
          </a:p>
          <a:p>
            <a:pPr marL="342900" indent="-342900">
              <a:spcAft>
                <a:spcPts val="600"/>
              </a:spcAft>
              <a:buFont typeface="Arial" panose="020B0604020202020204" pitchFamily="34" charset="0"/>
              <a:buChar char="•"/>
            </a:pPr>
            <a:r>
              <a:rPr lang="en-US" sz="2400" dirty="0"/>
              <a:t>Your interview outfit should communicate confidence, a high work ethic and a good fit with their culture</a:t>
            </a:r>
          </a:p>
          <a:p>
            <a:pPr marL="342900" lvl="0" indent="-342900">
              <a:spcBef>
                <a:spcPts val="0"/>
              </a:spcBef>
              <a:spcAft>
                <a:spcPts val="600"/>
              </a:spcAft>
              <a:buSzPts val="2400"/>
              <a:buFont typeface="Arial"/>
              <a:buChar char="•"/>
            </a:pPr>
            <a:endParaRPr lang="en-US" sz="2400" dirty="0"/>
          </a:p>
        </p:txBody>
      </p:sp>
    </p:spTree>
    <p:extLst>
      <p:ext uri="{BB962C8B-B14F-4D97-AF65-F5344CB8AC3E}">
        <p14:creationId xmlns:p14="http://schemas.microsoft.com/office/powerpoint/2010/main" val="220181844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10;&#10;Description automatically generated">
            <a:extLst>
              <a:ext uri="{FF2B5EF4-FFF2-40B4-BE49-F238E27FC236}">
                <a16:creationId xmlns:a16="http://schemas.microsoft.com/office/drawing/2014/main" id="{91C4C0E2-9A67-6F67-23A0-DBEA486EDD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45339409"/>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91CA2-D43A-476D-5712-A95B91229188}"/>
              </a:ext>
            </a:extLst>
          </p:cNvPr>
          <p:cNvSpPr>
            <a:spLocks noGrp="1"/>
          </p:cNvSpPr>
          <p:nvPr>
            <p:ph type="title"/>
          </p:nvPr>
        </p:nvSpPr>
        <p:spPr/>
        <p:txBody>
          <a:bodyPr/>
          <a:lstStyle/>
          <a:p>
            <a:endParaRPr lang="en-US"/>
          </a:p>
        </p:txBody>
      </p:sp>
      <p:pic>
        <p:nvPicPr>
          <p:cNvPr id="5" name="Content Placeholder 4" descr="A group of people posing for a photo&#10;&#10;Description automatically generated">
            <a:extLst>
              <a:ext uri="{FF2B5EF4-FFF2-40B4-BE49-F238E27FC236}">
                <a16:creationId xmlns:a16="http://schemas.microsoft.com/office/drawing/2014/main" id="{8C655492-BA95-387B-3A31-CB58F79976B0}"/>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 y="-1"/>
            <a:ext cx="12192002" cy="6858001"/>
          </a:xfrm>
        </p:spPr>
      </p:pic>
    </p:spTree>
    <p:extLst>
      <p:ext uri="{BB962C8B-B14F-4D97-AF65-F5344CB8AC3E}">
        <p14:creationId xmlns:p14="http://schemas.microsoft.com/office/powerpoint/2010/main" val="2584182192"/>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10622</TotalTime>
  <Words>903</Words>
  <Application>Microsoft Macintosh PowerPoint</Application>
  <PresentationFormat>Widescreen</PresentationFormat>
  <Paragraphs>86</Paragraphs>
  <Slides>17</Slides>
  <Notes>8</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Century Gothic</vt:lpstr>
      <vt:lpstr>New Hero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Patricia Swenson</dc:creator>
  <cp:lastModifiedBy>Microsoft Office User</cp:lastModifiedBy>
  <cp:revision>28</cp:revision>
  <cp:lastPrinted>2023-02-28T20:25:00Z</cp:lastPrinted>
  <dcterms:created xsi:type="dcterms:W3CDTF">2022-11-07T20:32:29Z</dcterms:created>
  <dcterms:modified xsi:type="dcterms:W3CDTF">2023-07-13T16:47:10Z</dcterms:modified>
</cp:coreProperties>
</file>