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X4webf1tFvOZZwqc2ontI1WIL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Write one part of the job application on a piece of paper and crumple the paper into a “snowball” when you are done. Below are some examples of parts of a job application.</a:t>
            </a:r>
            <a:endParaRPr/>
          </a:p>
          <a:p>
            <a:pPr indent="0" lvl="0" marL="0" marR="0" rtl="0" algn="l">
              <a:lnSpc>
                <a:spcPct val="100000"/>
              </a:lnSpc>
              <a:spcBef>
                <a:spcPts val="0"/>
              </a:spcBef>
              <a:spcAft>
                <a:spcPts val="0"/>
              </a:spcAft>
              <a:buClr>
                <a:schemeClr val="dk1"/>
              </a:buClr>
              <a:buSzPts val="1200"/>
              <a:buFont typeface="Calibri"/>
              <a:buNone/>
            </a:pPr>
            <a:r>
              <a:rPr lang="en-US"/>
              <a:t>Pick up a piece of paper off the floor and </a:t>
            </a:r>
            <a:r>
              <a:rPr lang="en-US"/>
              <a:t>describe</a:t>
            </a:r>
            <a:r>
              <a:rPr lang="en-US"/>
              <a:t> what information goes in that part of the job </a:t>
            </a:r>
            <a:r>
              <a:rPr lang="en-US"/>
              <a:t>application.</a:t>
            </a:r>
            <a:endParaRPr/>
          </a:p>
          <a:p>
            <a:pPr indent="0" lvl="0" marL="0" rtl="0" algn="l">
              <a:spcBef>
                <a:spcPts val="0"/>
              </a:spcBef>
              <a:spcAft>
                <a:spcPts val="0"/>
              </a:spcAft>
              <a:buNone/>
            </a:pPr>
            <a:r>
              <a:t/>
            </a:r>
            <a:endParaRPr/>
          </a:p>
          <a:p>
            <a:pPr indent="0" lvl="0" marL="127000" rtl="0" algn="l">
              <a:spcBef>
                <a:spcPts val="0"/>
              </a:spcBef>
              <a:spcAft>
                <a:spcPts val="0"/>
              </a:spcAft>
              <a:buClr>
                <a:schemeClr val="lt1"/>
              </a:buClr>
              <a:buSzPts val="1200"/>
              <a:buFont typeface="Calibri"/>
              <a:buNone/>
            </a:pPr>
            <a:r>
              <a:rPr b="1" i="1" lang="en-US">
                <a:solidFill>
                  <a:schemeClr val="lt1"/>
                </a:solidFill>
              </a:rPr>
              <a:t>When everyone is ready, the class will stand in two lines facing each other. When the instructor says “GO”, throw your snowball across to the other side of the room without hitting another student. When the instructor says “STOP”, pick up a snowball and read what is written on the piece of paper. When prompted by the instructor, give the your information for that part of the job application. </a:t>
            </a:r>
            <a:endParaRPr/>
          </a:p>
          <a:p>
            <a:pPr indent="0" lvl="0" marL="127000" rtl="0" algn="l">
              <a:spcBef>
                <a:spcPts val="0"/>
              </a:spcBef>
              <a:spcAft>
                <a:spcPts val="0"/>
              </a:spcAft>
              <a:buClr>
                <a:schemeClr val="lt1"/>
              </a:buClr>
              <a:buSzPts val="1200"/>
              <a:buFont typeface="Calibri"/>
              <a:buNone/>
            </a:pPr>
            <a:r>
              <a:rPr b="1" i="1" lang="en-US">
                <a:solidFill>
                  <a:schemeClr val="lt1"/>
                </a:solidFill>
              </a:rPr>
              <a:t>For example: if the paper says Education and Training, you would say I am a student at _______________ high school.</a:t>
            </a:r>
            <a:endParaRPr/>
          </a:p>
          <a:p>
            <a:pPr indent="0" lvl="0" marL="0" rtl="0" algn="l">
              <a:spcBef>
                <a:spcPts val="0"/>
              </a:spcBef>
              <a:spcAft>
                <a:spcPts val="0"/>
              </a:spcAft>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 name="Google Shape;2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42900" lvl="1" marL="914400" algn="l">
              <a:lnSpc>
                <a:spcPct val="90000"/>
              </a:lnSpc>
              <a:spcBef>
                <a:spcPts val="500"/>
              </a:spcBef>
              <a:spcAft>
                <a:spcPts val="0"/>
              </a:spcAft>
              <a:buClr>
                <a:schemeClr val="dk1"/>
              </a:buClr>
              <a:buSzPts val="1800"/>
              <a:buChar char="•"/>
              <a:defRPr sz="1800"/>
            </a:lvl2pPr>
            <a:lvl3pPr indent="-317500" lvl="2" marL="1371600" algn="l">
              <a:lnSpc>
                <a:spcPct val="90000"/>
              </a:lnSpc>
              <a:spcBef>
                <a:spcPts val="500"/>
              </a:spcBef>
              <a:spcAft>
                <a:spcPts val="0"/>
              </a:spcAft>
              <a:buClr>
                <a:schemeClr val="dk1"/>
              </a:buClr>
              <a:buSzPts val="1400"/>
              <a:buChar char="•"/>
              <a:defRPr sz="14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3"/>
          <p:cNvSpPr/>
          <p:nvPr>
            <p:ph idx="2" type="pic"/>
          </p:nvPr>
        </p:nvSpPr>
        <p:spPr>
          <a:xfrm>
            <a:off x="5183188" y="987425"/>
            <a:ext cx="6172200" cy="4873625"/>
          </a:xfrm>
          <a:prstGeom prst="rect">
            <a:avLst/>
          </a:prstGeom>
          <a:noFill/>
          <a:ln>
            <a:noFill/>
          </a:ln>
        </p:spPr>
      </p:sp>
      <p:sp>
        <p:nvSpPr>
          <p:cNvPr id="70" name="Google Shape;70;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0"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0"/>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48" name="Google Shape;148;p10"/>
          <p:cNvSpPr txBox="1"/>
          <p:nvPr/>
        </p:nvSpPr>
        <p:spPr>
          <a:xfrm>
            <a:off x="1256231" y="2260910"/>
            <a:ext cx="202535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6666"/>
                </a:solidFill>
                <a:latin typeface="Century Gothic"/>
                <a:ea typeface="Century Gothic"/>
                <a:cs typeface="Century Gothic"/>
                <a:sym typeface="Century Gothic"/>
              </a:rPr>
              <a:t>Information you need when filling out job applications</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9" name="Google Shape;149;p10"/>
          <p:cNvSpPr txBox="1"/>
          <p:nvPr/>
        </p:nvSpPr>
        <p:spPr>
          <a:xfrm>
            <a:off x="4725823" y="5623133"/>
            <a:ext cx="2914118" cy="940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6666"/>
                </a:solidFill>
                <a:latin typeface="Century Gothic"/>
                <a:ea typeface="Century Gothic"/>
                <a:cs typeface="Century Gothic"/>
                <a:sym typeface="Century Gothic"/>
              </a:rPr>
              <a:t>A place to record your work history and skills</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50" name="Google Shape;150;p10"/>
          <p:cNvSpPr txBox="1"/>
          <p:nvPr/>
        </p:nvSpPr>
        <p:spPr>
          <a:xfrm>
            <a:off x="8910417" y="3255948"/>
            <a:ext cx="202535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6666"/>
                </a:solidFill>
                <a:latin typeface="Century Gothic"/>
                <a:ea typeface="Century Gothic"/>
                <a:cs typeface="Century Gothic"/>
                <a:sym typeface="Century Gothic"/>
              </a:rPr>
              <a:t>A place to put contact information for your references</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1"/>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56" name="Google Shape;156;p11"/>
          <p:cNvSpPr txBox="1"/>
          <p:nvPr/>
        </p:nvSpPr>
        <p:spPr>
          <a:xfrm>
            <a:off x="8591942" y="2374804"/>
            <a:ext cx="305862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Complete the quiz as a group and discuss the answers to the questions.</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2"/>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p12"/>
          <p:cNvSpPr txBox="1"/>
          <p:nvPr/>
        </p:nvSpPr>
        <p:spPr>
          <a:xfrm>
            <a:off x="7195559" y="2056700"/>
            <a:ext cx="3360236" cy="274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Review the common mistakes that people make on job applications and how to avoid making those mistakes.</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p13"/>
          <p:cNvSpPr txBox="1"/>
          <p:nvPr/>
        </p:nvSpPr>
        <p:spPr>
          <a:xfrm>
            <a:off x="4498848" y="1197865"/>
            <a:ext cx="27889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entury Gothic"/>
                <a:ea typeface="Century Gothic"/>
                <a:cs typeface="Century Gothic"/>
                <a:sym typeface="Century Gothic"/>
              </a:rPr>
              <a:t>Questions?</a:t>
            </a:r>
            <a:endParaRPr sz="3600">
              <a:solidFill>
                <a:schemeClr val="dk1"/>
              </a:solidFill>
              <a:latin typeface="Century Gothic"/>
              <a:ea typeface="Century Gothic"/>
              <a:cs typeface="Century Gothic"/>
              <a:sym typeface="Century Gothic"/>
            </a:endParaRPr>
          </a:p>
        </p:txBody>
      </p:sp>
      <p:sp>
        <p:nvSpPr>
          <p:cNvPr id="169" name="Google Shape;169;p13"/>
          <p:cNvSpPr txBox="1"/>
          <p:nvPr/>
        </p:nvSpPr>
        <p:spPr>
          <a:xfrm>
            <a:off x="1389888" y="5538372"/>
            <a:ext cx="7543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entury Gothic"/>
                <a:ea typeface="Century Gothic"/>
                <a:cs typeface="Century Gothic"/>
                <a:sym typeface="Century Gothic"/>
              </a:rPr>
              <a:t>Name and email:</a:t>
            </a:r>
            <a:endParaRPr sz="2400">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98" name="Google Shape;98;p2"/>
          <p:cNvSpPr txBox="1"/>
          <p:nvPr>
            <p:ph type="title"/>
          </p:nvPr>
        </p:nvSpPr>
        <p:spPr>
          <a:xfrm>
            <a:off x="6461405" y="4224902"/>
            <a:ext cx="5204670" cy="1220905"/>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400"/>
              <a:buFont typeface="Century Gothic"/>
              <a:buNone/>
            </a:pPr>
            <a:r>
              <a:rPr b="0" lang="en-US" sz="2400">
                <a:solidFill>
                  <a:schemeClr val="dk1"/>
                </a:solidFill>
              </a:rPr>
              <a:t>My name is:</a:t>
            </a:r>
            <a:br>
              <a:rPr b="0" lang="en-US" sz="2400">
                <a:solidFill>
                  <a:schemeClr val="dk1"/>
                </a:solidFill>
              </a:rPr>
            </a:br>
            <a:r>
              <a:rPr b="0" lang="en-US" sz="2400">
                <a:solidFill>
                  <a:schemeClr val="dk1"/>
                </a:solidFill>
              </a:rPr>
              <a:t>My email is: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4" name="Google Shape;104;p3"/>
          <p:cNvSpPr txBox="1"/>
          <p:nvPr>
            <p:ph idx="1" type="body"/>
          </p:nvPr>
        </p:nvSpPr>
        <p:spPr>
          <a:xfrm>
            <a:off x="880215" y="2674835"/>
            <a:ext cx="5670847" cy="362177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400"/>
              <a:buChar char="•"/>
            </a:pPr>
            <a:r>
              <a:rPr lang="en-US"/>
              <a:t>Key vocabulary</a:t>
            </a:r>
            <a:endParaRPr/>
          </a:p>
          <a:p>
            <a:pPr indent="-285750" lvl="0" marL="285750" rtl="0" algn="l">
              <a:lnSpc>
                <a:spcPct val="90000"/>
              </a:lnSpc>
              <a:spcBef>
                <a:spcPts val="0"/>
              </a:spcBef>
              <a:spcAft>
                <a:spcPts val="0"/>
              </a:spcAft>
              <a:buClr>
                <a:schemeClr val="dk1"/>
              </a:buClr>
              <a:buSzPts val="2400"/>
              <a:buChar char="•"/>
            </a:pPr>
            <a:r>
              <a:rPr lang="en-US"/>
              <a:t>Common mistakes on job applications</a:t>
            </a:r>
            <a:endParaRPr/>
          </a:p>
          <a:p>
            <a:pPr indent="-285750" lvl="0" marL="285750" rtl="0" algn="l">
              <a:lnSpc>
                <a:spcPct val="90000"/>
              </a:lnSpc>
              <a:spcBef>
                <a:spcPts val="0"/>
              </a:spcBef>
              <a:spcAft>
                <a:spcPts val="0"/>
              </a:spcAft>
              <a:buClr>
                <a:schemeClr val="dk1"/>
              </a:buClr>
              <a:buSzPts val="2400"/>
              <a:buChar char="•"/>
            </a:pPr>
            <a:r>
              <a:rPr lang="en-US"/>
              <a:t>Job application review</a:t>
            </a:r>
            <a:endParaRPr/>
          </a:p>
          <a:p>
            <a:pPr indent="-285750" lvl="0" marL="285750" rtl="0" algn="l">
              <a:lnSpc>
                <a:spcPct val="90000"/>
              </a:lnSpc>
              <a:spcBef>
                <a:spcPts val="0"/>
              </a:spcBef>
              <a:spcAft>
                <a:spcPts val="0"/>
              </a:spcAft>
              <a:buClr>
                <a:schemeClr val="dk1"/>
              </a:buClr>
              <a:buSzPts val="2400"/>
              <a:buChar char="•"/>
            </a:pPr>
            <a:r>
              <a:rPr lang="en-US"/>
              <a:t>Master application</a:t>
            </a:r>
            <a:endParaRPr/>
          </a:p>
          <a:p>
            <a:pPr indent="-285750" lvl="0" marL="285750" rtl="0" algn="l">
              <a:lnSpc>
                <a:spcPct val="90000"/>
              </a:lnSpc>
              <a:spcBef>
                <a:spcPts val="0"/>
              </a:spcBef>
              <a:spcAft>
                <a:spcPts val="0"/>
              </a:spcAft>
              <a:buClr>
                <a:schemeClr val="dk1"/>
              </a:buClr>
              <a:buSzPts val="2400"/>
              <a:buChar char="•"/>
            </a:pPr>
            <a:r>
              <a:rPr lang="en-US"/>
              <a:t>Job application quiz (group)</a:t>
            </a:r>
            <a:endParaRPr/>
          </a:p>
          <a:p>
            <a:pPr indent="-285750" lvl="0" marL="285750" rtl="0" algn="l">
              <a:lnSpc>
                <a:spcPct val="90000"/>
              </a:lnSpc>
              <a:spcBef>
                <a:spcPts val="0"/>
              </a:spcBef>
              <a:spcAft>
                <a:spcPts val="0"/>
              </a:spcAft>
              <a:buClr>
                <a:schemeClr val="dk1"/>
              </a:buClr>
              <a:buSzPts val="2400"/>
              <a:buChar char="•"/>
            </a:pPr>
            <a:r>
              <a:rPr lang="en-US"/>
              <a:t>Review discussion</a:t>
            </a:r>
            <a:endParaRPr/>
          </a:p>
          <a:p>
            <a:pPr indent="-133350" lvl="0" marL="285750" rtl="0" algn="l">
              <a:lnSpc>
                <a:spcPct val="90000"/>
              </a:lnSpc>
              <a:spcBef>
                <a:spcPts val="0"/>
              </a:spcBef>
              <a:spcAft>
                <a:spcPts val="0"/>
              </a:spcAft>
              <a:buClr>
                <a:schemeClr val="dk1"/>
              </a:buClr>
              <a:buSzPts val="2400"/>
              <a:buNone/>
            </a:pPr>
            <a:r>
              <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4"/>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5"/>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15" name="Google Shape;115;p5"/>
          <p:cNvSpPr txBox="1"/>
          <p:nvPr/>
        </p:nvSpPr>
        <p:spPr>
          <a:xfrm>
            <a:off x="6924546" y="2254350"/>
            <a:ext cx="5050173" cy="3062377"/>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2400"/>
              <a:buFont typeface="Arial"/>
              <a:buChar char="•"/>
            </a:pPr>
            <a:r>
              <a:rPr b="1" i="0" lang="en-US" sz="2400" u="none" cap="none" strike="noStrike">
                <a:solidFill>
                  <a:schemeClr val="dk1"/>
                </a:solidFill>
                <a:latin typeface="Century Gothic"/>
                <a:ea typeface="Century Gothic"/>
                <a:cs typeface="Century Gothic"/>
                <a:sym typeface="Century Gothic"/>
              </a:rPr>
              <a:t>Application</a:t>
            </a:r>
            <a:r>
              <a:rPr b="0" i="0" lang="en-US" sz="2400" u="none" cap="none" strike="noStrike">
                <a:solidFill>
                  <a:schemeClr val="dk1"/>
                </a:solidFill>
                <a:latin typeface="Century Gothic"/>
                <a:ea typeface="Century Gothic"/>
                <a:cs typeface="Century Gothic"/>
                <a:sym typeface="Century Gothic"/>
              </a:rPr>
              <a:t> – A form that employers ask potential hires to complete to learn about their skills and abilities.</a:t>
            </a:r>
            <a:endParaRPr/>
          </a:p>
          <a:p>
            <a:pPr indent="-342900" lvl="0" marL="457200" marR="0" rtl="0" algn="l">
              <a:spcBef>
                <a:spcPts val="3000"/>
              </a:spcBef>
              <a:spcAft>
                <a:spcPts val="0"/>
              </a:spcAft>
              <a:buClr>
                <a:schemeClr val="dk1"/>
              </a:buClr>
              <a:buSzPts val="2400"/>
              <a:buFont typeface="Arial"/>
              <a:buChar char="•"/>
            </a:pPr>
            <a:r>
              <a:rPr b="1" i="0" lang="en-US" sz="2400" u="none" cap="none" strike="noStrike">
                <a:solidFill>
                  <a:schemeClr val="dk1"/>
                </a:solidFill>
                <a:latin typeface="Century Gothic"/>
                <a:ea typeface="Century Gothic"/>
                <a:cs typeface="Century Gothic"/>
                <a:sym typeface="Century Gothic"/>
              </a:rPr>
              <a:t>Employer</a:t>
            </a:r>
            <a:r>
              <a:rPr b="0" i="0" lang="en-US" sz="2400" u="none" cap="none" strike="noStrike">
                <a:solidFill>
                  <a:schemeClr val="dk1"/>
                </a:solidFill>
                <a:latin typeface="Century Gothic"/>
                <a:ea typeface="Century Gothic"/>
                <a:cs typeface="Century Gothic"/>
                <a:sym typeface="Century Gothic"/>
              </a:rPr>
              <a:t> – A person or company that has people do work for pay.</a:t>
            </a:r>
            <a:endParaRPr/>
          </a:p>
        </p:txBody>
      </p:sp>
      <p:pic>
        <p:nvPicPr>
          <p:cNvPr descr="Two people looking at a paper&#10;&#10;Description automatically generated with low confidence" id="116" name="Google Shape;116;p5"/>
          <p:cNvPicPr preferRelativeResize="0"/>
          <p:nvPr/>
        </p:nvPicPr>
        <p:blipFill rotWithShape="1">
          <a:blip r:embed="rId4">
            <a:alphaModFix/>
          </a:blip>
          <a:srcRect b="0" l="0" r="0" t="0"/>
          <a:stretch/>
        </p:blipFill>
        <p:spPr>
          <a:xfrm>
            <a:off x="3456065" y="2024934"/>
            <a:ext cx="3251200" cy="3251200"/>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6"/>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pic>
        <p:nvPicPr>
          <p:cNvPr id="122" name="Google Shape;122;p6"/>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7"/>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28" name="Google Shape;128;p7"/>
          <p:cNvSpPr txBox="1"/>
          <p:nvPr/>
        </p:nvSpPr>
        <p:spPr>
          <a:xfrm>
            <a:off x="7936060" y="2885991"/>
            <a:ext cx="3626400"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Applications:</a:t>
            </a:r>
            <a:endParaRPr/>
          </a:p>
          <a:p>
            <a:pPr indent="0" lvl="0" marL="0" marR="0" rtl="0" algn="l">
              <a:spcBef>
                <a:spcPts val="600"/>
              </a:spcBef>
              <a:spcAft>
                <a:spcPts val="0"/>
              </a:spcAft>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The good, the bad and the ugly</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8"/>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35" name="Google Shape;135;p8"/>
          <p:cNvSpPr txBox="1"/>
          <p:nvPr/>
        </p:nvSpPr>
        <p:spPr>
          <a:xfrm>
            <a:off x="1888905" y="1987447"/>
            <a:ext cx="5050173" cy="461664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Name</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Phone Number</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Address	</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Reference</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Work History</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Employment Interest</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Education and Training</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Honors and Awards</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Special Job Skills</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Volunteer Work</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pic>
        <p:nvPicPr>
          <p:cNvPr descr="A picture containing toy&#10;&#10;Description automatically generated" id="136" name="Google Shape;136;p8"/>
          <p:cNvPicPr preferRelativeResize="0"/>
          <p:nvPr/>
        </p:nvPicPr>
        <p:blipFill rotWithShape="1">
          <a:blip r:embed="rId4">
            <a:alphaModFix/>
          </a:blip>
          <a:srcRect b="0" l="0" r="0" t="0"/>
          <a:stretch/>
        </p:blipFill>
        <p:spPr>
          <a:xfrm>
            <a:off x="5547360" y="1709007"/>
            <a:ext cx="4895088" cy="4895088"/>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2" name="Google Shape;142;p9"/>
          <p:cNvSpPr txBox="1"/>
          <p:nvPr/>
        </p:nvSpPr>
        <p:spPr>
          <a:xfrm>
            <a:off x="3794332" y="2649197"/>
            <a:ext cx="3948157"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Begin to complete a master application that you can refer to when you are applying for jobs.</a:t>
            </a:r>
            <a:endParaRPr sz="2800">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2021-11-17T16:11:23Z</dcterms:created>
  <dc:creator>Microsoft Office User</dc:creator>
</cp:coreProperties>
</file>