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yaXx9SP8xRbTUwu4BCbNc2OX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0"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entury Gothic"/>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4" name="Google Shape;144;p10"/>
          <p:cNvSpPr txBox="1"/>
          <p:nvPr>
            <p:ph idx="1" type="body"/>
          </p:nvPr>
        </p:nvSpPr>
        <p:spPr>
          <a:xfrm>
            <a:off x="5354425" y="4364610"/>
            <a:ext cx="4590854" cy="32711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t>Give feedback on mock interviews.</a:t>
            </a:r>
            <a:endParaRPr/>
          </a:p>
        </p:txBody>
      </p:sp>
      <p:pic>
        <p:nvPicPr>
          <p:cNvPr id="145" name="Google Shape;145;p10"/>
          <p:cNvPicPr preferRelativeResize="0"/>
          <p:nvPr/>
        </p:nvPicPr>
        <p:blipFill rotWithShape="1">
          <a:blip r:embed="rId4">
            <a:alphaModFix/>
          </a:blip>
          <a:srcRect b="0" l="0" r="0" t="0"/>
          <a:stretch/>
        </p:blipFill>
        <p:spPr>
          <a:xfrm>
            <a:off x="5819546" y="608880"/>
            <a:ext cx="3340100" cy="3340100"/>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descr="Graphical user interface, application&#10;&#10;Description automatically generated" id="151" name="Google Shape;151;p1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52" name="Google Shape;152;p11"/>
          <p:cNvSpPr txBox="1"/>
          <p:nvPr/>
        </p:nvSpPr>
        <p:spPr>
          <a:xfrm>
            <a:off x="6551630" y="3646639"/>
            <a:ext cx="3478490" cy="790207"/>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Stepping stones or career pathways</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p:txBody>
      </p:sp>
      <p:pic>
        <p:nvPicPr>
          <p:cNvPr id="153" name="Google Shape;153;p11"/>
          <p:cNvPicPr preferRelativeResize="0"/>
          <p:nvPr/>
        </p:nvPicPr>
        <p:blipFill rotWithShape="1">
          <a:blip r:embed="rId4">
            <a:alphaModFix/>
          </a:blip>
          <a:srcRect b="0" l="0" r="0" t="0"/>
          <a:stretch/>
        </p:blipFill>
        <p:spPr>
          <a:xfrm>
            <a:off x="2791012" y="2214800"/>
            <a:ext cx="2849359" cy="4278075"/>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descr="Graphical user interface&#10;&#10;Description automatically generated with medium confidence" id="159" name="Google Shape;159;p1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12"/>
          <p:cNvSpPr txBox="1"/>
          <p:nvPr/>
        </p:nvSpPr>
        <p:spPr>
          <a:xfrm>
            <a:off x="1629629" y="2359389"/>
            <a:ext cx="27889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entury Gothic"/>
                <a:ea typeface="Century Gothic"/>
                <a:cs typeface="Century Gothic"/>
                <a:sym typeface="Century Gothic"/>
              </a:rPr>
              <a:t>Questions?</a:t>
            </a:r>
            <a:endParaRPr/>
          </a:p>
        </p:txBody>
      </p:sp>
      <p:sp>
        <p:nvSpPr>
          <p:cNvPr id="161" name="Google Shape;161;p12"/>
          <p:cNvSpPr txBox="1"/>
          <p:nvPr/>
        </p:nvSpPr>
        <p:spPr>
          <a:xfrm>
            <a:off x="1629629" y="3581846"/>
            <a:ext cx="7543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Name and email:</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descr="Graphical user interface&#10;&#10;Description automatically generated with medium confidence" id="167" name="Google Shape;167;p13"/>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id="92" name="Google Shape;92;p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93" name="Google Shape;93;p2"/>
          <p:cNvSpPr txBox="1"/>
          <p:nvPr/>
        </p:nvSpPr>
        <p:spPr>
          <a:xfrm>
            <a:off x="6745185" y="4025206"/>
            <a:ext cx="5204670" cy="1220905"/>
          </a:xfrm>
          <a:prstGeom prst="rect">
            <a:avLst/>
          </a:prstGeom>
          <a:noFill/>
          <a:ln>
            <a:noFill/>
          </a:ln>
        </p:spPr>
        <p:txBody>
          <a:bodyPr anchorCtr="0" anchor="ctr" bIns="45700" lIns="91425" spcFirstLastPara="1" rIns="91425" wrap="square" tIns="45700">
            <a:normAutofit/>
          </a:bodyPr>
          <a:lstStyle/>
          <a:p>
            <a:pPr indent="0" lvl="0" marL="0" marR="0" rtl="0" algn="l">
              <a:lnSpc>
                <a:spcPct val="15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My name is:</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My email is: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id="99" name="Google Shape;99;p3"/>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3"/>
          <p:cNvSpPr txBox="1"/>
          <p:nvPr/>
        </p:nvSpPr>
        <p:spPr>
          <a:xfrm>
            <a:off x="935421" y="2375339"/>
            <a:ext cx="4435365"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Key vocabulary</a:t>
            </a:r>
            <a:endParaRPr/>
          </a:p>
          <a:p>
            <a:pPr indent="-342900" lvl="0" marL="342900" marR="0" rtl="0" algn="l">
              <a:spcBef>
                <a:spcPts val="60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Job Interview Checklist</a:t>
            </a:r>
            <a:endParaRPr/>
          </a:p>
          <a:p>
            <a:pPr indent="-342900" lvl="0" marL="342900" marR="0" rtl="0" algn="l">
              <a:spcBef>
                <a:spcPts val="60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Interview Questions Game</a:t>
            </a:r>
            <a:endParaRPr/>
          </a:p>
          <a:p>
            <a:pPr indent="-342900" lvl="0" marL="342900" marR="0" rtl="0" algn="l">
              <a:spcBef>
                <a:spcPts val="60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Role play: Mock Interviews</a:t>
            </a:r>
            <a:endParaRPr/>
          </a:p>
          <a:p>
            <a:pPr indent="-342900" lvl="0" marL="342900" marR="0" rtl="0" algn="l">
              <a:spcBef>
                <a:spcPts val="60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Discussion and Review</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id="106" name="Google Shape;106;p4"/>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descr="Graphical user interface, application&#10;&#10;Description automatically generated" id="112" name="Google Shape;112;p5"/>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13" name="Google Shape;113;p5"/>
          <p:cNvSpPr txBox="1"/>
          <p:nvPr/>
        </p:nvSpPr>
        <p:spPr>
          <a:xfrm>
            <a:off x="5239272" y="1964257"/>
            <a:ext cx="5570050" cy="2492990"/>
          </a:xfrm>
          <a:prstGeom prst="rect">
            <a:avLst/>
          </a:prstGeom>
          <a:noFill/>
          <a:ln>
            <a:noFill/>
          </a:ln>
        </p:spPr>
        <p:txBody>
          <a:bodyPr anchorCtr="0" anchor="t" bIns="45700" lIns="91425" spcFirstLastPara="1" rIns="91425" wrap="square" tIns="45700">
            <a:spAutoFit/>
          </a:bodyPr>
          <a:lstStyle/>
          <a:p>
            <a:pPr indent="-285750" lvl="0" marL="387350" marR="0" rtl="0" algn="l">
              <a:spcBef>
                <a:spcPts val="0"/>
              </a:spcBef>
              <a:spcAft>
                <a:spcPts val="0"/>
              </a:spcAft>
              <a:buClr>
                <a:schemeClr val="dk1"/>
              </a:buClr>
              <a:buSzPts val="2000"/>
              <a:buFont typeface="Arial"/>
              <a:buChar char="•"/>
            </a:pPr>
            <a:r>
              <a:rPr b="1" i="0" lang="en-US" sz="1800" u="none" cap="none" strike="noStrike">
                <a:solidFill>
                  <a:schemeClr val="dk1"/>
                </a:solidFill>
                <a:latin typeface="Century Gothic"/>
                <a:ea typeface="Century Gothic"/>
                <a:cs typeface="Century Gothic"/>
                <a:sym typeface="Century Gothic"/>
              </a:rPr>
              <a:t>Job experience </a:t>
            </a:r>
            <a:r>
              <a:rPr b="0" i="0" lang="en-US" sz="1800" u="none" cap="none" strike="noStrike">
                <a:solidFill>
                  <a:schemeClr val="dk1"/>
                </a:solidFill>
                <a:latin typeface="Century Gothic"/>
                <a:ea typeface="Century Gothic"/>
                <a:cs typeface="Century Gothic"/>
                <a:sym typeface="Century Gothic"/>
              </a:rPr>
              <a:t>– the skills you gain from working</a:t>
            </a:r>
            <a:endParaRPr/>
          </a:p>
          <a:p>
            <a:pPr indent="-285750" lvl="0" marL="387350" marR="0" rtl="0" algn="l">
              <a:spcBef>
                <a:spcPts val="1200"/>
              </a:spcBef>
              <a:spcAft>
                <a:spcPts val="0"/>
              </a:spcAft>
              <a:buClr>
                <a:schemeClr val="dk1"/>
              </a:buClr>
              <a:buSzPts val="2000"/>
              <a:buFont typeface="Arial"/>
              <a:buChar char="•"/>
            </a:pPr>
            <a:r>
              <a:rPr b="1" i="0" lang="en-US" sz="1800" u="none" cap="none" strike="noStrike">
                <a:solidFill>
                  <a:schemeClr val="dk1"/>
                </a:solidFill>
                <a:latin typeface="Century Gothic"/>
                <a:ea typeface="Century Gothic"/>
                <a:cs typeface="Century Gothic"/>
                <a:sym typeface="Century Gothic"/>
              </a:rPr>
              <a:t>Skill gain </a:t>
            </a:r>
            <a:r>
              <a:rPr b="0" i="0" lang="en-US" sz="1800" u="none" cap="none" strike="noStrike">
                <a:solidFill>
                  <a:schemeClr val="dk1"/>
                </a:solidFill>
                <a:latin typeface="Century Gothic"/>
                <a:ea typeface="Century Gothic"/>
                <a:cs typeface="Century Gothic"/>
                <a:sym typeface="Century Gothic"/>
              </a:rPr>
              <a:t>– an increase in ability that comes from practice and repetition</a:t>
            </a:r>
            <a:endParaRPr/>
          </a:p>
          <a:p>
            <a:pPr indent="-285750" lvl="0" marL="387350" marR="0" rtl="0" algn="l">
              <a:spcBef>
                <a:spcPts val="1200"/>
              </a:spcBef>
              <a:spcAft>
                <a:spcPts val="0"/>
              </a:spcAft>
              <a:buClr>
                <a:schemeClr val="dk1"/>
              </a:buClr>
              <a:buSzPts val="2000"/>
              <a:buFont typeface="Arial"/>
              <a:buChar char="•"/>
            </a:pPr>
            <a:r>
              <a:rPr b="1" i="0" lang="en-US" sz="1800" u="none" cap="none" strike="noStrike">
                <a:solidFill>
                  <a:schemeClr val="dk1"/>
                </a:solidFill>
                <a:latin typeface="Century Gothic"/>
                <a:ea typeface="Century Gothic"/>
                <a:cs typeface="Century Gothic"/>
                <a:sym typeface="Century Gothic"/>
              </a:rPr>
              <a:t>References</a:t>
            </a:r>
            <a:r>
              <a:rPr b="0" i="0" lang="en-US" sz="1800" u="none" cap="none" strike="noStrike">
                <a:solidFill>
                  <a:srgbClr val="FFD966"/>
                </a:solidFill>
                <a:latin typeface="Century Gothic"/>
                <a:ea typeface="Century Gothic"/>
                <a:cs typeface="Century Gothic"/>
                <a:sym typeface="Century Gothic"/>
              </a:rPr>
              <a:t> </a:t>
            </a:r>
            <a:r>
              <a:rPr b="0" i="0" lang="en-US" sz="1800" u="none" cap="none" strike="noStrike">
                <a:solidFill>
                  <a:schemeClr val="dk1"/>
                </a:solidFill>
                <a:latin typeface="Century Gothic"/>
                <a:ea typeface="Century Gothic"/>
                <a:cs typeface="Century Gothic"/>
                <a:sym typeface="Century Gothic"/>
              </a:rPr>
              <a:t>– people who are willing to talk about you to a potential employer</a:t>
            </a:r>
            <a:endParaRPr/>
          </a:p>
          <a:p>
            <a:pPr indent="0" lvl="0" marL="0" marR="0" rtl="0" algn="l">
              <a:spcBef>
                <a:spcPts val="120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id="119" name="Google Shape;119;p6"/>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id="125" name="Google Shape;125;p7"/>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26" name="Google Shape;126;p7"/>
          <p:cNvSpPr txBox="1"/>
          <p:nvPr/>
        </p:nvSpPr>
        <p:spPr>
          <a:xfrm>
            <a:off x="2312952" y="2704684"/>
            <a:ext cx="351934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Play Jenga and answer the interview questions on the blocks as you play.</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t/>
            </a:r>
            <a:endParaRPr/>
          </a:p>
        </p:txBody>
      </p:sp>
      <p:pic>
        <p:nvPicPr>
          <p:cNvPr descr="Graphical user interface, application&#10;&#10;Description automatically generated" id="132" name="Google Shape;132;p8"/>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33" name="Google Shape;133;p8"/>
          <p:cNvSpPr txBox="1"/>
          <p:nvPr/>
        </p:nvSpPr>
        <p:spPr>
          <a:xfrm>
            <a:off x="1156138" y="2127602"/>
            <a:ext cx="5423338"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entury Gothic"/>
              <a:buNone/>
            </a:pPr>
            <a:r>
              <a:rPr b="0" i="0" lang="en-US" sz="1400" u="none" cap="none" strike="noStrike">
                <a:solidFill>
                  <a:srgbClr val="000000"/>
                </a:solidFill>
                <a:latin typeface="Century Gothic"/>
                <a:ea typeface="Century Gothic"/>
                <a:cs typeface="Century Gothic"/>
                <a:sym typeface="Century Gothic"/>
              </a:rPr>
              <a:t>Right on left balance</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entury Gothic"/>
                <a:ea typeface="Century Gothic"/>
                <a:cs typeface="Century Gothic"/>
                <a:sym typeface="Century Gothic"/>
              </a:rPr>
              <a:t>Stand up</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entury Gothic"/>
                <a:ea typeface="Century Gothic"/>
                <a:cs typeface="Century Gothic"/>
                <a:sym typeface="Century Gothic"/>
              </a:rPr>
              <a:t>Put your right foot on top of your left foot</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entury Gothic"/>
                <a:ea typeface="Century Gothic"/>
                <a:cs typeface="Century Gothic"/>
                <a:sym typeface="Century Gothic"/>
              </a:rPr>
              <a:t>Try to balance this way for 20 seconds. If this is easy, bend down and try to touch your right hand to your right foot without bending your knees during the 20 second count.</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entury Gothic"/>
                <a:ea typeface="Century Gothic"/>
                <a:cs typeface="Century Gothic"/>
                <a:sym typeface="Century Gothic"/>
              </a:rPr>
              <a:t>Switch and put your left foot on top of your right foot and hold for 20 seconds. Try bending down if you can.</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2022-11-07T20:32:29Z</dcterms:created>
  <dc:creator>Patricia Swenson</dc:creator>
</cp:coreProperties>
</file>